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69" r:id="rId4"/>
    <p:sldId id="263" r:id="rId5"/>
    <p:sldId id="270" r:id="rId6"/>
    <p:sldId id="258" r:id="rId7"/>
    <p:sldId id="264" r:id="rId8"/>
    <p:sldId id="259" r:id="rId9"/>
    <p:sldId id="267" r:id="rId10"/>
    <p:sldId id="260" r:id="rId11"/>
    <p:sldId id="266" r:id="rId12"/>
    <p:sldId id="261" r:id="rId1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5" autoAdjust="0"/>
    <p:restoredTop sz="74095" autoAdjust="0"/>
  </p:normalViewPr>
  <p:slideViewPr>
    <p:cSldViewPr>
      <p:cViewPr varScale="1">
        <p:scale>
          <a:sx n="84" d="100"/>
          <a:sy n="84" d="100"/>
        </p:scale>
        <p:origin x="22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700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Causes</a:t>
            </a:r>
            <a:r>
              <a:rPr lang="en-US" baseline="0" dirty="0"/>
              <a:t> of Infant Death, NC Residents, 2018</a:t>
            </a:r>
            <a:endParaRPr lang="en-US" dirty="0"/>
          </a:p>
        </c:rich>
      </c:tx>
      <c:layout>
        <c:manualLayout>
          <c:xMode val="edge"/>
          <c:yMode val="edge"/>
          <c:x val="0.4605387365372432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7224748846049414"/>
          <c:y val="2.6418495443045923E-2"/>
          <c:w val="0.46726762602950495"/>
          <c:h val="0.841079039524111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Sudden Infant Death Syndrome</c:v>
                </c:pt>
                <c:pt idx="1">
                  <c:v>Homicide/assault</c:v>
                </c:pt>
                <c:pt idx="2">
                  <c:v>Suffocation and Strangulation in Bed</c:v>
                </c:pt>
                <c:pt idx="3">
                  <c:v>Diseases of the respiratory system</c:v>
                </c:pt>
                <c:pt idx="4">
                  <c:v>Unintentional injuries/accidents</c:v>
                </c:pt>
                <c:pt idx="5">
                  <c:v>Diseases of the circulatory system</c:v>
                </c:pt>
                <c:pt idx="6">
                  <c:v>Other causes of death</c:v>
                </c:pt>
                <c:pt idx="7">
                  <c:v>Infections &amp; parasitic diseases</c:v>
                </c:pt>
                <c:pt idx="8">
                  <c:v>Respiratory distress &amp; other respiratory conditions</c:v>
                </c:pt>
                <c:pt idx="9">
                  <c:v>Newborn affected by maternal factors/complications</c:v>
                </c:pt>
                <c:pt idx="10">
                  <c:v>Other conditions originating in the perinatal period</c:v>
                </c:pt>
                <c:pt idx="11">
                  <c:v>Other ill-defined/unknown COD</c:v>
                </c:pt>
                <c:pt idx="12">
                  <c:v>Birth defects</c:v>
                </c:pt>
                <c:pt idx="13">
                  <c:v>Prematurity &amp; low birthweight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</c:v>
                </c:pt>
                <c:pt idx="1">
                  <c:v>9</c:v>
                </c:pt>
                <c:pt idx="2">
                  <c:v>10</c:v>
                </c:pt>
                <c:pt idx="3">
                  <c:v>14</c:v>
                </c:pt>
                <c:pt idx="4">
                  <c:v>18</c:v>
                </c:pt>
                <c:pt idx="5">
                  <c:v>22</c:v>
                </c:pt>
                <c:pt idx="6">
                  <c:v>49</c:v>
                </c:pt>
                <c:pt idx="7">
                  <c:v>52</c:v>
                </c:pt>
                <c:pt idx="8">
                  <c:v>56</c:v>
                </c:pt>
                <c:pt idx="9">
                  <c:v>84</c:v>
                </c:pt>
                <c:pt idx="10">
                  <c:v>93</c:v>
                </c:pt>
                <c:pt idx="11">
                  <c:v>116</c:v>
                </c:pt>
                <c:pt idx="12">
                  <c:v>140</c:v>
                </c:pt>
                <c:pt idx="13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07-45AA-B1AB-91D742660B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Sudden Infant Death Syndrome</c:v>
                </c:pt>
                <c:pt idx="1">
                  <c:v>Homicide/assault</c:v>
                </c:pt>
                <c:pt idx="2">
                  <c:v>Suffocation and Strangulation in Bed</c:v>
                </c:pt>
                <c:pt idx="3">
                  <c:v>Diseases of the respiratory system</c:v>
                </c:pt>
                <c:pt idx="4">
                  <c:v>Unintentional injuries/accidents</c:v>
                </c:pt>
                <c:pt idx="5">
                  <c:v>Diseases of the circulatory system</c:v>
                </c:pt>
                <c:pt idx="6">
                  <c:v>Other causes of death</c:v>
                </c:pt>
                <c:pt idx="7">
                  <c:v>Infections &amp; parasitic diseases</c:v>
                </c:pt>
                <c:pt idx="8">
                  <c:v>Respiratory distress &amp; other respiratory conditions</c:v>
                </c:pt>
                <c:pt idx="9">
                  <c:v>Newborn affected by maternal factors/complications</c:v>
                </c:pt>
                <c:pt idx="10">
                  <c:v>Other conditions originating in the perinatal period</c:v>
                </c:pt>
                <c:pt idx="11">
                  <c:v>Other ill-defined/unknown COD</c:v>
                </c:pt>
                <c:pt idx="12">
                  <c:v>Birth defects</c:v>
                </c:pt>
                <c:pt idx="13">
                  <c:v>Prematurity &amp; low birthweight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1-1607-45AA-B1AB-91D742660B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Sudden Infant Death Syndrome</c:v>
                </c:pt>
                <c:pt idx="1">
                  <c:v>Homicide/assault</c:v>
                </c:pt>
                <c:pt idx="2">
                  <c:v>Suffocation and Strangulation in Bed</c:v>
                </c:pt>
                <c:pt idx="3">
                  <c:v>Diseases of the respiratory system</c:v>
                </c:pt>
                <c:pt idx="4">
                  <c:v>Unintentional injuries/accidents</c:v>
                </c:pt>
                <c:pt idx="5">
                  <c:v>Diseases of the circulatory system</c:v>
                </c:pt>
                <c:pt idx="6">
                  <c:v>Other causes of death</c:v>
                </c:pt>
                <c:pt idx="7">
                  <c:v>Infections &amp; parasitic diseases</c:v>
                </c:pt>
                <c:pt idx="8">
                  <c:v>Respiratory distress &amp; other respiratory conditions</c:v>
                </c:pt>
                <c:pt idx="9">
                  <c:v>Newborn affected by maternal factors/complications</c:v>
                </c:pt>
                <c:pt idx="10">
                  <c:v>Other conditions originating in the perinatal period</c:v>
                </c:pt>
                <c:pt idx="11">
                  <c:v>Other ill-defined/unknown COD</c:v>
                </c:pt>
                <c:pt idx="12">
                  <c:v>Birth defects</c:v>
                </c:pt>
                <c:pt idx="13">
                  <c:v>Prematurity &amp; low birthweight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2-1607-45AA-B1AB-91D742660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81102367"/>
        <c:axId val="1385451103"/>
      </c:barChart>
      <c:catAx>
        <c:axId val="1381102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451103"/>
        <c:crosses val="autoZero"/>
        <c:auto val="1"/>
        <c:lblAlgn val="ctr"/>
        <c:lblOffset val="100"/>
        <c:noMultiLvlLbl val="0"/>
      </c:catAx>
      <c:valAx>
        <c:axId val="13854511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1102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Infant Deaths, NC, 2018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E9-4BA1-83C2-F741DC0C1D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E9-4BA1-83C2-F741DC0C1D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Neonatal (first 28 days of life)</c:v>
                </c:pt>
                <c:pt idx="1">
                  <c:v>Postneonatal (29-364 days old)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0.64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45-4C39-9A1D-79C2AAF003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Sheet1!$A$2:$A$6</cx:f>
        <cx:lvl ptCount="5">
          <cx:pt idx="0">All deaths 19 and under</cx:pt>
          <cx:pt idx="1">All deaths 14 and under</cx:pt>
          <cx:pt idx="2">All deaths 9 and under</cx:pt>
          <cx:pt idx="3">All deaths 4 and under</cx:pt>
          <cx:pt idx="4">All deaths &lt; 1 year</cx:pt>
        </cx:lvl>
      </cx:strDim>
      <cx:numDim type="val">
        <cx:f>Sheet1!$B$2:$B$6</cx:f>
        <cx:lvl ptCount="5" formatCode="General">
          <cx:pt idx="0">1434</cx:pt>
          <cx:pt idx="1">1103</cx:pt>
          <cx:pt idx="2">990</cx:pt>
          <cx:pt idx="3">915</cx:pt>
          <cx:pt idx="4">797</cx:pt>
        </cx:lvl>
      </cx:numDim>
    </cx:data>
  </cx:chartData>
  <cx:chart>
    <cx:title pos="t" align="ctr" overlay="0">
      <cx:tx>
        <cx:txData>
          <cx:v>North Carolina infant, child, and youth deaths by age, 2018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862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/>
            </a:rPr>
            <a:t>North Carolina infant, child, and youth deaths by age, 2018</a:t>
          </a:r>
        </a:p>
      </cx:txPr>
    </cx:title>
    <cx:plotArea>
      <cx:plotAreaRegion>
        <cx:series layoutId="funnel" uniqueId="{9059A32C-7E88-477E-B4E1-16029AB0FD82}">
          <cx:tx>
            <cx:txData>
              <cx:f>Sheet1!$B$1</cx:f>
              <cx:v>Series1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2000" b="1">
                    <a:solidFill>
                      <a:schemeClr val="bg1"/>
                    </a:solidFill>
                  </a:defRPr>
                </a:pPr>
                <a:endParaRPr lang="en-US" sz="2000" b="1" i="0" u="none" strike="noStrike" baseline="0">
                  <a:solidFill>
                    <a:schemeClr val="bg1"/>
                  </a:solidFill>
                  <a:latin typeface="Calibri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600" b="1"/>
            </a:pPr>
            <a:endParaRPr lang="en-US" sz="1600" b="1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Calibri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7D93B-1A23-4D46-92DD-721360E908D7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5BE532-5945-45C6-99F4-F26D2418A806}">
      <dgm:prSet phldrT="[Text]"/>
      <dgm:spPr/>
      <dgm:t>
        <a:bodyPr/>
        <a:lstStyle/>
        <a:p>
          <a:r>
            <a:rPr lang="en-US" dirty="0"/>
            <a:t>SUID</a:t>
          </a:r>
        </a:p>
      </dgm:t>
    </dgm:pt>
    <dgm:pt modelId="{5AE2BB18-A1E1-492B-8F01-B4F1C1BE1018}" type="parTrans" cxnId="{37CAB03D-7101-4109-9EB8-3759003027AB}">
      <dgm:prSet/>
      <dgm:spPr/>
      <dgm:t>
        <a:bodyPr/>
        <a:lstStyle/>
        <a:p>
          <a:endParaRPr lang="en-US"/>
        </a:p>
      </dgm:t>
    </dgm:pt>
    <dgm:pt modelId="{6D7A4A4F-8439-448C-8C72-FB6A474BD61D}" type="sibTrans" cxnId="{37CAB03D-7101-4109-9EB8-3759003027AB}">
      <dgm:prSet/>
      <dgm:spPr/>
      <dgm:t>
        <a:bodyPr/>
        <a:lstStyle/>
        <a:p>
          <a:endParaRPr lang="en-US"/>
        </a:p>
      </dgm:t>
    </dgm:pt>
    <dgm:pt modelId="{244E2E4F-E4B4-457F-AFA4-FF8AA9DEB233}">
      <dgm:prSet phldrT="[Text]"/>
      <dgm:spPr/>
      <dgm:t>
        <a:bodyPr/>
        <a:lstStyle/>
        <a:p>
          <a:r>
            <a:rPr lang="en-US" dirty="0"/>
            <a:t>Prematurity-related fatality</a:t>
          </a:r>
        </a:p>
      </dgm:t>
    </dgm:pt>
    <dgm:pt modelId="{85FBD106-52A9-437B-913D-7D7E79C90ABB}" type="parTrans" cxnId="{82783AA8-52D7-405E-A073-7E0490011C04}">
      <dgm:prSet/>
      <dgm:spPr/>
      <dgm:t>
        <a:bodyPr/>
        <a:lstStyle/>
        <a:p>
          <a:endParaRPr lang="en-US"/>
        </a:p>
      </dgm:t>
    </dgm:pt>
    <dgm:pt modelId="{B836405F-06D3-4E27-A98B-A4AC0F388E76}" type="sibTrans" cxnId="{82783AA8-52D7-405E-A073-7E0490011C04}">
      <dgm:prSet/>
      <dgm:spPr/>
      <dgm:t>
        <a:bodyPr/>
        <a:lstStyle/>
        <a:p>
          <a:endParaRPr lang="en-US"/>
        </a:p>
      </dgm:t>
    </dgm:pt>
    <dgm:pt modelId="{ABDC5ED8-1131-4F26-9440-AA3480FEB741}" type="pres">
      <dgm:prSet presAssocID="{EFF7D93B-1A23-4D46-92DD-721360E908D7}" presName="Name0" presStyleCnt="0">
        <dgm:presLayoutVars>
          <dgm:dir/>
          <dgm:resizeHandles val="exact"/>
        </dgm:presLayoutVars>
      </dgm:prSet>
      <dgm:spPr/>
    </dgm:pt>
    <dgm:pt modelId="{620AA535-D349-4FD6-8C70-F25FF3F22506}" type="pres">
      <dgm:prSet presAssocID="{E95BE532-5945-45C6-99F4-F26D2418A806}" presName="Name5" presStyleLbl="vennNode1" presStyleIdx="0" presStyleCnt="2">
        <dgm:presLayoutVars>
          <dgm:bulletEnabled val="1"/>
        </dgm:presLayoutVars>
      </dgm:prSet>
      <dgm:spPr/>
    </dgm:pt>
    <dgm:pt modelId="{B2CB8023-E98E-4F5F-8BE4-5FBD732BF86F}" type="pres">
      <dgm:prSet presAssocID="{6D7A4A4F-8439-448C-8C72-FB6A474BD61D}" presName="space" presStyleCnt="0"/>
      <dgm:spPr/>
    </dgm:pt>
    <dgm:pt modelId="{AB559896-8C06-4F2C-87DC-DA7E478BBBFA}" type="pres">
      <dgm:prSet presAssocID="{244E2E4F-E4B4-457F-AFA4-FF8AA9DEB233}" presName="Name5" presStyleLbl="vennNode1" presStyleIdx="1" presStyleCnt="2">
        <dgm:presLayoutVars>
          <dgm:bulletEnabled val="1"/>
        </dgm:presLayoutVars>
      </dgm:prSet>
      <dgm:spPr/>
    </dgm:pt>
  </dgm:ptLst>
  <dgm:cxnLst>
    <dgm:cxn modelId="{4B1EC80A-0386-45E7-9D52-5CF5693C1E0C}" type="presOf" srcId="{244E2E4F-E4B4-457F-AFA4-FF8AA9DEB233}" destId="{AB559896-8C06-4F2C-87DC-DA7E478BBBFA}" srcOrd="0" destOrd="0" presId="urn:microsoft.com/office/officeart/2005/8/layout/venn3"/>
    <dgm:cxn modelId="{95B62D0D-41CC-4E16-A4A5-3B2F59D1EAEE}" type="presOf" srcId="{E95BE532-5945-45C6-99F4-F26D2418A806}" destId="{620AA535-D349-4FD6-8C70-F25FF3F22506}" srcOrd="0" destOrd="0" presId="urn:microsoft.com/office/officeart/2005/8/layout/venn3"/>
    <dgm:cxn modelId="{37CAB03D-7101-4109-9EB8-3759003027AB}" srcId="{EFF7D93B-1A23-4D46-92DD-721360E908D7}" destId="{E95BE532-5945-45C6-99F4-F26D2418A806}" srcOrd="0" destOrd="0" parTransId="{5AE2BB18-A1E1-492B-8F01-B4F1C1BE1018}" sibTransId="{6D7A4A4F-8439-448C-8C72-FB6A474BD61D}"/>
    <dgm:cxn modelId="{3066C856-B66B-45E6-9441-9C465E1357F0}" type="presOf" srcId="{EFF7D93B-1A23-4D46-92DD-721360E908D7}" destId="{ABDC5ED8-1131-4F26-9440-AA3480FEB741}" srcOrd="0" destOrd="0" presId="urn:microsoft.com/office/officeart/2005/8/layout/venn3"/>
    <dgm:cxn modelId="{82783AA8-52D7-405E-A073-7E0490011C04}" srcId="{EFF7D93B-1A23-4D46-92DD-721360E908D7}" destId="{244E2E4F-E4B4-457F-AFA4-FF8AA9DEB233}" srcOrd="1" destOrd="0" parTransId="{85FBD106-52A9-437B-913D-7D7E79C90ABB}" sibTransId="{B836405F-06D3-4E27-A98B-A4AC0F388E76}"/>
    <dgm:cxn modelId="{CA63D1D4-5EBF-4DAA-8B25-643FC6785EC2}" type="presParOf" srcId="{ABDC5ED8-1131-4F26-9440-AA3480FEB741}" destId="{620AA535-D349-4FD6-8C70-F25FF3F22506}" srcOrd="0" destOrd="0" presId="urn:microsoft.com/office/officeart/2005/8/layout/venn3"/>
    <dgm:cxn modelId="{281FAA58-79FD-442B-B35C-4C25C5082D6D}" type="presParOf" srcId="{ABDC5ED8-1131-4F26-9440-AA3480FEB741}" destId="{B2CB8023-E98E-4F5F-8BE4-5FBD732BF86F}" srcOrd="1" destOrd="0" presId="urn:microsoft.com/office/officeart/2005/8/layout/venn3"/>
    <dgm:cxn modelId="{166E0F67-98AE-4D71-9887-0080FEB606CB}" type="presParOf" srcId="{ABDC5ED8-1131-4F26-9440-AA3480FEB741}" destId="{AB559896-8C06-4F2C-87DC-DA7E478BBBFA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AA535-D349-4FD6-8C70-F25FF3F22506}">
      <dsp:nvSpPr>
        <dsp:cNvPr id="0" name=""/>
        <dsp:cNvSpPr/>
      </dsp:nvSpPr>
      <dsp:spPr>
        <a:xfrm>
          <a:off x="549473" y="992"/>
          <a:ext cx="3792140" cy="37921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8694" tIns="43180" rIns="208694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SUID</a:t>
          </a:r>
        </a:p>
      </dsp:txBody>
      <dsp:txXfrm>
        <a:off x="1104819" y="556338"/>
        <a:ext cx="2681448" cy="2681448"/>
      </dsp:txXfrm>
    </dsp:sp>
    <dsp:sp modelId="{AB559896-8C06-4F2C-87DC-DA7E478BBBFA}">
      <dsp:nvSpPr>
        <dsp:cNvPr id="0" name=""/>
        <dsp:cNvSpPr/>
      </dsp:nvSpPr>
      <dsp:spPr>
        <a:xfrm>
          <a:off x="3583185" y="992"/>
          <a:ext cx="3792140" cy="37921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8694" tIns="43180" rIns="208694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Prematurity-related fatality</a:t>
          </a:r>
        </a:p>
      </dsp:txBody>
      <dsp:txXfrm>
        <a:off x="4138531" y="556338"/>
        <a:ext cx="2681448" cy="2681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FD4E861-0690-4ED1-B943-83C97BC5A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DB8B5A20-4AF7-4BB8-9FB2-A9CDAAC55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59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E48D0-04E6-475A-B04E-55C4CBED557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E4187-4847-4620-B822-5BF40FEB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22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data from CDC Wonder. The following slide has a final 2018 infant death count of 806 as opposed to the 797 mentioned here; those data came from the state health department, and may have been more recent, or simply looking at “NC residents” as opposed to deaths that happened in NC. I will address this discrepancy in my presentation.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E4187-4847-4620-B822-5BF40FEB53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share a worksheet in the longer workgroup with PPOR prevention strategies and our NCFRP document on reviewing natural infant deaths to highlight specific possible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E4187-4847-4620-B822-5BF40FEB53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21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317625"/>
          </a:xfrm>
        </p:spPr>
        <p:txBody>
          <a:bodyPr/>
          <a:lstStyle>
            <a:lvl1pPr algn="ctr">
              <a:defRPr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9267" y="6400800"/>
            <a:ext cx="608533" cy="320675"/>
          </a:xfrm>
        </p:spPr>
        <p:txBody>
          <a:bodyPr/>
          <a:lstStyle/>
          <a:p>
            <a:fld id="{9ED7EA4D-9B50-4CF0-AD6D-B061754C6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2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517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 1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375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 2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647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 3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62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36C65-B494-425D-8552-15D548A6EAB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EA4D-9B50-4CF0-AD6D-B061754C6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5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itconsultant.net/2019/03/18/social-determinants-of-health-sdoh-collection/#.Xkqmgr1Kg2w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leg.gov/DocumentSites/Committees/NCCFTF/Perinatal%20Health/2019-2020/presentations%20and%20handouts/IMR%20Data%20Update%2010FEB2020.pdf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7940"/>
            <a:ext cx="7772400" cy="1529660"/>
          </a:xfrm>
        </p:spPr>
        <p:txBody>
          <a:bodyPr>
            <a:normAutofit fontScale="90000"/>
          </a:bodyPr>
          <a:lstStyle/>
          <a:p>
            <a:r>
              <a:rPr lang="en-US" dirty="0"/>
              <a:t>Improving Child Fatality Review Capacity to Review Infant Deaths</a:t>
            </a:r>
            <a:br>
              <a:rPr lang="en-US" dirty="0"/>
            </a:br>
            <a:r>
              <a:rPr lang="en-US" sz="2700" dirty="0"/>
              <a:t>North Carolina Child Fatality Prevention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normAutofit/>
          </a:bodyPr>
          <a:lstStyle/>
          <a:p>
            <a:r>
              <a:rPr lang="en-US" dirty="0"/>
              <a:t>Susanna Joy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31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70EA2-DD45-497A-ADCC-DC9EFE84D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6988F-C8C5-4A6C-BD87-388201089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4267200" cy="4297363"/>
          </a:xfrm>
        </p:spPr>
        <p:txBody>
          <a:bodyPr/>
          <a:lstStyle/>
          <a:p>
            <a:r>
              <a:rPr lang="en-US" dirty="0"/>
              <a:t>Direct links can be more challenging to identify than in injury prevention</a:t>
            </a:r>
          </a:p>
          <a:p>
            <a:r>
              <a:rPr lang="en-US" dirty="0"/>
              <a:t>Overall maternal AND infant health impacts outcomes</a:t>
            </a:r>
          </a:p>
          <a:p>
            <a:r>
              <a:rPr lang="en-US" dirty="0"/>
              <a:t>Deeply rooted in the social determinants of health (SDOH)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C04CFC-CA64-4F8B-BEE7-71C3C97E0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28800"/>
            <a:ext cx="4431744" cy="39925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1EEB64F-6EA5-4042-99EE-96FF74EC74FC}"/>
              </a:ext>
            </a:extLst>
          </p:cNvPr>
          <p:cNvSpPr txBox="1"/>
          <p:nvPr/>
        </p:nvSpPr>
        <p:spPr>
          <a:xfrm>
            <a:off x="140256" y="6232523"/>
            <a:ext cx="3822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65F9E4-79BA-4839-8AC9-C142871E77FB}"/>
              </a:ext>
            </a:extLst>
          </p:cNvPr>
          <p:cNvSpPr txBox="1"/>
          <p:nvPr/>
        </p:nvSpPr>
        <p:spPr>
          <a:xfrm>
            <a:off x="35705" y="6277328"/>
            <a:ext cx="541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hlinkClick r:id="rId3"/>
              </a:rPr>
              <a:t>https://hitconsultant.net/2019/03/18/social-determinants-of-health-sdoh-collection/#.Xkqmgr1Kg2w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02352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DFA8A-B05D-4488-BB44-26F19816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prevention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5EC3A-FE8E-4419-B93B-A659627C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4495800" cy="4297363"/>
          </a:xfrm>
        </p:spPr>
        <p:txBody>
          <a:bodyPr/>
          <a:lstStyle/>
          <a:p>
            <a:r>
              <a:rPr lang="en-US" dirty="0"/>
              <a:t>Improved service delivery, referral processes, and MCH programs are common recommendations</a:t>
            </a:r>
          </a:p>
          <a:p>
            <a:endParaRPr lang="en-US" dirty="0"/>
          </a:p>
          <a:p>
            <a:r>
              <a:rPr lang="en-US" b="1" i="1" dirty="0"/>
              <a:t>Addressing root cause SDOH addresses risk for other causes of death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8DC2C6-8B80-447E-A2A3-3F4D4691DC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533" y="1981200"/>
            <a:ext cx="3581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22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ACE32F-E560-44E5-A4B5-5A88E2D7D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and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213BE9-334C-4131-8060-2D3F6043E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Gratefully acknowledge the data support from Kathleen Jones-</a:t>
            </a:r>
            <a:r>
              <a:rPr lang="en-US" dirty="0" err="1"/>
              <a:t>Vessey</a:t>
            </a:r>
            <a:r>
              <a:rPr lang="en-US" dirty="0"/>
              <a:t>, epidemiologist with the Women and Children’s Health Section of the North Carolina Division of Public Health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0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B52DB-0EEC-4B20-8596-AFEE488AB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Infant deaths accounted for 56% of North Carolina deaths age 19 and under in 2018. </a:t>
            </a: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6C4DAAF2-7DE3-4E0E-ABD9-7C1004B1B18E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98043824"/>
                  </p:ext>
                </p:extLst>
              </p:nvPr>
            </p:nvGraphicFramePr>
            <p:xfrm>
              <a:off x="457200" y="1828800"/>
              <a:ext cx="8229600" cy="42973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6" name="Content Placeholder 5">
                <a:extLst>
                  <a:ext uri="{FF2B5EF4-FFF2-40B4-BE49-F238E27FC236}">
                    <a16:creationId xmlns:a16="http://schemas.microsoft.com/office/drawing/2014/main" id="{6C4DAAF2-7DE3-4E0E-ABD9-7C1004B1B18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7200" y="1828800"/>
                <a:ext cx="8229600" cy="4297363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DE5FFC8-E899-4006-B9AF-CE15B3C5BA36}"/>
              </a:ext>
            </a:extLst>
          </p:cNvPr>
          <p:cNvSpPr txBox="1"/>
          <p:nvPr/>
        </p:nvSpPr>
        <p:spPr>
          <a:xfrm>
            <a:off x="33867" y="6126163"/>
            <a:ext cx="78486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Centers for Disease Control and Prevention, National Center for Health Statistics. Underlying Cause of Death 1999-2018 on CDC WONDER Online Database, released in 2020. Data are from the Multiple Cause of Death Files, 1999-2018, as compiled from data provided by the 57 vital statistics jurisdictions through the Vital Statistics Cooperative Program. Accessed at http://wonder.cdc.gov/ucd-icd10.html on Feb 17, 2020 11:21:18 AM</a:t>
            </a:r>
          </a:p>
        </p:txBody>
      </p:sp>
    </p:spTree>
    <p:extLst>
      <p:ext uri="{BB962C8B-B14F-4D97-AF65-F5344CB8AC3E}">
        <p14:creationId xmlns:p14="http://schemas.microsoft.com/office/powerpoint/2010/main" val="60440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AF368B7-FC8B-413E-92DA-CE2FDF300A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230662"/>
              </p:ext>
            </p:extLst>
          </p:nvPr>
        </p:nvGraphicFramePr>
        <p:xfrm>
          <a:off x="0" y="1295400"/>
          <a:ext cx="8991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65AB538-B343-4CB7-90EB-20BE49E8D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 those, the vast majority were due to natural causes.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5E8A96-B4B6-48AF-97B1-302DE2DD3FD0}"/>
              </a:ext>
            </a:extLst>
          </p:cNvPr>
          <p:cNvSpPr/>
          <p:nvPr/>
        </p:nvSpPr>
        <p:spPr>
          <a:xfrm>
            <a:off x="5867400" y="3124200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E5E8A96-B4B6-48AF-97B1-302DE2DD3FD0}"/>
              </a:ext>
            </a:extLst>
          </p:cNvPr>
          <p:cNvSpPr/>
          <p:nvPr/>
        </p:nvSpPr>
        <p:spPr>
          <a:xfrm>
            <a:off x="4947037" y="4191000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E5E8A96-B4B6-48AF-97B1-302DE2DD3FD0}"/>
              </a:ext>
            </a:extLst>
          </p:cNvPr>
          <p:cNvSpPr/>
          <p:nvPr/>
        </p:nvSpPr>
        <p:spPr>
          <a:xfrm>
            <a:off x="5715000" y="3429000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E5E8A96-B4B6-48AF-97B1-302DE2DD3FD0}"/>
              </a:ext>
            </a:extLst>
          </p:cNvPr>
          <p:cNvSpPr/>
          <p:nvPr/>
        </p:nvSpPr>
        <p:spPr>
          <a:xfrm>
            <a:off x="4680337" y="4808041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0AB62B9-4BAF-492D-856B-278DE734FF05}"/>
              </a:ext>
            </a:extLst>
          </p:cNvPr>
          <p:cNvSpPr/>
          <p:nvPr/>
        </p:nvSpPr>
        <p:spPr>
          <a:xfrm>
            <a:off x="6615154" y="2788257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522DFC1-B9EA-4E08-9588-CD9BC8AA0C23}"/>
              </a:ext>
            </a:extLst>
          </p:cNvPr>
          <p:cNvSpPr/>
          <p:nvPr/>
        </p:nvSpPr>
        <p:spPr>
          <a:xfrm>
            <a:off x="6858000" y="2438400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79F2693-1CCA-43C7-AC20-22995C6D7F3E}"/>
              </a:ext>
            </a:extLst>
          </p:cNvPr>
          <p:cNvSpPr/>
          <p:nvPr/>
        </p:nvSpPr>
        <p:spPr>
          <a:xfrm>
            <a:off x="8153400" y="1836751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ADBB104-AB8A-459A-A8A4-652FEDE53E20}"/>
              </a:ext>
            </a:extLst>
          </p:cNvPr>
          <p:cNvSpPr/>
          <p:nvPr/>
        </p:nvSpPr>
        <p:spPr>
          <a:xfrm>
            <a:off x="8153400" y="1524000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7F4A8D-8383-4073-BDB2-F7781A3D7768}"/>
              </a:ext>
            </a:extLst>
          </p:cNvPr>
          <p:cNvSpPr txBox="1"/>
          <p:nvPr/>
        </p:nvSpPr>
        <p:spPr>
          <a:xfrm>
            <a:off x="5867400" y="434340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Natural infant deaths = 601/806, or 75%</a:t>
            </a:r>
          </a:p>
        </p:txBody>
      </p:sp>
    </p:spTree>
    <p:extLst>
      <p:ext uri="{BB962C8B-B14F-4D97-AF65-F5344CB8AC3E}">
        <p14:creationId xmlns:p14="http://schemas.microsoft.com/office/powerpoint/2010/main" val="372294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0113E-2C0E-4431-8526-EEF1353B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case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B62C6-7A3E-4490-B267-6B4A8A83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Local or state priorities</a:t>
            </a:r>
          </a:p>
          <a:p>
            <a:pPr lvl="1"/>
            <a:r>
              <a:rPr lang="en-US" dirty="0"/>
              <a:t>Issues with which team is already familiar</a:t>
            </a:r>
          </a:p>
          <a:p>
            <a:pPr lvl="1"/>
            <a:r>
              <a:rPr lang="en-US" dirty="0"/>
              <a:t>Special populations or noted disparities</a:t>
            </a:r>
          </a:p>
          <a:p>
            <a:pPr lvl="1"/>
            <a:r>
              <a:rPr lang="en-US" dirty="0"/>
              <a:t>Immigrant communities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Partner’s priorities</a:t>
            </a:r>
          </a:p>
          <a:p>
            <a:pPr lvl="1"/>
            <a:r>
              <a:rPr lang="en-US" dirty="0"/>
              <a:t>Medicaid/WIC eligibility</a:t>
            </a:r>
          </a:p>
          <a:p>
            <a:pPr lvl="1"/>
            <a:r>
              <a:rPr lang="en-US" dirty="0"/>
              <a:t>Healthy Start CAN initiatives</a:t>
            </a:r>
          </a:p>
          <a:p>
            <a:pPr lvl="1"/>
            <a:r>
              <a:rPr lang="en-US" dirty="0"/>
              <a:t>Domestic violence or CPS involvement in home</a:t>
            </a:r>
          </a:p>
          <a:p>
            <a:pPr lvl="1"/>
            <a:r>
              <a:rPr lang="en-US" dirty="0"/>
              <a:t>Title V priorities for infant mortality reduction</a:t>
            </a:r>
          </a:p>
          <a:p>
            <a:pPr lvl="1"/>
            <a:r>
              <a:rPr lang="en-US" dirty="0"/>
              <a:t>Family First Prevention Services Act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Leading causes of death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4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6FF5B-86E2-4ABB-A4AE-47E1B720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case selection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E3C1ED5-45D4-4CC8-8C69-2A30F27E1D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730889"/>
              </p:ext>
            </p:extLst>
          </p:nvPr>
        </p:nvGraphicFramePr>
        <p:xfrm>
          <a:off x="3352800" y="1637119"/>
          <a:ext cx="5791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676509B-29E0-4DA8-90FB-9C1D0DFA1CAC}"/>
              </a:ext>
            </a:extLst>
          </p:cNvPr>
          <p:cNvSpPr txBox="1"/>
          <p:nvPr/>
        </p:nvSpPr>
        <p:spPr>
          <a:xfrm>
            <a:off x="609599" y="2133600"/>
            <a:ext cx="3657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Infant 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31A1E1-8D04-483F-88F9-12E4A249E217}"/>
              </a:ext>
            </a:extLst>
          </p:cNvPr>
          <p:cNvSpPr/>
          <p:nvPr/>
        </p:nvSpPr>
        <p:spPr>
          <a:xfrm>
            <a:off x="152400" y="5819001"/>
            <a:ext cx="71628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i="1" dirty="0"/>
              <a:t>Infant Mortality In North Carolina</a:t>
            </a:r>
            <a:r>
              <a:rPr lang="en-US" sz="1000" dirty="0"/>
              <a:t>, Kathleen Jones-</a:t>
            </a:r>
            <a:r>
              <a:rPr lang="en-US" sz="1000" dirty="0" err="1"/>
              <a:t>Vessey</a:t>
            </a:r>
            <a:r>
              <a:rPr lang="en-US" sz="1000" dirty="0"/>
              <a:t>, Feb, 10, 2020</a:t>
            </a:r>
          </a:p>
          <a:p>
            <a:r>
              <a:rPr lang="en-US" sz="1000" dirty="0">
                <a:hlinkClick r:id="rId3"/>
              </a:rPr>
              <a:t>https://www.ncleg.gov/DocumentSites/Committees/NCCFTF/Perinatal%20Health/2019-2020/presentations%20and%20handouts/IMR%20Data%20Update%2010FEB2020.pdf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1622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51D1F-E37B-4829-8F1D-94C194738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case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A6A7C-016D-4F1B-9DC1-EA84E4773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risk factors approach</a:t>
            </a:r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6C3EBED-4FB0-4F49-849B-B7AC96C859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696834"/>
              </p:ext>
            </p:extLst>
          </p:nvPr>
        </p:nvGraphicFramePr>
        <p:xfrm>
          <a:off x="609600" y="2590800"/>
          <a:ext cx="7924800" cy="379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6CCCB2A-ABE2-4A43-BB5A-99EFB5F3C348}"/>
              </a:ext>
            </a:extLst>
          </p:cNvPr>
          <p:cNvSpPr txBox="1"/>
          <p:nvPr/>
        </p:nvSpPr>
        <p:spPr>
          <a:xfrm rot="16200000">
            <a:off x="3413919" y="4250015"/>
            <a:ext cx="2316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MATERNAL SMOKING</a:t>
            </a:r>
          </a:p>
        </p:txBody>
      </p:sp>
    </p:spTree>
    <p:extLst>
      <p:ext uri="{BB962C8B-B14F-4D97-AF65-F5344CB8AC3E}">
        <p14:creationId xmlns:p14="http://schemas.microsoft.com/office/powerpoint/2010/main" val="45010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0F696-9232-43AC-B84E-8639C97D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case selection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E6C1A-9D84-4642-94B4-06C12DB01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05000"/>
            <a:ext cx="4724400" cy="4297363"/>
          </a:xfrm>
        </p:spPr>
        <p:txBody>
          <a:bodyPr/>
          <a:lstStyle/>
          <a:p>
            <a:r>
              <a:rPr lang="en-US" dirty="0"/>
              <a:t>Reflect community priorities</a:t>
            </a:r>
          </a:p>
          <a:p>
            <a:r>
              <a:rPr lang="en-US" dirty="0"/>
              <a:t>Case selection criteria can change periodically</a:t>
            </a:r>
          </a:p>
          <a:p>
            <a:r>
              <a:rPr lang="en-US" dirty="0"/>
              <a:t>Prioritize records access and team participation</a:t>
            </a:r>
          </a:p>
          <a:p>
            <a:r>
              <a:rPr lang="en-US" dirty="0"/>
              <a:t>Make participation/input as easy as possible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DF6B54-4ECF-40FA-815E-FB35F1E9E3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09800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34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125EC-EF8E-4F4B-87F0-16DBCEE8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case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0B77E-B5CB-4741-A782-3DA6CB5CF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records</a:t>
            </a:r>
          </a:p>
          <a:p>
            <a:pPr lvl="1"/>
            <a:r>
              <a:rPr lang="en-US" dirty="0"/>
              <a:t>More clinical records (mom &amp; baby)</a:t>
            </a:r>
          </a:p>
          <a:p>
            <a:pPr lvl="1"/>
            <a:r>
              <a:rPr lang="en-US" dirty="0"/>
              <a:t>Home visiting records</a:t>
            </a:r>
          </a:p>
          <a:p>
            <a:pPr lvl="1"/>
            <a:r>
              <a:rPr lang="en-US" dirty="0"/>
              <a:t>Maternal CPS records as victim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43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10D4D-29CC-453F-B485-E4FB7AF46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considerations for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C547E-1761-4F77-B3C2-CC01A4EE8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4267200" cy="4297363"/>
          </a:xfrm>
        </p:spPr>
        <p:txBody>
          <a:bodyPr/>
          <a:lstStyle/>
          <a:p>
            <a:r>
              <a:rPr lang="en-US" dirty="0"/>
              <a:t>Different expertise</a:t>
            </a:r>
          </a:p>
          <a:p>
            <a:pPr lvl="1"/>
            <a:r>
              <a:rPr lang="en-US" dirty="0"/>
              <a:t>Clinical experts</a:t>
            </a:r>
          </a:p>
          <a:p>
            <a:pPr lvl="1"/>
            <a:r>
              <a:rPr lang="en-US" dirty="0"/>
              <a:t>Maternal child health experts</a:t>
            </a:r>
          </a:p>
          <a:p>
            <a:pPr lvl="1"/>
            <a:r>
              <a:rPr lang="en-US" dirty="0"/>
              <a:t>Maternal/family perspective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545460-E6B6-4EE9-9692-3F0E12B3E5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956" y="2743200"/>
            <a:ext cx="5052244" cy="269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632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545</Words>
  <Application>Microsoft Office PowerPoint</Application>
  <PresentationFormat>On-screen Show (4:3)</PresentationFormat>
  <Paragraphs>63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Improving Child Fatality Review Capacity to Review Infant Deaths North Carolina Child Fatality Prevention System</vt:lpstr>
      <vt:lpstr>Infant deaths accounted for 56% of North Carolina deaths age 19 and under in 2018. </vt:lpstr>
      <vt:lpstr>Of those, the vast majority were due to natural causes.</vt:lpstr>
      <vt:lpstr>Approaches to case selection</vt:lpstr>
      <vt:lpstr>Approaches to case selection</vt:lpstr>
      <vt:lpstr>Approaches to case selection</vt:lpstr>
      <vt:lpstr>Considerations for case selection </vt:lpstr>
      <vt:lpstr>Considerations for case review</vt:lpstr>
      <vt:lpstr>More considerations for review</vt:lpstr>
      <vt:lpstr>Considerations for prevention</vt:lpstr>
      <vt:lpstr>Considerations for prevention </vt:lpstr>
      <vt:lpstr>Thanks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Allegrucci</dc:creator>
  <cp:lastModifiedBy>Coleman, James</cp:lastModifiedBy>
  <cp:revision>41</cp:revision>
  <cp:lastPrinted>2016-03-28T19:18:10Z</cp:lastPrinted>
  <dcterms:created xsi:type="dcterms:W3CDTF">2016-03-14T14:20:07Z</dcterms:created>
  <dcterms:modified xsi:type="dcterms:W3CDTF">2020-02-24T20:24:16Z</dcterms:modified>
</cp:coreProperties>
</file>