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62" r:id="rId3"/>
  </p:sldMasterIdLst>
  <p:notesMasterIdLst>
    <p:notesMasterId r:id="rId14"/>
  </p:notesMasterIdLst>
  <p:handoutMasterIdLst>
    <p:handoutMasterId r:id="rId15"/>
  </p:handoutMasterIdLst>
  <p:sldIdLst>
    <p:sldId id="296" r:id="rId4"/>
    <p:sldId id="365" r:id="rId5"/>
    <p:sldId id="375" r:id="rId6"/>
    <p:sldId id="392" r:id="rId7"/>
    <p:sldId id="377" r:id="rId8"/>
    <p:sldId id="378" r:id="rId9"/>
    <p:sldId id="379" r:id="rId10"/>
    <p:sldId id="390" r:id="rId11"/>
    <p:sldId id="387" r:id="rId12"/>
    <p:sldId id="341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39546" y="6113245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8651" y="6389303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36933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03718" y="166688"/>
            <a:ext cx="2305049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33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7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28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1"/>
            <a:ext cx="54864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Gadug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188610"/>
          </a:xfrm>
        </p:spPr>
        <p:txBody>
          <a:bodyPr/>
          <a:lstStyle>
            <a:lvl1pPr>
              <a:defRPr>
                <a:latin typeface="Gadugi" panose="020B0502040204020203" pitchFamily="34" charset="0"/>
              </a:defRPr>
            </a:lvl1pPr>
            <a:lvl2pPr>
              <a:defRPr>
                <a:latin typeface="Gadugi" panose="020B0502040204020203" pitchFamily="34" charset="0"/>
              </a:defRPr>
            </a:lvl2pPr>
            <a:lvl3pPr>
              <a:defRPr>
                <a:latin typeface="Gadugi" panose="020B0502040204020203" pitchFamily="34" charset="0"/>
              </a:defRPr>
            </a:lvl3pPr>
            <a:lvl4pPr>
              <a:defRPr>
                <a:latin typeface="Gadugi" panose="020B0502040204020203" pitchFamily="34" charset="0"/>
              </a:defRPr>
            </a:lvl4pPr>
            <a:lvl5pPr>
              <a:defRPr>
                <a:latin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4951B2-8D38-4070-8956-E48A19892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6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0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28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7768" y="1219201"/>
            <a:ext cx="8716232" cy="1687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82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"/>
            <a:ext cx="3048000" cy="2906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544" y="1"/>
            <a:ext cx="2622256" cy="2906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25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72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75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8000" y="1219201"/>
            <a:ext cx="11176000" cy="369332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31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1698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7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541888" y="606464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0993" y="6374999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6064640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795BB3-BE13-4E64-A4B1-745DBF11B6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78" y="6017410"/>
            <a:ext cx="2709961" cy="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03010" y="6090920"/>
            <a:ext cx="1480705" cy="274320"/>
          </a:xfrm>
        </p:spPr>
        <p:txBody>
          <a:bodyPr/>
          <a:lstStyle/>
          <a:p>
            <a:fld id="{A79A3335-6331-4872-A8B7-ECD55539F4D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2115" y="6365240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86" y="6028392"/>
            <a:ext cx="2365729" cy="7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19201"/>
            <a:ext cx="11176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C4E7-1D1C-4836-A9EC-314E27DD9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00" y="210322"/>
            <a:ext cx="6400800" cy="25603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dugi" panose="020B0502040204020203" pitchFamily="34" charset="0"/>
              </a:rPr>
              <a:t>Strengthening the NC Child Fatality Prevention System Stakeholder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E94CC-906A-4CFA-9578-95525ED8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0" y="4149398"/>
            <a:ext cx="6400800" cy="155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Adam Zolotor, MD, DrPH			</a:t>
            </a:r>
          </a:p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President &amp; CEO				</a:t>
            </a:r>
          </a:p>
          <a:p>
            <a:pPr marL="0" indent="0">
              <a:buNone/>
            </a:pPr>
            <a:endParaRPr lang="en-US" sz="2000" dirty="0">
              <a:latin typeface="Gadugi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Gadugi" panose="020B0502040204020203" pitchFamily="34" charset="0"/>
              </a:rPr>
              <a:t>February 3, 2020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0A2B1E-CE83-4EF3-9D23-EDC8BBB148CE}"/>
              </a:ext>
            </a:extLst>
          </p:cNvPr>
          <p:cNvSpPr txBox="1">
            <a:spLocks/>
          </p:cNvSpPr>
          <p:nvPr/>
        </p:nvSpPr>
        <p:spPr>
          <a:xfrm>
            <a:off x="431800" y="2668783"/>
            <a:ext cx="7811191" cy="1062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Gadugi" panose="020B0502040204020203" pitchFamily="34" charset="0"/>
              </a:rPr>
              <a:t>NCIOM background and overview of process</a:t>
            </a:r>
            <a:endParaRPr lang="en-US" sz="2400" dirty="0">
              <a:latin typeface="Gadugi" panose="020B0502040204020203" pitchFamily="34" charset="0"/>
            </a:endParaRPr>
          </a:p>
        </p:txBody>
      </p:sp>
      <p:pic>
        <p:nvPicPr>
          <p:cNvPr id="1026" name="Picture 2" descr="NCIOM 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591" y="210322"/>
            <a:ext cx="2571750" cy="63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2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44E72-6CF0-4136-B0DF-6614D286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6AE62-B70D-434D-9B80-E6825454D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Websites: 	</a:t>
            </a:r>
            <a:r>
              <a:rPr lang="en-US" u="sng" dirty="0"/>
              <a:t>www.nciom.org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www.ncmedicaljournal.com</a:t>
            </a:r>
            <a:endParaRPr lang="en-US" dirty="0"/>
          </a:p>
          <a:p>
            <a:r>
              <a:rPr lang="en-US" dirty="0"/>
              <a:t>Key Contacts:</a:t>
            </a:r>
          </a:p>
          <a:p>
            <a:pPr lvl="1"/>
            <a:r>
              <a:rPr lang="en-US" dirty="0"/>
              <a:t>Adam Zolotor, MD, DrPH, President &amp; CEO, NCIOM</a:t>
            </a:r>
          </a:p>
          <a:p>
            <a:pPr marL="320040" lvl="1" indent="0">
              <a:buNone/>
            </a:pPr>
            <a:r>
              <a:rPr lang="en-US" dirty="0"/>
              <a:t>	919-445-6150 or </a:t>
            </a:r>
            <a:r>
              <a:rPr lang="en-US" u="sng" dirty="0"/>
              <a:t>adam_zolotor@nciom.org</a:t>
            </a:r>
          </a:p>
          <a:p>
            <a:pPr lvl="1"/>
            <a:r>
              <a:rPr lang="en-US" dirty="0"/>
              <a:t>James Coleman, MPH, Research Assistant, NCIOM					919-445-6158 or </a:t>
            </a:r>
            <a:r>
              <a:rPr lang="en-US" u="sng" dirty="0"/>
              <a:t>james_coleman@nciom.org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981200" y="2921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NC Institute of Medicine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1981200" y="19812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 dirty="0"/>
              <a:t>Quasi-state agency chartered in 1983 by the NC General Assembly to:</a:t>
            </a:r>
          </a:p>
          <a:p>
            <a:pPr lvl="1" eaLnBrk="1" hangingPunct="1"/>
            <a:r>
              <a:rPr lang="en-US" altLang="en-US" sz="2400" dirty="0"/>
              <a:t>Be concerned with the health of the people of North Carolina</a:t>
            </a:r>
          </a:p>
          <a:p>
            <a:pPr lvl="1" eaLnBrk="1" hangingPunct="1"/>
            <a:r>
              <a:rPr lang="en-US" altLang="en-US" sz="2400" dirty="0"/>
              <a:t>Monitor and study health matters</a:t>
            </a:r>
          </a:p>
          <a:p>
            <a:pPr lvl="1" eaLnBrk="1" hangingPunct="1"/>
            <a:r>
              <a:rPr lang="en-US" altLang="en-US" sz="2400" dirty="0"/>
              <a:t>Respond authoritatively when found advisable</a:t>
            </a:r>
          </a:p>
          <a:p>
            <a:pPr lvl="1" eaLnBrk="1" hangingPunct="1"/>
            <a:r>
              <a:rPr lang="en-US" altLang="en-US" sz="2400" dirty="0"/>
              <a:t>Respond to requests from outside sources for analysis and advice when this will aid in forming a basis for health policy decisions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i="1" dirty="0"/>
              <a:t>NCGS §90-470</a:t>
            </a:r>
          </a:p>
        </p:txBody>
      </p:sp>
    </p:spTree>
    <p:extLst>
      <p:ext uri="{BB962C8B-B14F-4D97-AF65-F5344CB8AC3E}">
        <p14:creationId xmlns:p14="http://schemas.microsoft.com/office/powerpoint/2010/main" val="51628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NCIOM Studies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8574088" cy="4343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NCIOM studies issues at the request of:</a:t>
            </a:r>
          </a:p>
          <a:p>
            <a:pPr lvl="1" eaLnBrk="1" hangingPunct="1"/>
            <a:r>
              <a:rPr lang="en-US" altLang="en-US" sz="2700" dirty="0"/>
              <a:t>North Carolina General Assembly</a:t>
            </a:r>
          </a:p>
          <a:p>
            <a:pPr lvl="1" eaLnBrk="1" hangingPunct="1"/>
            <a:r>
              <a:rPr lang="en-US" altLang="en-US" sz="2700" dirty="0"/>
              <a:t>North Carolina state agencies</a:t>
            </a:r>
          </a:p>
          <a:p>
            <a:pPr lvl="1" eaLnBrk="1" hangingPunct="1"/>
            <a:r>
              <a:rPr lang="en-US" altLang="en-US" sz="2700" dirty="0"/>
              <a:t>Health professional organizations</a:t>
            </a:r>
          </a:p>
          <a:p>
            <a:pPr lvl="1" eaLnBrk="1" hangingPunct="1"/>
            <a:r>
              <a:rPr lang="en-US" altLang="en-US" sz="2700" dirty="0"/>
              <a:t>NCIOM Board of Directors</a:t>
            </a:r>
          </a:p>
          <a:p>
            <a:pPr eaLnBrk="1" hangingPunct="1"/>
            <a:r>
              <a:rPr lang="en-US" altLang="en-US" sz="2800" dirty="0"/>
              <a:t>Often work in partnership with other organizations to study health issues </a:t>
            </a:r>
          </a:p>
          <a:p>
            <a:pPr lvl="1" eaLnBrk="1" hangingPunct="1"/>
            <a:endParaRPr lang="en-US" altLang="en-US" i="1" dirty="0"/>
          </a:p>
          <a:p>
            <a:pPr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690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52401"/>
            <a:ext cx="7010400" cy="944879"/>
          </a:xfrm>
        </p:spPr>
        <p:txBody>
          <a:bodyPr/>
          <a:lstStyle/>
          <a:p>
            <a:pPr eaLnBrk="1" hangingPunct="1"/>
            <a:r>
              <a:rPr lang="en-US" altLang="en-US" b="0" dirty="0"/>
              <a:t>Recent NCIOM Studies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591" y="1683489"/>
            <a:ext cx="9158177" cy="49299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/>
              <a:t>Recent studies include:</a:t>
            </a:r>
          </a:p>
          <a:p>
            <a:pPr lvl="1" eaLnBrk="1" hangingPunct="1"/>
            <a:r>
              <a:rPr lang="en-US" altLang="en-US" dirty="0"/>
              <a:t>Healthy North Carolina 2030 (2019)</a:t>
            </a:r>
          </a:p>
          <a:p>
            <a:pPr lvl="1" eaLnBrk="1" hangingPunct="1"/>
            <a:r>
              <a:rPr lang="en-US" altLang="en-US" dirty="0"/>
              <a:t>Serious Illness Care (2019)</a:t>
            </a:r>
          </a:p>
          <a:p>
            <a:pPr lvl="1" eaLnBrk="1" hangingPunct="1"/>
            <a:r>
              <a:rPr lang="en-US" altLang="en-US" dirty="0"/>
              <a:t>Perinatal System of Care (2019)</a:t>
            </a:r>
          </a:p>
          <a:p>
            <a:pPr lvl="1" eaLnBrk="1" hangingPunct="1"/>
            <a:r>
              <a:rPr lang="en-US" altLang="en-US" dirty="0"/>
              <a:t>Services for Deaf and Hard of Hearing (2019)</a:t>
            </a:r>
          </a:p>
          <a:p>
            <a:pPr lvl="1" eaLnBrk="1" hangingPunct="1"/>
            <a:r>
              <a:rPr lang="en-US" altLang="en-US" dirty="0"/>
              <a:t>Accountable Care Communities (2018)</a:t>
            </a:r>
          </a:p>
          <a:p>
            <a:pPr lvl="1" eaLnBrk="1" hangingPunct="1"/>
            <a:r>
              <a:rPr lang="en-US" altLang="en-US" dirty="0"/>
              <a:t>Metrics to Drive Improvements in Health: A Report of the Task Force on Health Care Analytics (2017)</a:t>
            </a:r>
          </a:p>
          <a:p>
            <a:pPr lvl="1" eaLnBrk="1" hangingPunct="1"/>
            <a:r>
              <a:rPr lang="en-US" altLang="en-US" dirty="0"/>
              <a:t>Claims to Improve Health in North Carolina: A Report from the NCIOM Task Force on All-Payer Claims Database (2017)</a:t>
            </a:r>
          </a:p>
          <a:p>
            <a:pPr lvl="1" eaLnBrk="1" hangingPunct="1"/>
            <a:r>
              <a:rPr lang="en-US" altLang="en-US" dirty="0"/>
              <a:t>Transforming North Carolina’s Mental Health and Substance Use Systems: A Report from the NCIOM Task Force on Mental Health and Substance Use (2016)</a:t>
            </a:r>
          </a:p>
          <a:p>
            <a:pPr lvl="1" eaLnBrk="1" hangingPunct="1"/>
            <a:r>
              <a:rPr lang="en-US" altLang="en-US" dirty="0"/>
              <a:t>Dementia-Capable North Carolina: A Strategic Plan for Addressing Alzheimer’s Disease and Related Dementia (2016)</a:t>
            </a:r>
          </a:p>
          <a:p>
            <a:pPr lvl="1" eaLnBrk="1" hangingPunct="1"/>
            <a:r>
              <a:rPr lang="en-US" altLang="en-US" dirty="0"/>
              <a:t>Patient and Family Engagement: A Partnership for Culture Change (2015)</a:t>
            </a:r>
          </a:p>
        </p:txBody>
      </p:sp>
    </p:spTree>
    <p:extLst>
      <p:ext uri="{BB962C8B-B14F-4D97-AF65-F5344CB8AC3E}">
        <p14:creationId xmlns:p14="http://schemas.microsoft.com/office/powerpoint/2010/main" val="214014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1" dirty="0"/>
              <a:t>NCMJ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NCIOM also publishes the </a:t>
            </a:r>
            <a:r>
              <a:rPr lang="en-US" altLang="en-US" sz="2800" i="1" dirty="0"/>
              <a:t>North Carolina Medical Journal</a:t>
            </a:r>
          </a:p>
          <a:p>
            <a:pPr lvl="1" eaLnBrk="1" hangingPunct="1"/>
            <a:r>
              <a:rPr lang="en-US" altLang="en-US" sz="2600" dirty="0"/>
              <a:t>Each issue contains a special focus area with articles and commentaries discussing specific health issues</a:t>
            </a:r>
          </a:p>
          <a:p>
            <a:pPr lvl="1" eaLnBrk="1" hangingPunct="1"/>
            <a:r>
              <a:rPr lang="en-US" altLang="en-US" sz="2600" i="1" dirty="0"/>
              <a:t>NC Medical Journal</a:t>
            </a:r>
            <a:r>
              <a:rPr lang="en-US" altLang="en-US" sz="2600" dirty="0"/>
              <a:t> circulated to more than 170,000 people across the state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9218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828800"/>
            <a:ext cx="1683154" cy="22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4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0562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NCIOM creates broad-based groups to study issues, have a forum for input, and make recommendations. </a:t>
            </a:r>
          </a:p>
          <a:p>
            <a:pPr lvl="1" eaLnBrk="1" hangingPunct="1"/>
            <a:r>
              <a:rPr lang="en-US" altLang="en-US" sz="2400" dirty="0"/>
              <a:t>Groups generally comprised of 30-60 people</a:t>
            </a:r>
          </a:p>
          <a:p>
            <a:pPr lvl="1" eaLnBrk="1" hangingPunct="1"/>
            <a:r>
              <a:rPr lang="en-US" altLang="en-US" sz="2400" dirty="0"/>
              <a:t>Members typically include representatives of state and local policy makers and agency officials, health professionals, insurers, business and community leaders, consumers and other interested individuals</a:t>
            </a:r>
          </a:p>
          <a:p>
            <a:pPr lvl="1" eaLnBrk="1" hangingPunct="1"/>
            <a:r>
              <a:rPr lang="en-US" altLang="en-US" sz="2400" dirty="0"/>
              <a:t>Meetings are open to the public</a:t>
            </a:r>
          </a:p>
        </p:txBody>
      </p:sp>
    </p:spTree>
    <p:extLst>
      <p:ext uri="{BB962C8B-B14F-4D97-AF65-F5344CB8AC3E}">
        <p14:creationId xmlns:p14="http://schemas.microsoft.com/office/powerpoint/2010/main" val="40366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Process 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8967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Presentations</a:t>
            </a:r>
          </a:p>
          <a:p>
            <a:pPr lvl="1"/>
            <a:r>
              <a:rPr lang="en-US" altLang="en-US" sz="2400" dirty="0"/>
              <a:t>May include research summaries and/or statistics, descriptions of programs, challenges or barriers to best practices, national developments </a:t>
            </a:r>
          </a:p>
          <a:p>
            <a:pPr lvl="1"/>
            <a:r>
              <a:rPr lang="en-US" altLang="en-US" sz="2400" dirty="0"/>
              <a:t>Presenters may include group members, researchers, national or state leaders, state health care professionals, consumers, or NCIOM staff</a:t>
            </a:r>
            <a:endParaRPr lang="en-US" altLang="en-US" sz="26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NCIOM staff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NCIOM staff will prepare agendas, invite speakers, gather background research and data, and identify evidence-based studies when available to inform the Task Force’s work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Staff write first draft of the report, and seek input from the members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lvl="2" eaLnBrk="1" hangingPunct="1">
              <a:lnSpc>
                <a:spcPct val="90000"/>
              </a:lnSpc>
            </a:pPr>
            <a:endParaRPr lang="en-US" altLang="en-US" sz="2200" dirty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80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Process (cont’d)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902" y="1781432"/>
            <a:ext cx="10114005" cy="4572000"/>
          </a:xfrm>
        </p:spPr>
        <p:txBody>
          <a:bodyPr>
            <a:normAutofit/>
          </a:bodyPr>
          <a:lstStyle/>
          <a:p>
            <a:r>
              <a:rPr lang="en-US" altLang="en-US" dirty="0"/>
              <a:t>Members are asked to attend (or call in) for the majority of meetings.  They are occasionally asked to read to and respond to emailed materials between meetings.  </a:t>
            </a:r>
          </a:p>
          <a:p>
            <a:r>
              <a:rPr lang="en-US" altLang="en-US" dirty="0"/>
              <a:t>Members are expected to read the report and give feedback before final publication.  </a:t>
            </a:r>
          </a:p>
        </p:txBody>
      </p:sp>
    </p:spTree>
    <p:extLst>
      <p:ext uri="{BB962C8B-B14F-4D97-AF65-F5344CB8AC3E}">
        <p14:creationId xmlns:p14="http://schemas.microsoft.com/office/powerpoint/2010/main" val="97139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03" y="230420"/>
            <a:ext cx="5624384" cy="10368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Meeting Materials</a:t>
            </a:r>
            <a:br>
              <a:rPr lang="en-US" altLang="en-US" dirty="0"/>
            </a:br>
            <a:r>
              <a:rPr lang="en-US" altLang="en-US" dirty="0"/>
              <a:t>on NCIOM Website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80518"/>
            <a:ext cx="5066270" cy="501684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We know that members may have conflicts for some of the meetings</a:t>
            </a:r>
          </a:p>
          <a:p>
            <a:pPr lvl="1" eaLnBrk="1" hangingPunct="1"/>
            <a:r>
              <a:rPr lang="en-US" altLang="en-US" sz="2400" dirty="0"/>
              <a:t>We host webinars and conference calls for each meeting so that you can follow online or participate over the phone</a:t>
            </a:r>
          </a:p>
          <a:p>
            <a:pPr lvl="1" eaLnBrk="1" hangingPunct="1"/>
            <a:r>
              <a:rPr lang="en-US" altLang="en-US" sz="2400" dirty="0"/>
              <a:t>We post meeting summaries and all meeting presentations on our website. </a:t>
            </a:r>
          </a:p>
          <a:p>
            <a:pPr lvl="1" eaLnBrk="1" hangingPunct="1"/>
            <a:r>
              <a:rPr lang="en-US" altLang="en-US" sz="2400" dirty="0"/>
              <a:t>Calendar and directions also available on the NCIOM website</a:t>
            </a:r>
          </a:p>
          <a:p>
            <a:pPr marL="320040" lvl="1" indent="0">
              <a:buNone/>
            </a:pPr>
            <a:endParaRPr lang="en-US" altLang="en-US" sz="2400" dirty="0"/>
          </a:p>
          <a:p>
            <a:pPr lvl="1" eaLnBrk="1" hangingPunct="1"/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236" y="1062681"/>
            <a:ext cx="7436930" cy="393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7">
      <a:dk1>
        <a:srgbClr val="002485"/>
      </a:dk1>
      <a:lt1>
        <a:sysClr val="window" lastClr="FFFFFF"/>
      </a:lt1>
      <a:dk2>
        <a:srgbClr val="88B4B5"/>
      </a:dk2>
      <a:lt2>
        <a:srgbClr val="F2F2F7"/>
      </a:lt2>
      <a:accent1>
        <a:srgbClr val="005FA5"/>
      </a:accent1>
      <a:accent2>
        <a:srgbClr val="F2F2F7"/>
      </a:accent2>
      <a:accent3>
        <a:srgbClr val="EBEB3D"/>
      </a:accent3>
      <a:accent4>
        <a:srgbClr val="F78729"/>
      </a:accent4>
      <a:accent5>
        <a:srgbClr val="C42F1A"/>
      </a:accent5>
      <a:accent6>
        <a:srgbClr val="68B807"/>
      </a:accent6>
      <a:hlink>
        <a:srgbClr val="99CA3C"/>
      </a:hlink>
      <a:folHlink>
        <a:srgbClr val="B9D18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0</TotalTime>
  <Words>639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Book Antiqua</vt:lpstr>
      <vt:lpstr>Cambria</vt:lpstr>
      <vt:lpstr>Gadugi</vt:lpstr>
      <vt:lpstr>Wingdings</vt:lpstr>
      <vt:lpstr>Sales Direction 16X9</vt:lpstr>
      <vt:lpstr>Squires 2012 OECD chartpack</vt:lpstr>
      <vt:lpstr>Strengthening the NC Child Fatality Prevention System Stakeholder Workgroup</vt:lpstr>
      <vt:lpstr>NC Institute of Medicine</vt:lpstr>
      <vt:lpstr>NCIOM Studies</vt:lpstr>
      <vt:lpstr>Recent NCIOM Studies</vt:lpstr>
      <vt:lpstr>NCMJ</vt:lpstr>
      <vt:lpstr>Process</vt:lpstr>
      <vt:lpstr>Process (cont’d)</vt:lpstr>
      <vt:lpstr>Process (cont’d)</vt:lpstr>
      <vt:lpstr>Meeting Materials on NCIOM Website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2017-06-14T15:48:49Z</dcterms:created>
  <dcterms:modified xsi:type="dcterms:W3CDTF">2020-01-31T22:20:31Z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