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904" r:id="rId2"/>
    <p:sldId id="914" r:id="rId3"/>
    <p:sldId id="911" r:id="rId4"/>
    <p:sldId id="910" r:id="rId5"/>
    <p:sldId id="912" r:id="rId6"/>
    <p:sldId id="913" r:id="rId7"/>
    <p:sldId id="908" r:id="rId8"/>
    <p:sldId id="91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liams, Ashton Privette" initials="WAP" lastIdx="37" clrIdx="1">
    <p:extLst>
      <p:ext uri="{19B8F6BF-5375-455C-9EA6-DF929625EA0E}">
        <p15:presenceInfo xmlns:p15="http://schemas.microsoft.com/office/powerpoint/2012/main" userId="S-1-5-21-344340502-4252695000-2390403120-1421039" providerId="AD"/>
      </p:ext>
    </p:extLst>
  </p:cmAuthor>
  <p:cmAuthor id="2" name="McMahon, John" initials="MJ" lastIdx="5" clrIdx="2">
    <p:extLst>
      <p:ext uri="{19B8F6BF-5375-455C-9EA6-DF929625EA0E}">
        <p15:presenceInfo xmlns:p15="http://schemas.microsoft.com/office/powerpoint/2012/main" userId="S-1-5-21-344340502-4252695000-2390403120-1202557" providerId="AD"/>
      </p:ext>
    </p:extLst>
  </p:cmAuthor>
  <p:cmAuthor id="3" name="Oshnock, Jennifer B" initials="OJB" lastIdx="24" clrIdx="3">
    <p:extLst>
      <p:ext uri="{19B8F6BF-5375-455C-9EA6-DF929625EA0E}">
        <p15:presenceInfo xmlns:p15="http://schemas.microsoft.com/office/powerpoint/2012/main" userId="S-1-5-21-2744878847-1876734302-662453930-451536" providerId="AD"/>
      </p:ext>
    </p:extLst>
  </p:cmAuthor>
  <p:cmAuthor id="4" name="West, Peter L" initials="WPL" lastIdx="1" clrIdx="4">
    <p:extLst>
      <p:ext uri="{19B8F6BF-5375-455C-9EA6-DF929625EA0E}">
        <p15:presenceInfo xmlns:p15="http://schemas.microsoft.com/office/powerpoint/2012/main" userId="S-1-5-21-2744878847-1876734302-662453930-4460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365E"/>
    <a:srgbClr val="94B6C7"/>
    <a:srgbClr val="657E32"/>
    <a:srgbClr val="E9F0F3"/>
    <a:srgbClr val="DBE7EC"/>
    <a:srgbClr val="CEDDEC"/>
    <a:srgbClr val="E4EEF4"/>
    <a:srgbClr val="288D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74963" autoAdjust="0"/>
  </p:normalViewPr>
  <p:slideViewPr>
    <p:cSldViewPr snapToGrid="0">
      <p:cViewPr varScale="1">
        <p:scale>
          <a:sx n="85" d="100"/>
          <a:sy n="85" d="100"/>
        </p:scale>
        <p:origin x="26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3198"/>
    </p:cViewPr>
  </p:sorterViewPr>
  <p:notesViewPr>
    <p:cSldViewPr snapToGrid="0">
      <p:cViewPr varScale="1">
        <p:scale>
          <a:sx n="66" d="100"/>
          <a:sy n="66" d="100"/>
        </p:scale>
        <p:origin x="27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" y="0"/>
            <a:ext cx="3038475" cy="466578"/>
          </a:xfrm>
          <a:prstGeom prst="rect">
            <a:avLst/>
          </a:prstGeom>
        </p:spPr>
        <p:txBody>
          <a:bodyPr vert="horz" lIns="91759" tIns="45880" rIns="91759" bIns="458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6" y="0"/>
            <a:ext cx="3038475" cy="466578"/>
          </a:xfrm>
          <a:prstGeom prst="rect">
            <a:avLst/>
          </a:prstGeom>
        </p:spPr>
        <p:txBody>
          <a:bodyPr vert="horz" lIns="91759" tIns="45880" rIns="91759" bIns="45880" rtlCol="0"/>
          <a:lstStyle>
            <a:lvl1pPr algn="r">
              <a:defRPr sz="1200"/>
            </a:lvl1pPr>
          </a:lstStyle>
          <a:p>
            <a:fld id="{A9B734D9-FBB7-4B85-86A2-24E15EDE55E0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0" y="8829823"/>
            <a:ext cx="3038475" cy="466578"/>
          </a:xfrm>
          <a:prstGeom prst="rect">
            <a:avLst/>
          </a:prstGeom>
        </p:spPr>
        <p:txBody>
          <a:bodyPr vert="horz" lIns="91759" tIns="45880" rIns="91759" bIns="458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6" y="8829823"/>
            <a:ext cx="3038475" cy="466578"/>
          </a:xfrm>
          <a:prstGeom prst="rect">
            <a:avLst/>
          </a:prstGeom>
        </p:spPr>
        <p:txBody>
          <a:bodyPr vert="horz" lIns="91759" tIns="45880" rIns="91759" bIns="45880" rtlCol="0" anchor="b"/>
          <a:lstStyle>
            <a:lvl1pPr algn="r">
              <a:defRPr sz="1200"/>
            </a:lvl1pPr>
          </a:lstStyle>
          <a:p>
            <a:fld id="{41803F26-4061-4820-A8A7-DA9F547591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75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7"/>
            <a:ext cx="3037840" cy="466435"/>
          </a:xfrm>
          <a:prstGeom prst="rect">
            <a:avLst/>
          </a:prstGeom>
        </p:spPr>
        <p:txBody>
          <a:bodyPr vert="horz" lIns="93155" tIns="46576" rIns="93155" bIns="465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7"/>
            <a:ext cx="3037840" cy="466435"/>
          </a:xfrm>
          <a:prstGeom prst="rect">
            <a:avLst/>
          </a:prstGeom>
        </p:spPr>
        <p:txBody>
          <a:bodyPr vert="horz" lIns="93155" tIns="46576" rIns="93155" bIns="46576" rtlCol="0"/>
          <a:lstStyle>
            <a:lvl1pPr algn="r">
              <a:defRPr sz="1200"/>
            </a:lvl1pPr>
          </a:lstStyle>
          <a:p>
            <a:fld id="{E3FD6F98-055A-4837-90F2-8E5F6821A1BB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5" tIns="46576" rIns="93155" bIns="4657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900"/>
            <a:ext cx="5608320" cy="3660458"/>
          </a:xfrm>
          <a:prstGeom prst="rect">
            <a:avLst/>
          </a:prstGeom>
        </p:spPr>
        <p:txBody>
          <a:bodyPr vert="horz" lIns="93155" tIns="46576" rIns="93155" bIns="4657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6"/>
            <a:ext cx="3037840" cy="466434"/>
          </a:xfrm>
          <a:prstGeom prst="rect">
            <a:avLst/>
          </a:prstGeom>
        </p:spPr>
        <p:txBody>
          <a:bodyPr vert="horz" lIns="93155" tIns="46576" rIns="93155" bIns="465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76"/>
            <a:ext cx="3037840" cy="466434"/>
          </a:xfrm>
          <a:prstGeom prst="rect">
            <a:avLst/>
          </a:prstGeom>
        </p:spPr>
        <p:txBody>
          <a:bodyPr vert="horz" lIns="93155" tIns="46576" rIns="93155" bIns="46576" rtlCol="0" anchor="b"/>
          <a:lstStyle>
            <a:lvl1pPr algn="r">
              <a:defRPr sz="1200"/>
            </a:lvl1pPr>
          </a:lstStyle>
          <a:p>
            <a:fld id="{DBCC7D24-0DC9-4E9C-89C0-35D79A09D3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17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746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15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11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88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988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- Photo header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0" y="2067904"/>
            <a:ext cx="2017011" cy="199084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0FD344B-6B01-554D-8ED2-3BB8677B5CA3}"/>
              </a:ext>
            </a:extLst>
          </p:cNvPr>
          <p:cNvSpPr/>
          <p:nvPr userDrawn="1"/>
        </p:nvSpPr>
        <p:spPr>
          <a:xfrm>
            <a:off x="0" y="-2388"/>
            <a:ext cx="9144000" cy="166790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55F9543-F264-E749-BE41-F4DED20160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34" y="230729"/>
            <a:ext cx="1824946" cy="121663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7FB28BE-95CF-A648-9958-233FA3E2FD4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086" y="232218"/>
            <a:ext cx="1820301" cy="121365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36632A4-6418-EB46-8B31-F39C39E1D0E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715" y="230096"/>
            <a:ext cx="1617803" cy="121789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2ACDB17-9B72-2747-AC8F-8FD41A14435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786" y="231327"/>
            <a:ext cx="1823652" cy="121543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764052B-33F9-6041-8EFF-89AD41BE985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473" y="231327"/>
            <a:ext cx="1823625" cy="121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20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, 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591300"/>
            <a:ext cx="9144000" cy="276225"/>
          </a:xfrm>
          <a:prstGeom prst="rect">
            <a:avLst/>
          </a:prstGeom>
          <a:gradFill flip="none" rotWithShape="1">
            <a:gsLst>
              <a:gs pos="35000">
                <a:srgbClr val="4F745E"/>
              </a:gs>
              <a:gs pos="0">
                <a:schemeClr val="accent1"/>
              </a:gs>
              <a:gs pos="100000">
                <a:schemeClr val="tx2">
                  <a:lumMod val="77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-15875"/>
            <a:ext cx="9144000" cy="320675"/>
          </a:xfrm>
          <a:prstGeom prst="rect">
            <a:avLst/>
          </a:prstGeom>
          <a:gradFill flip="none" rotWithShape="1">
            <a:gsLst>
              <a:gs pos="35000">
                <a:srgbClr val="4F745E"/>
              </a:gs>
              <a:gs pos="0">
                <a:schemeClr val="accent1"/>
              </a:gs>
              <a:gs pos="100000">
                <a:schemeClr val="tx2">
                  <a:lumMod val="77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>
              <a:solidFill>
                <a:srgbClr val="FFFFFF"/>
              </a:solidFill>
            </a:endParaRPr>
          </a:p>
        </p:txBody>
      </p:sp>
      <p:pic>
        <p:nvPicPr>
          <p:cNvPr id="7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5727700"/>
            <a:ext cx="9334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31863"/>
            <a:ext cx="7886700" cy="469583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defRPr sz="2400" baseline="0">
                <a:solidFill>
                  <a:schemeClr val="tx1"/>
                </a:solidFill>
                <a:latin typeface="Franklin Gothic Medium" panose="020B0603020102020204" pitchFamily="34" charset="0"/>
                <a:cs typeface="Calibri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2000">
                <a:solidFill>
                  <a:schemeClr val="tx1"/>
                </a:solidFill>
                <a:latin typeface="Franklin Gothic Medium" panose="020B0603020102020204" pitchFamily="34" charset="0"/>
                <a:cs typeface="Calibri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2000">
                <a:solidFill>
                  <a:schemeClr val="tx1"/>
                </a:solidFill>
                <a:latin typeface="Franklin Gothic Medium" panose="020B0603020102020204" pitchFamily="34" charset="0"/>
                <a:cs typeface="Calibri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2000">
                <a:solidFill>
                  <a:schemeClr val="tx1"/>
                </a:solidFill>
                <a:latin typeface="Franklin Gothic Medium" panose="020B0603020102020204" pitchFamily="34" charset="0"/>
                <a:cs typeface="Calibri" pitchFamily="34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2000">
                <a:solidFill>
                  <a:schemeClr val="tx1"/>
                </a:solidFill>
                <a:latin typeface="Franklin Gothic Medium" panose="020B0603020102020204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28650" y="209550"/>
            <a:ext cx="7886700" cy="822325"/>
          </a:xfrm>
        </p:spPr>
        <p:txBody>
          <a:bodyPr anchor="b">
            <a:noAutofit/>
          </a:bodyPr>
          <a:lstStyle>
            <a:lvl1pPr marL="0" indent="0">
              <a:buNone/>
              <a:defRPr sz="3200" baseline="0">
                <a:solidFill>
                  <a:schemeClr val="accent3"/>
                </a:solidFill>
                <a:latin typeface="Franklin Gothic Demi Cond" panose="020B0706030402020204" pitchFamily="34" charset="0"/>
              </a:defRPr>
            </a:lvl1pPr>
            <a:lvl2pPr marL="342900" indent="0">
              <a:buNone/>
              <a:defRPr sz="32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32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32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32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95250" y="-15477"/>
            <a:ext cx="8905875" cy="320277"/>
          </a:xfrm>
        </p:spPr>
        <p:txBody>
          <a:bodyPr anchor="ctr">
            <a:noAutofit/>
          </a:bodyPr>
          <a:lstStyle>
            <a:lvl1pPr algn="l">
              <a:defRPr sz="1400" i="0" baseline="0">
                <a:solidFill>
                  <a:schemeClr val="bg1"/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6900863" y="6648450"/>
            <a:ext cx="2057400" cy="138113"/>
          </a:xfrm>
        </p:spPr>
        <p:txBody>
          <a:bodyPr/>
          <a:lstStyle>
            <a:lvl1pPr algn="r">
              <a:defRPr>
                <a:solidFill>
                  <a:srgbClr val="FFFFFF"/>
                </a:solidFill>
                <a:latin typeface="Franklin Gothic Demi Cond" panose="020B0706030402020204" pitchFamily="34" charset="0"/>
              </a:defRPr>
            </a:lvl1pPr>
          </a:lstStyle>
          <a:p>
            <a:pPr>
              <a:defRPr/>
            </a:pPr>
            <a:fld id="{D26EB6A3-DEE7-41E2-80F0-F03781139C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845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A66-5D9C-47F8-BA4F-9DD20A3B13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5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0" y="2067904"/>
            <a:ext cx="2017011" cy="199084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ack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66" y="2061985"/>
            <a:ext cx="2023733" cy="199887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447800"/>
            <a:ext cx="7888288" cy="479530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defRPr sz="28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76263" indent="-233363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973138" indent="-228600">
              <a:lnSpc>
                <a:spcPct val="100000"/>
              </a:lnSpc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7" y="6243108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&amp;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335572"/>
            <a:ext cx="7888288" cy="12128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76263" indent="-233363">
              <a:lnSpc>
                <a:spcPct val="100000"/>
              </a:lnSpc>
              <a:spcBef>
                <a:spcPts val="0"/>
              </a:spcBef>
              <a:buFont typeface="Franklin Gothic Medium" panose="020B0603020102020204" pitchFamily="34" charset="0"/>
              <a:buChar char="−"/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973138" indent="-228600">
              <a:lnSpc>
                <a:spcPct val="100000"/>
              </a:lnSpc>
              <a:spcBef>
                <a:spcPts val="0"/>
              </a:spcBef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7" y="6251575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2548467"/>
            <a:ext cx="7894638" cy="369423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Table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49458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1335573"/>
            <a:ext cx="7894638" cy="49028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49458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299" y="1845731"/>
            <a:ext cx="3840480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4665132" y="1845731"/>
            <a:ext cx="3840480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22300" y="1849438"/>
            <a:ext cx="3840163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51575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665449" y="1840559"/>
            <a:ext cx="3840163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op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 txBox="1">
            <a:spLocks/>
          </p:cNvSpPr>
          <p:nvPr userDrawn="1"/>
        </p:nvSpPr>
        <p:spPr>
          <a:xfrm>
            <a:off x="522287" y="6603332"/>
            <a:ext cx="7994651" cy="2667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 baseline="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>
                <a:latin typeface="Arial" panose="020B0604020202020204" pitchFamily="34" charset="0"/>
                <a:cs typeface="Arial" panose="020B0604020202020204" pitchFamily="34" charset="0"/>
              </a:rPr>
              <a:t>NCDHHS, Division | Presentation Title | Presentation Date</a:t>
            </a:r>
          </a:p>
        </p:txBody>
      </p:sp>
      <p:sp>
        <p:nvSpPr>
          <p:cNvPr id="5" name="Text Placeholder 13"/>
          <p:cNvSpPr txBox="1">
            <a:spLocks/>
          </p:cNvSpPr>
          <p:nvPr userDrawn="1"/>
        </p:nvSpPr>
        <p:spPr>
          <a:xfrm>
            <a:off x="8627269" y="6600157"/>
            <a:ext cx="406400" cy="2698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D8F5E8-15B1-AB47-A7E0-4212F4A2D8F9}" type="slidenum">
              <a:rPr lang="en-US" b="1" i="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b="1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51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91" r:id="rId7"/>
    <p:sldLayoutId id="2147483692" r:id="rId8"/>
    <p:sldLayoutId id="2147483681" r:id="rId9"/>
    <p:sldLayoutId id="2147483700" r:id="rId10"/>
    <p:sldLayoutId id="214748370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62CE290-11DD-4E9B-9D66-CC8BFF5C2B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Citizen Review Panels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E9B12F-30AA-40FC-AFD0-D91967A4D22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Teresa Strom</a:t>
            </a:r>
          </a:p>
          <a:p>
            <a:r>
              <a:rPr lang="en-US" dirty="0"/>
              <a:t>Section Chief for County Operations	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4E53BD-186A-4E28-B593-E54DCFB612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February 3, 2020</a:t>
            </a:r>
          </a:p>
        </p:txBody>
      </p:sp>
    </p:spTree>
    <p:extLst>
      <p:ext uri="{BB962C8B-B14F-4D97-AF65-F5344CB8AC3E}">
        <p14:creationId xmlns:p14="http://schemas.microsoft.com/office/powerpoint/2010/main" val="173905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D1EC4-0AAB-44CD-8934-C2A46340F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Citizen Review Panels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5455BD-7D98-4E1B-8090-93094F406F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Part of the Federal </a:t>
            </a:r>
            <a:r>
              <a:rPr lang="en-US" u="sng" dirty="0"/>
              <a:t>CAPTA </a:t>
            </a:r>
            <a:r>
              <a:rPr lang="en-US" dirty="0"/>
              <a:t>(Child Abuse Prevention and Treatment Act) legislation</a:t>
            </a:r>
          </a:p>
          <a:p>
            <a:pPr lvl="1"/>
            <a:r>
              <a:rPr lang="en-US" dirty="0"/>
              <a:t>Main federal legislation guiding child welfare</a:t>
            </a:r>
          </a:p>
          <a:p>
            <a:pPr lvl="1"/>
            <a:r>
              <a:rPr lang="en-US" dirty="0"/>
              <a:t>Provides federal funding for prevention, assessment, investigation, prosecution and treatment activities</a:t>
            </a:r>
          </a:p>
          <a:p>
            <a:pPr lvl="1"/>
            <a:r>
              <a:rPr lang="en-US" dirty="0"/>
              <a:t>Also provides funding through grants for public agencies, non-profits and demonstration programs</a:t>
            </a:r>
          </a:p>
          <a:p>
            <a:pPr lvl="1"/>
            <a:r>
              <a:rPr lang="en-US" dirty="0"/>
              <a:t>States report compliance with CAPTA requirements to the federal government as a condition of continued funding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9DF98B-2D48-49DE-9D1B-C6ADAE9221D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37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7870F-0934-448C-9FFB-2E5CA1ABE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Citizen Review Panels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7885F-9E4C-4014-B086-25BE3746C5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/>
              <a:t>Requires each state to have at least 3 Citizen Review Panels</a:t>
            </a:r>
          </a:p>
          <a:p>
            <a:r>
              <a:rPr lang="en-US" sz="2400" dirty="0"/>
              <a:t>Membership is voluntary and should represent the community in which the panel is established</a:t>
            </a:r>
          </a:p>
          <a:p>
            <a:r>
              <a:rPr lang="en-US" sz="2400" dirty="0"/>
              <a:t>CRP is intended to provide “community oversight” for child welfare practice </a:t>
            </a:r>
          </a:p>
          <a:p>
            <a:r>
              <a:rPr lang="en-US" sz="2400" dirty="0"/>
              <a:t>Will examine the policies, procedures, and practice of state and local child protection agencies and evaluated the extent to which they are effectively responding to CAPTA requirements.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AA470E-C041-4E02-8569-820CBD0F84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09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2C608-11BB-4ECC-B515-C7EB2298B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Citizen Participation Important?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35B616-708D-4C74-A58F-05E00F0ABD3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z="2400" dirty="0"/>
          </a:p>
          <a:p>
            <a:r>
              <a:rPr lang="en-US" sz="2400" dirty="0"/>
              <a:t>It prevents an agency from becoming a “system unto itself”</a:t>
            </a:r>
          </a:p>
          <a:p>
            <a:r>
              <a:rPr lang="en-US" sz="2400" dirty="0"/>
              <a:t>It moves us toward “community based” services</a:t>
            </a:r>
          </a:p>
          <a:p>
            <a:r>
              <a:rPr lang="en-US" sz="2400" dirty="0"/>
              <a:t>Citizens can be advocates for the agency</a:t>
            </a:r>
          </a:p>
          <a:p>
            <a:r>
              <a:rPr lang="en-US" sz="2400" dirty="0"/>
              <a:t>It educates citizens about what is really happening with agencies</a:t>
            </a:r>
          </a:p>
          <a:p>
            <a:r>
              <a:rPr lang="en-US" sz="2400" dirty="0"/>
              <a:t>It’s democracy in action…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2F2774-8C9C-40BF-AAD7-AF26125CA0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54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99D69-BA21-4956-AD7E-75769B15B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this mean in NC?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CC3764-6D70-4F37-846A-616ED908BA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/>
              <a:t>1991 Governor’s executive order and follow up state legislation mandated Community Child Protection Team (CCPT)</a:t>
            </a:r>
          </a:p>
          <a:p>
            <a:r>
              <a:rPr lang="en-US" sz="2400" dirty="0"/>
              <a:t>1993- N.C.G.S. § 7B-1406 formalized and expanded the work of CCPTs.</a:t>
            </a:r>
          </a:p>
          <a:p>
            <a:pPr lvl="1"/>
            <a:r>
              <a:rPr lang="en-US" dirty="0"/>
              <a:t>10A NCAC 70A.0201 Duties and Responsibilities </a:t>
            </a:r>
          </a:p>
          <a:p>
            <a:pPr lvl="1"/>
            <a:r>
              <a:rPr lang="en-US" dirty="0"/>
              <a:t>Review active cases, fatalities and others cases brought forward by the team. </a:t>
            </a:r>
          </a:p>
          <a:p>
            <a:r>
              <a:rPr lang="en-US" sz="2400" dirty="0"/>
              <a:t>1997 NC determines that CCPTs meet the requirement for CRPs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472E3-FDAF-49AE-92F5-805FF49A18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0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95386-3DB9-435D-9FE0-0B8C4D71B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CCPTs Formation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372225-2015-41CD-A467-EBB675E54F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Recognized that child protection is not the sole responsibility of DSS</a:t>
            </a:r>
          </a:p>
          <a:p>
            <a:r>
              <a:rPr lang="en-US" dirty="0"/>
              <a:t>The entire community is responsible for our children</a:t>
            </a:r>
          </a:p>
          <a:p>
            <a:r>
              <a:rPr lang="en-US" dirty="0"/>
              <a:t>Membership is community driven, not a DSS team</a:t>
            </a:r>
          </a:p>
          <a:p>
            <a:r>
              <a:rPr lang="en-US" dirty="0"/>
              <a:t>CCPTs report to county leadership to help identify systemic deficiencies in child welfare and resource gaps for addressing child safety, well-being, and permanence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628D54-9F63-41C0-9D56-5B127C10946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62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CA3F5-2A42-478F-AB6A-1C4A1FE21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CCPT Advisory Team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824561-86F5-44B2-B766-5755B26AC3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2014- Establishment of a CCPT Advisory Board to provide advisement and statewide response to needs identified by county teams. </a:t>
            </a:r>
          </a:p>
          <a:p>
            <a:pPr marL="0" indent="0">
              <a:buNone/>
            </a:pPr>
            <a:r>
              <a:rPr lang="en-US" sz="2400" dirty="0"/>
              <a:t>Collects data from 100 CCPTs through an annual survey and develops a report for NC DSS</a:t>
            </a:r>
          </a:p>
          <a:p>
            <a:pPr marL="0" indent="0">
              <a:buNone/>
            </a:pPr>
            <a:r>
              <a:rPr lang="en-US" sz="2400" dirty="0"/>
              <a:t>NC DSS responds to the report</a:t>
            </a:r>
          </a:p>
          <a:p>
            <a:pPr marL="0" indent="0">
              <a:buNone/>
            </a:pPr>
            <a:r>
              <a:rPr lang="en-US" sz="2400" dirty="0"/>
              <a:t>NC DSS uses the feedback from CCPT report to support CAPTA CRP report to federal government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B96893-49D7-4639-8BCF-88FC2562C3D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16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70128-E538-4250-8E5B-2141CB704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D8B31-0E8C-433D-8C58-EBE8CF0E97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5400" dirty="0"/>
              <a:t>QUESTIONS?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1939AF-DB77-469C-ABD5-2A2C937690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16421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NC Brand PPT 04.23.15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7F9E3F"/>
      </a:accent1>
      <a:accent2>
        <a:srgbClr val="52849C"/>
      </a:accent2>
      <a:accent3>
        <a:srgbClr val="1F497D"/>
      </a:accent3>
      <a:accent4>
        <a:srgbClr val="71C9C5"/>
      </a:accent4>
      <a:accent5>
        <a:srgbClr val="6D2E75"/>
      </a:accent5>
      <a:accent6>
        <a:srgbClr val="F6D888"/>
      </a:accent6>
      <a:hlink>
        <a:srgbClr val="52849C"/>
      </a:hlink>
      <a:folHlink>
        <a:srgbClr val="52849C"/>
      </a:folHlink>
    </a:clrScheme>
    <a:fontScheme name="TNR/Aria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15161</TotalTime>
  <Words>399</Words>
  <Application>Microsoft Office PowerPoint</Application>
  <PresentationFormat>On-screen Show (4:3)</PresentationFormat>
  <Paragraphs>48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Franklin Gothic Demi Cond</vt:lpstr>
      <vt:lpstr>Franklin Gothic Medium</vt:lpstr>
      <vt:lpstr>Franklin Gothic Medium Cond</vt:lpstr>
      <vt:lpstr>Gotham Bold</vt:lpstr>
      <vt:lpstr>Helvetica</vt:lpstr>
      <vt:lpstr>3_Office Theme</vt:lpstr>
      <vt:lpstr>PowerPoint Presentation</vt:lpstr>
      <vt:lpstr>Citizen Review Panels</vt:lpstr>
      <vt:lpstr>Citizen Review Panels</vt:lpstr>
      <vt:lpstr>Why is Citizen Participation Important?</vt:lpstr>
      <vt:lpstr>What does this mean in NC?</vt:lpstr>
      <vt:lpstr>CCPTs Formation</vt:lpstr>
      <vt:lpstr>CCPT Advisory Team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Taryn Dietrich</dc:creator>
  <cp:lastModifiedBy>Coleman, James</cp:lastModifiedBy>
  <cp:revision>578</cp:revision>
  <cp:lastPrinted>2019-11-06T20:39:44Z</cp:lastPrinted>
  <dcterms:created xsi:type="dcterms:W3CDTF">2015-07-07T20:02:11Z</dcterms:created>
  <dcterms:modified xsi:type="dcterms:W3CDTF">2020-01-31T22:20:55Z</dcterms:modified>
</cp:coreProperties>
</file>