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93" r:id="rId2"/>
    <p:sldId id="359" r:id="rId3"/>
    <p:sldId id="394" r:id="rId4"/>
    <p:sldId id="387" r:id="rId5"/>
    <p:sldId id="395" r:id="rId6"/>
    <p:sldId id="397" r:id="rId7"/>
    <p:sldId id="364" r:id="rId8"/>
    <p:sldId id="390" r:id="rId9"/>
    <p:sldId id="366" r:id="rId10"/>
    <p:sldId id="398" r:id="rId11"/>
    <p:sldId id="551" r:id="rId12"/>
    <p:sldId id="375" r:id="rId13"/>
    <p:sldId id="401" r:id="rId14"/>
    <p:sldId id="318" r:id="rId15"/>
    <p:sldId id="402" r:id="rId16"/>
    <p:sldId id="403" r:id="rId17"/>
    <p:sldId id="405" r:id="rId18"/>
    <p:sldId id="381" r:id="rId19"/>
    <p:sldId id="383" r:id="rId20"/>
    <p:sldId id="382" r:id="rId21"/>
    <p:sldId id="409" r:id="rId22"/>
    <p:sldId id="410" r:id="rId23"/>
    <p:sldId id="525" r:id="rId24"/>
    <p:sldId id="533" r:id="rId25"/>
    <p:sldId id="399" r:id="rId26"/>
    <p:sldId id="272" r:id="rId27"/>
    <p:sldId id="273" r:id="rId28"/>
    <p:sldId id="274" r:id="rId29"/>
    <p:sldId id="275" r:id="rId30"/>
    <p:sldId id="270" r:id="rId31"/>
    <p:sldId id="548" r:id="rId32"/>
    <p:sldId id="535" r:id="rId33"/>
    <p:sldId id="536" r:id="rId34"/>
    <p:sldId id="550" r:id="rId35"/>
    <p:sldId id="539" r:id="rId36"/>
    <p:sldId id="540" r:id="rId37"/>
    <p:sldId id="543" r:id="rId38"/>
  </p:sldIdLst>
  <p:sldSz cx="12192000" cy="6858000"/>
  <p:notesSz cx="6858000" cy="167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2" autoAdjust="0"/>
    <p:restoredTop sz="72005" autoAdjust="0"/>
  </p:normalViewPr>
  <p:slideViewPr>
    <p:cSldViewPr snapToGrid="0">
      <p:cViewPr varScale="1">
        <p:scale>
          <a:sx n="55" d="100"/>
          <a:sy n="55" d="100"/>
        </p:scale>
        <p:origin x="1032" y="72"/>
      </p:cViewPr>
      <p:guideLst>
        <p:guide orient="horz" pos="2160"/>
        <p:guide pos="3840"/>
      </p:guideLst>
    </p:cSldViewPr>
  </p:slideViewPr>
  <p:notesTextViewPr>
    <p:cViewPr>
      <p:scale>
        <a:sx n="1" d="1"/>
        <a:sy n="1" d="1"/>
      </p:scale>
      <p:origin x="0" y="0"/>
    </p:cViewPr>
  </p:notesTextViewPr>
  <p:sorterViewPr>
    <p:cViewPr>
      <p:scale>
        <a:sx n="98" d="100"/>
        <a:sy n="98" d="100"/>
      </p:scale>
      <p:origin x="0" y="-106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DD4EF-9969-48F9-9185-C5A8A51A045C}" type="doc">
      <dgm:prSet loTypeId="urn:microsoft.com/office/officeart/2005/8/layout/pyramid3" loCatId="pyramid" qsTypeId="urn:microsoft.com/office/officeart/2005/8/quickstyle/simple1" qsCatId="simple" csTypeId="urn:microsoft.com/office/officeart/2005/8/colors/colorful3" csCatId="colorful" phldr="1"/>
      <dgm:spPr/>
    </dgm:pt>
    <dgm:pt modelId="{AD8BD40D-0072-4A75-9BAA-DE261D092C8E}">
      <dgm:prSet phldrT="[Text]"/>
      <dgm:spPr/>
      <dgm:t>
        <a:bodyPr/>
        <a:lstStyle/>
        <a:p>
          <a:r>
            <a:rPr lang="en-US" dirty="0"/>
            <a:t>Local Teams</a:t>
          </a:r>
        </a:p>
      </dgm:t>
    </dgm:pt>
    <dgm:pt modelId="{8F41FBE5-C306-4C42-80ED-DED01D9D4304}" type="parTrans" cxnId="{3BDE1D04-499C-4AB0-A236-50668772F20E}">
      <dgm:prSet/>
      <dgm:spPr/>
      <dgm:t>
        <a:bodyPr/>
        <a:lstStyle/>
        <a:p>
          <a:endParaRPr lang="en-US"/>
        </a:p>
      </dgm:t>
    </dgm:pt>
    <dgm:pt modelId="{07776F81-1F38-4863-B413-BA5156EBF1B8}" type="sibTrans" cxnId="{3BDE1D04-499C-4AB0-A236-50668772F20E}">
      <dgm:prSet/>
      <dgm:spPr/>
      <dgm:t>
        <a:bodyPr/>
        <a:lstStyle/>
        <a:p>
          <a:endParaRPr lang="en-US"/>
        </a:p>
      </dgm:t>
    </dgm:pt>
    <dgm:pt modelId="{8B898107-F5B7-4908-847C-3CAED4BFB4D4}">
      <dgm:prSet phldrT="[Text]"/>
      <dgm:spPr/>
      <dgm:t>
        <a:bodyPr/>
        <a:lstStyle/>
        <a:p>
          <a:r>
            <a:rPr lang="en-US" dirty="0"/>
            <a:t>State Team</a:t>
          </a:r>
        </a:p>
      </dgm:t>
    </dgm:pt>
    <dgm:pt modelId="{C16AF457-343E-4240-AE2C-2F56A66B391F}" type="parTrans" cxnId="{4492D554-23B6-4045-8C86-342BFABF073E}">
      <dgm:prSet/>
      <dgm:spPr/>
      <dgm:t>
        <a:bodyPr/>
        <a:lstStyle/>
        <a:p>
          <a:endParaRPr lang="en-US"/>
        </a:p>
      </dgm:t>
    </dgm:pt>
    <dgm:pt modelId="{A2664744-5F01-4232-A4FF-2BD82970CD2B}" type="sibTrans" cxnId="{4492D554-23B6-4045-8C86-342BFABF073E}">
      <dgm:prSet/>
      <dgm:spPr/>
      <dgm:t>
        <a:bodyPr/>
        <a:lstStyle/>
        <a:p>
          <a:endParaRPr lang="en-US"/>
        </a:p>
      </dgm:t>
    </dgm:pt>
    <dgm:pt modelId="{539076A9-7FE4-462B-A26E-6B7D9047E052}">
      <dgm:prSet phldrT="[Text]"/>
      <dgm:spPr/>
      <dgm:t>
        <a:bodyPr/>
        <a:lstStyle/>
        <a:p>
          <a:r>
            <a:rPr lang="en-US" dirty="0"/>
            <a:t>Task Force</a:t>
          </a:r>
        </a:p>
      </dgm:t>
    </dgm:pt>
    <dgm:pt modelId="{BCE71559-CD0D-43D7-8F60-D8CC399BC38C}" type="parTrans" cxnId="{10AE7834-8A3E-4FB2-979D-F6473A5827CB}">
      <dgm:prSet/>
      <dgm:spPr/>
      <dgm:t>
        <a:bodyPr/>
        <a:lstStyle/>
        <a:p>
          <a:endParaRPr lang="en-US"/>
        </a:p>
      </dgm:t>
    </dgm:pt>
    <dgm:pt modelId="{FC1C5565-D6CD-40C2-8DE3-3CB6258A7374}" type="sibTrans" cxnId="{10AE7834-8A3E-4FB2-979D-F6473A5827CB}">
      <dgm:prSet/>
      <dgm:spPr/>
      <dgm:t>
        <a:bodyPr/>
        <a:lstStyle/>
        <a:p>
          <a:endParaRPr lang="en-US"/>
        </a:p>
      </dgm:t>
    </dgm:pt>
    <dgm:pt modelId="{CA23704D-740F-4724-B338-C6AFE185FD26}" type="pres">
      <dgm:prSet presAssocID="{EA1DD4EF-9969-48F9-9185-C5A8A51A045C}" presName="Name0" presStyleCnt="0">
        <dgm:presLayoutVars>
          <dgm:dir/>
          <dgm:animLvl val="lvl"/>
          <dgm:resizeHandles val="exact"/>
        </dgm:presLayoutVars>
      </dgm:prSet>
      <dgm:spPr/>
    </dgm:pt>
    <dgm:pt modelId="{528290B4-85FE-4D6B-8960-3AEDAA343D33}" type="pres">
      <dgm:prSet presAssocID="{AD8BD40D-0072-4A75-9BAA-DE261D092C8E}" presName="Name8" presStyleCnt="0"/>
      <dgm:spPr/>
    </dgm:pt>
    <dgm:pt modelId="{1491D0CA-1E99-4B5A-B4C7-AC2FDEB5F3DF}" type="pres">
      <dgm:prSet presAssocID="{AD8BD40D-0072-4A75-9BAA-DE261D092C8E}" presName="level" presStyleLbl="node1" presStyleIdx="0" presStyleCnt="3">
        <dgm:presLayoutVars>
          <dgm:chMax val="1"/>
          <dgm:bulletEnabled val="1"/>
        </dgm:presLayoutVars>
      </dgm:prSet>
      <dgm:spPr/>
    </dgm:pt>
    <dgm:pt modelId="{3B52AA47-2411-4CB4-BEAD-5438AFC6F7C5}" type="pres">
      <dgm:prSet presAssocID="{AD8BD40D-0072-4A75-9BAA-DE261D092C8E}" presName="levelTx" presStyleLbl="revTx" presStyleIdx="0" presStyleCnt="0">
        <dgm:presLayoutVars>
          <dgm:chMax val="1"/>
          <dgm:bulletEnabled val="1"/>
        </dgm:presLayoutVars>
      </dgm:prSet>
      <dgm:spPr/>
    </dgm:pt>
    <dgm:pt modelId="{2CEF00B1-7C58-4247-A087-501896F82D13}" type="pres">
      <dgm:prSet presAssocID="{8B898107-F5B7-4908-847C-3CAED4BFB4D4}" presName="Name8" presStyleCnt="0"/>
      <dgm:spPr/>
    </dgm:pt>
    <dgm:pt modelId="{03445DDE-B8A0-4BFA-BE6A-0AF3527039BC}" type="pres">
      <dgm:prSet presAssocID="{8B898107-F5B7-4908-847C-3CAED4BFB4D4}" presName="level" presStyleLbl="node1" presStyleIdx="1" presStyleCnt="3">
        <dgm:presLayoutVars>
          <dgm:chMax val="1"/>
          <dgm:bulletEnabled val="1"/>
        </dgm:presLayoutVars>
      </dgm:prSet>
      <dgm:spPr/>
    </dgm:pt>
    <dgm:pt modelId="{49B43608-1054-432F-9D40-FEC3DB024EF7}" type="pres">
      <dgm:prSet presAssocID="{8B898107-F5B7-4908-847C-3CAED4BFB4D4}" presName="levelTx" presStyleLbl="revTx" presStyleIdx="0" presStyleCnt="0">
        <dgm:presLayoutVars>
          <dgm:chMax val="1"/>
          <dgm:bulletEnabled val="1"/>
        </dgm:presLayoutVars>
      </dgm:prSet>
      <dgm:spPr/>
    </dgm:pt>
    <dgm:pt modelId="{0F99D23E-0F6C-41F9-BEC8-B9CF464930CE}" type="pres">
      <dgm:prSet presAssocID="{539076A9-7FE4-462B-A26E-6B7D9047E052}" presName="Name8" presStyleCnt="0"/>
      <dgm:spPr/>
    </dgm:pt>
    <dgm:pt modelId="{695127F3-C233-4BF7-B40E-D874C545C1A7}" type="pres">
      <dgm:prSet presAssocID="{539076A9-7FE4-462B-A26E-6B7D9047E052}" presName="level" presStyleLbl="node1" presStyleIdx="2" presStyleCnt="3">
        <dgm:presLayoutVars>
          <dgm:chMax val="1"/>
          <dgm:bulletEnabled val="1"/>
        </dgm:presLayoutVars>
      </dgm:prSet>
      <dgm:spPr/>
    </dgm:pt>
    <dgm:pt modelId="{FEB80BDF-B5C4-4523-98CC-4BC41F66F4F2}" type="pres">
      <dgm:prSet presAssocID="{539076A9-7FE4-462B-A26E-6B7D9047E052}" presName="levelTx" presStyleLbl="revTx" presStyleIdx="0" presStyleCnt="0">
        <dgm:presLayoutVars>
          <dgm:chMax val="1"/>
          <dgm:bulletEnabled val="1"/>
        </dgm:presLayoutVars>
      </dgm:prSet>
      <dgm:spPr/>
    </dgm:pt>
  </dgm:ptLst>
  <dgm:cxnLst>
    <dgm:cxn modelId="{3BDE1D04-499C-4AB0-A236-50668772F20E}" srcId="{EA1DD4EF-9969-48F9-9185-C5A8A51A045C}" destId="{AD8BD40D-0072-4A75-9BAA-DE261D092C8E}" srcOrd="0" destOrd="0" parTransId="{8F41FBE5-C306-4C42-80ED-DED01D9D4304}" sibTransId="{07776F81-1F38-4863-B413-BA5156EBF1B8}"/>
    <dgm:cxn modelId="{79587C0E-F243-4353-B2D0-955C4C1DE5FB}" type="presOf" srcId="{8B898107-F5B7-4908-847C-3CAED4BFB4D4}" destId="{49B43608-1054-432F-9D40-FEC3DB024EF7}" srcOrd="1" destOrd="0" presId="urn:microsoft.com/office/officeart/2005/8/layout/pyramid3"/>
    <dgm:cxn modelId="{10AE7834-8A3E-4FB2-979D-F6473A5827CB}" srcId="{EA1DD4EF-9969-48F9-9185-C5A8A51A045C}" destId="{539076A9-7FE4-462B-A26E-6B7D9047E052}" srcOrd="2" destOrd="0" parTransId="{BCE71559-CD0D-43D7-8F60-D8CC399BC38C}" sibTransId="{FC1C5565-D6CD-40C2-8DE3-3CB6258A7374}"/>
    <dgm:cxn modelId="{875AC339-5C3F-406A-A08C-B93A1399C584}" type="presOf" srcId="{8B898107-F5B7-4908-847C-3CAED4BFB4D4}" destId="{03445DDE-B8A0-4BFA-BE6A-0AF3527039BC}" srcOrd="0" destOrd="0" presId="urn:microsoft.com/office/officeart/2005/8/layout/pyramid3"/>
    <dgm:cxn modelId="{6DF4E95D-FFC5-41A8-9109-B4F894A4F7E5}" type="presOf" srcId="{539076A9-7FE4-462B-A26E-6B7D9047E052}" destId="{695127F3-C233-4BF7-B40E-D874C545C1A7}" srcOrd="0" destOrd="0" presId="urn:microsoft.com/office/officeart/2005/8/layout/pyramid3"/>
    <dgm:cxn modelId="{4492D554-23B6-4045-8C86-342BFABF073E}" srcId="{EA1DD4EF-9969-48F9-9185-C5A8A51A045C}" destId="{8B898107-F5B7-4908-847C-3CAED4BFB4D4}" srcOrd="1" destOrd="0" parTransId="{C16AF457-343E-4240-AE2C-2F56A66B391F}" sibTransId="{A2664744-5F01-4232-A4FF-2BD82970CD2B}"/>
    <dgm:cxn modelId="{C536755A-4086-4488-A759-11BF5637098F}" type="presOf" srcId="{539076A9-7FE4-462B-A26E-6B7D9047E052}" destId="{FEB80BDF-B5C4-4523-98CC-4BC41F66F4F2}" srcOrd="1" destOrd="0" presId="urn:microsoft.com/office/officeart/2005/8/layout/pyramid3"/>
    <dgm:cxn modelId="{E7DEBB9B-8552-4805-B18A-B8AE7DD334A5}" type="presOf" srcId="{AD8BD40D-0072-4A75-9BAA-DE261D092C8E}" destId="{3B52AA47-2411-4CB4-BEAD-5438AFC6F7C5}" srcOrd="1" destOrd="0" presId="urn:microsoft.com/office/officeart/2005/8/layout/pyramid3"/>
    <dgm:cxn modelId="{8EF4C2AF-7390-418E-8BE2-C43E012D7B1A}" type="presOf" srcId="{AD8BD40D-0072-4A75-9BAA-DE261D092C8E}" destId="{1491D0CA-1E99-4B5A-B4C7-AC2FDEB5F3DF}" srcOrd="0" destOrd="0" presId="urn:microsoft.com/office/officeart/2005/8/layout/pyramid3"/>
    <dgm:cxn modelId="{1C784DD3-EF77-40CB-A38F-1150A15B1AA3}" type="presOf" srcId="{EA1DD4EF-9969-48F9-9185-C5A8A51A045C}" destId="{CA23704D-740F-4724-B338-C6AFE185FD26}" srcOrd="0" destOrd="0" presId="urn:microsoft.com/office/officeart/2005/8/layout/pyramid3"/>
    <dgm:cxn modelId="{FB1363FC-2238-4319-AEEA-FF337E30CC56}" type="presParOf" srcId="{CA23704D-740F-4724-B338-C6AFE185FD26}" destId="{528290B4-85FE-4D6B-8960-3AEDAA343D33}" srcOrd="0" destOrd="0" presId="urn:microsoft.com/office/officeart/2005/8/layout/pyramid3"/>
    <dgm:cxn modelId="{77672BCB-9125-4713-B638-FCA10A8491D4}" type="presParOf" srcId="{528290B4-85FE-4D6B-8960-3AEDAA343D33}" destId="{1491D0CA-1E99-4B5A-B4C7-AC2FDEB5F3DF}" srcOrd="0" destOrd="0" presId="urn:microsoft.com/office/officeart/2005/8/layout/pyramid3"/>
    <dgm:cxn modelId="{A558E2D3-56DE-43CF-9793-900ADCDC7637}" type="presParOf" srcId="{528290B4-85FE-4D6B-8960-3AEDAA343D33}" destId="{3B52AA47-2411-4CB4-BEAD-5438AFC6F7C5}" srcOrd="1" destOrd="0" presId="urn:microsoft.com/office/officeart/2005/8/layout/pyramid3"/>
    <dgm:cxn modelId="{05F3FC46-9A6B-4E04-8F9B-C916C7348767}" type="presParOf" srcId="{CA23704D-740F-4724-B338-C6AFE185FD26}" destId="{2CEF00B1-7C58-4247-A087-501896F82D13}" srcOrd="1" destOrd="0" presId="urn:microsoft.com/office/officeart/2005/8/layout/pyramid3"/>
    <dgm:cxn modelId="{821E497C-FBBD-4E82-B2CB-AF4E63CFEC5C}" type="presParOf" srcId="{2CEF00B1-7C58-4247-A087-501896F82D13}" destId="{03445DDE-B8A0-4BFA-BE6A-0AF3527039BC}" srcOrd="0" destOrd="0" presId="urn:microsoft.com/office/officeart/2005/8/layout/pyramid3"/>
    <dgm:cxn modelId="{B9E15DE5-2B4B-42BC-9C8C-4760536B66DB}" type="presParOf" srcId="{2CEF00B1-7C58-4247-A087-501896F82D13}" destId="{49B43608-1054-432F-9D40-FEC3DB024EF7}" srcOrd="1" destOrd="0" presId="urn:microsoft.com/office/officeart/2005/8/layout/pyramid3"/>
    <dgm:cxn modelId="{91255009-D693-42F0-8F33-73FB89B5FD9F}" type="presParOf" srcId="{CA23704D-740F-4724-B338-C6AFE185FD26}" destId="{0F99D23E-0F6C-41F9-BEC8-B9CF464930CE}" srcOrd="2" destOrd="0" presId="urn:microsoft.com/office/officeart/2005/8/layout/pyramid3"/>
    <dgm:cxn modelId="{FA9E1334-2D91-4B5A-93A9-61A13D302959}" type="presParOf" srcId="{0F99D23E-0F6C-41F9-BEC8-B9CF464930CE}" destId="{695127F3-C233-4BF7-B40E-D874C545C1A7}" srcOrd="0" destOrd="0" presId="urn:microsoft.com/office/officeart/2005/8/layout/pyramid3"/>
    <dgm:cxn modelId="{96559AA4-E370-4028-89B8-5996B3BE8815}" type="presParOf" srcId="{0F99D23E-0F6C-41F9-BEC8-B9CF464930CE}" destId="{FEB80BDF-B5C4-4523-98CC-4BC41F66F4F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132FC4-39A9-46A2-A092-5FE47A82883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13B72E96-3E78-4EDD-B51D-B0E2CCBB9805}">
      <dgm:prSet/>
      <dgm:spPr/>
      <dgm:t>
        <a:bodyPr/>
        <a:lstStyle/>
        <a:p>
          <a:r>
            <a:rPr lang="en-US" b="1" baseline="0" dirty="0"/>
            <a:t>Public meetings between legislative sessions (10-12 meetings with 45-50 presentations per study cycle)</a:t>
          </a:r>
          <a:endParaRPr lang="en-US" dirty="0"/>
        </a:p>
      </dgm:t>
    </dgm:pt>
    <dgm:pt modelId="{406E100F-719E-4CEA-B364-07FB85D3575B}" type="parTrans" cxnId="{2DBDAD69-E2CD-4801-9DF6-C85B39BC13E9}">
      <dgm:prSet/>
      <dgm:spPr/>
      <dgm:t>
        <a:bodyPr/>
        <a:lstStyle/>
        <a:p>
          <a:endParaRPr lang="en-US"/>
        </a:p>
      </dgm:t>
    </dgm:pt>
    <dgm:pt modelId="{47B5F861-D2DB-4A2D-B281-E04DB571F5C7}" type="sibTrans" cxnId="{2DBDAD69-E2CD-4801-9DF6-C85B39BC13E9}">
      <dgm:prSet/>
      <dgm:spPr/>
      <dgm:t>
        <a:bodyPr/>
        <a:lstStyle/>
        <a:p>
          <a:endParaRPr lang="en-US"/>
        </a:p>
      </dgm:t>
    </dgm:pt>
    <dgm:pt modelId="{477E5726-0C32-4687-B900-081807FFF2F6}">
      <dgm:prSet/>
      <dgm:spPr/>
      <dgm:t>
        <a:bodyPr/>
        <a:lstStyle/>
        <a:p>
          <a:r>
            <a:rPr lang="en-US" b="1" baseline="0" dirty="0"/>
            <a:t>Stakeholder or work groups </a:t>
          </a:r>
          <a:r>
            <a:rPr lang="en-US" baseline="0" dirty="0"/>
            <a:t>may be formed to address or examine in-depth a particular issue to bring more information back to the CFTF</a:t>
          </a:r>
          <a:endParaRPr lang="en-US" dirty="0"/>
        </a:p>
      </dgm:t>
    </dgm:pt>
    <dgm:pt modelId="{0BB9B2A8-2B65-41A4-B0CD-1501A4B964D3}" type="parTrans" cxnId="{B3B10A30-7C85-48D2-A540-D99CD11ABFD4}">
      <dgm:prSet/>
      <dgm:spPr/>
      <dgm:t>
        <a:bodyPr/>
        <a:lstStyle/>
        <a:p>
          <a:endParaRPr lang="en-US"/>
        </a:p>
      </dgm:t>
    </dgm:pt>
    <dgm:pt modelId="{2F30A4A9-2F31-4CB8-9DAE-89F4AD7F1846}" type="sibTrans" cxnId="{B3B10A30-7C85-48D2-A540-D99CD11ABFD4}">
      <dgm:prSet/>
      <dgm:spPr/>
      <dgm:t>
        <a:bodyPr/>
        <a:lstStyle/>
        <a:p>
          <a:endParaRPr lang="en-US"/>
        </a:p>
      </dgm:t>
    </dgm:pt>
    <dgm:pt modelId="{CBF67D06-1D6A-4D6B-A85A-648DB08AC7DA}">
      <dgm:prSet/>
      <dgm:spPr/>
      <dgm:t>
        <a:bodyPr/>
        <a:lstStyle/>
        <a:p>
          <a:r>
            <a:rPr lang="en-US" b="1" baseline="0" dirty="0"/>
            <a:t>Ongoing information sharing and collaboration </a:t>
          </a:r>
          <a:r>
            <a:rPr lang="en-US" baseline="0" dirty="0"/>
            <a:t>among experts and community partners</a:t>
          </a:r>
          <a:endParaRPr lang="en-US" dirty="0"/>
        </a:p>
      </dgm:t>
    </dgm:pt>
    <dgm:pt modelId="{E5D35E8A-93FD-4574-AD8A-64A4D6E3D735}" type="parTrans" cxnId="{9F26D299-1D64-4B9C-9B0B-0E4074CC5247}">
      <dgm:prSet/>
      <dgm:spPr/>
      <dgm:t>
        <a:bodyPr/>
        <a:lstStyle/>
        <a:p>
          <a:endParaRPr lang="en-US"/>
        </a:p>
      </dgm:t>
    </dgm:pt>
    <dgm:pt modelId="{1E609341-916E-47A3-9FC2-38A5F861F2BB}" type="sibTrans" cxnId="{9F26D299-1D64-4B9C-9B0B-0E4074CC5247}">
      <dgm:prSet/>
      <dgm:spPr/>
      <dgm:t>
        <a:bodyPr/>
        <a:lstStyle/>
        <a:p>
          <a:endParaRPr lang="en-US"/>
        </a:p>
      </dgm:t>
    </dgm:pt>
    <dgm:pt modelId="{5E185DD6-4E7D-4D3C-A7C7-3C08058BE0B6}">
      <dgm:prSet/>
      <dgm:spPr/>
      <dgm:t>
        <a:bodyPr/>
        <a:lstStyle/>
        <a:p>
          <a:r>
            <a:rPr lang="en-US" b="1" baseline="0" dirty="0"/>
            <a:t>Committees propose recommendations to full Task Force</a:t>
          </a:r>
          <a:endParaRPr lang="en-US" dirty="0"/>
        </a:p>
      </dgm:t>
    </dgm:pt>
    <dgm:pt modelId="{86A0C6EA-397F-46C2-AB3F-DE1069E106D3}" type="sibTrans" cxnId="{C6BBE7B6-62DF-46F9-8722-0CA164A9B0F3}">
      <dgm:prSet/>
      <dgm:spPr/>
      <dgm:t>
        <a:bodyPr/>
        <a:lstStyle/>
        <a:p>
          <a:endParaRPr lang="en-US"/>
        </a:p>
      </dgm:t>
    </dgm:pt>
    <dgm:pt modelId="{F9F9A4F6-8453-497E-942C-AD211182FAF3}" type="parTrans" cxnId="{C6BBE7B6-62DF-46F9-8722-0CA164A9B0F3}">
      <dgm:prSet/>
      <dgm:spPr/>
      <dgm:t>
        <a:bodyPr/>
        <a:lstStyle/>
        <a:p>
          <a:endParaRPr lang="en-US"/>
        </a:p>
      </dgm:t>
    </dgm:pt>
    <dgm:pt modelId="{8347960E-90D3-4DC2-91BB-B067A2CEDAB5}" type="pres">
      <dgm:prSet presAssocID="{2A132FC4-39A9-46A2-A092-5FE47A82883F}" presName="diagram" presStyleCnt="0">
        <dgm:presLayoutVars>
          <dgm:dir/>
          <dgm:resizeHandles val="exact"/>
        </dgm:presLayoutVars>
      </dgm:prSet>
      <dgm:spPr/>
    </dgm:pt>
    <dgm:pt modelId="{2DD68190-9D73-490B-AA4C-50C9BB676905}" type="pres">
      <dgm:prSet presAssocID="{13B72E96-3E78-4EDD-B51D-B0E2CCBB9805}" presName="node" presStyleLbl="node1" presStyleIdx="0" presStyleCnt="4">
        <dgm:presLayoutVars>
          <dgm:bulletEnabled val="1"/>
        </dgm:presLayoutVars>
      </dgm:prSet>
      <dgm:spPr/>
    </dgm:pt>
    <dgm:pt modelId="{0BBE0BC7-6055-4801-9C1F-D3529C31CDAA}" type="pres">
      <dgm:prSet presAssocID="{47B5F861-D2DB-4A2D-B281-E04DB571F5C7}" presName="sibTrans" presStyleCnt="0"/>
      <dgm:spPr/>
    </dgm:pt>
    <dgm:pt modelId="{783B69DB-8EBF-4F6B-A7F6-BDA832F690D0}" type="pres">
      <dgm:prSet presAssocID="{5E185DD6-4E7D-4D3C-A7C7-3C08058BE0B6}" presName="node" presStyleLbl="node1" presStyleIdx="1" presStyleCnt="4">
        <dgm:presLayoutVars>
          <dgm:bulletEnabled val="1"/>
        </dgm:presLayoutVars>
      </dgm:prSet>
      <dgm:spPr/>
    </dgm:pt>
    <dgm:pt modelId="{6088A773-1EBB-43D6-98A1-ECEF5A282221}" type="pres">
      <dgm:prSet presAssocID="{86A0C6EA-397F-46C2-AB3F-DE1069E106D3}" presName="sibTrans" presStyleCnt="0"/>
      <dgm:spPr/>
    </dgm:pt>
    <dgm:pt modelId="{560CEEC1-2D74-46D9-91BB-432DE303A084}" type="pres">
      <dgm:prSet presAssocID="{477E5726-0C32-4687-B900-081807FFF2F6}" presName="node" presStyleLbl="node1" presStyleIdx="2" presStyleCnt="4">
        <dgm:presLayoutVars>
          <dgm:bulletEnabled val="1"/>
        </dgm:presLayoutVars>
      </dgm:prSet>
      <dgm:spPr/>
    </dgm:pt>
    <dgm:pt modelId="{B78941F9-2974-44D5-9053-87888FEC9B49}" type="pres">
      <dgm:prSet presAssocID="{2F30A4A9-2F31-4CB8-9DAE-89F4AD7F1846}" presName="sibTrans" presStyleCnt="0"/>
      <dgm:spPr/>
    </dgm:pt>
    <dgm:pt modelId="{74D49006-44F2-48B0-8C3C-F7AF29149BB9}" type="pres">
      <dgm:prSet presAssocID="{CBF67D06-1D6A-4D6B-A85A-648DB08AC7DA}" presName="node" presStyleLbl="node1" presStyleIdx="3" presStyleCnt="4">
        <dgm:presLayoutVars>
          <dgm:bulletEnabled val="1"/>
        </dgm:presLayoutVars>
      </dgm:prSet>
      <dgm:spPr/>
    </dgm:pt>
  </dgm:ptLst>
  <dgm:cxnLst>
    <dgm:cxn modelId="{FD9FE219-AF0D-2C47-8CAE-749B57D7EA55}" type="presOf" srcId="{477E5726-0C32-4687-B900-081807FFF2F6}" destId="{560CEEC1-2D74-46D9-91BB-432DE303A084}" srcOrd="0" destOrd="0" presId="urn:microsoft.com/office/officeart/2005/8/layout/default"/>
    <dgm:cxn modelId="{B3B10A30-7C85-48D2-A540-D99CD11ABFD4}" srcId="{2A132FC4-39A9-46A2-A092-5FE47A82883F}" destId="{477E5726-0C32-4687-B900-081807FFF2F6}" srcOrd="2" destOrd="0" parTransId="{0BB9B2A8-2B65-41A4-B0CD-1501A4B964D3}" sibTransId="{2F30A4A9-2F31-4CB8-9DAE-89F4AD7F1846}"/>
    <dgm:cxn modelId="{8F9B4033-6C15-E540-825B-D12CF3E033FB}" type="presOf" srcId="{13B72E96-3E78-4EDD-B51D-B0E2CCBB9805}" destId="{2DD68190-9D73-490B-AA4C-50C9BB676905}" srcOrd="0" destOrd="0" presId="urn:microsoft.com/office/officeart/2005/8/layout/default"/>
    <dgm:cxn modelId="{30787F39-3BE5-A54A-9DCC-E6EB96669B40}" type="presOf" srcId="{CBF67D06-1D6A-4D6B-A85A-648DB08AC7DA}" destId="{74D49006-44F2-48B0-8C3C-F7AF29149BB9}" srcOrd="0" destOrd="0" presId="urn:microsoft.com/office/officeart/2005/8/layout/default"/>
    <dgm:cxn modelId="{69378A44-E771-8541-93A4-9922A31E9F14}" type="presOf" srcId="{2A132FC4-39A9-46A2-A092-5FE47A82883F}" destId="{8347960E-90D3-4DC2-91BB-B067A2CEDAB5}" srcOrd="0" destOrd="0" presId="urn:microsoft.com/office/officeart/2005/8/layout/default"/>
    <dgm:cxn modelId="{2DBDAD69-E2CD-4801-9DF6-C85B39BC13E9}" srcId="{2A132FC4-39A9-46A2-A092-5FE47A82883F}" destId="{13B72E96-3E78-4EDD-B51D-B0E2CCBB9805}" srcOrd="0" destOrd="0" parTransId="{406E100F-719E-4CEA-B364-07FB85D3575B}" sibTransId="{47B5F861-D2DB-4A2D-B281-E04DB571F5C7}"/>
    <dgm:cxn modelId="{1E011495-5240-B64A-B8C5-773158E85574}" type="presOf" srcId="{5E185DD6-4E7D-4D3C-A7C7-3C08058BE0B6}" destId="{783B69DB-8EBF-4F6B-A7F6-BDA832F690D0}" srcOrd="0" destOrd="0" presId="urn:microsoft.com/office/officeart/2005/8/layout/default"/>
    <dgm:cxn modelId="{9F26D299-1D64-4B9C-9B0B-0E4074CC5247}" srcId="{2A132FC4-39A9-46A2-A092-5FE47A82883F}" destId="{CBF67D06-1D6A-4D6B-A85A-648DB08AC7DA}" srcOrd="3" destOrd="0" parTransId="{E5D35E8A-93FD-4574-AD8A-64A4D6E3D735}" sibTransId="{1E609341-916E-47A3-9FC2-38A5F861F2BB}"/>
    <dgm:cxn modelId="{C6BBE7B6-62DF-46F9-8722-0CA164A9B0F3}" srcId="{2A132FC4-39A9-46A2-A092-5FE47A82883F}" destId="{5E185DD6-4E7D-4D3C-A7C7-3C08058BE0B6}" srcOrd="1" destOrd="0" parTransId="{F9F9A4F6-8453-497E-942C-AD211182FAF3}" sibTransId="{86A0C6EA-397F-46C2-AB3F-DE1069E106D3}"/>
    <dgm:cxn modelId="{71C1991B-C7C8-1C4F-B1FD-57EEA0478F0E}" type="presParOf" srcId="{8347960E-90D3-4DC2-91BB-B067A2CEDAB5}" destId="{2DD68190-9D73-490B-AA4C-50C9BB676905}" srcOrd="0" destOrd="0" presId="urn:microsoft.com/office/officeart/2005/8/layout/default"/>
    <dgm:cxn modelId="{71BE47BC-9597-A241-8A3A-CB88CCB96535}" type="presParOf" srcId="{8347960E-90D3-4DC2-91BB-B067A2CEDAB5}" destId="{0BBE0BC7-6055-4801-9C1F-D3529C31CDAA}" srcOrd="1" destOrd="0" presId="urn:microsoft.com/office/officeart/2005/8/layout/default"/>
    <dgm:cxn modelId="{6026068F-98DE-A54B-AC3E-9E1E57852CE5}" type="presParOf" srcId="{8347960E-90D3-4DC2-91BB-B067A2CEDAB5}" destId="{783B69DB-8EBF-4F6B-A7F6-BDA832F690D0}" srcOrd="2" destOrd="0" presId="urn:microsoft.com/office/officeart/2005/8/layout/default"/>
    <dgm:cxn modelId="{CC41C73E-6DBE-0E41-A58F-DBE2B229E4CF}" type="presParOf" srcId="{8347960E-90D3-4DC2-91BB-B067A2CEDAB5}" destId="{6088A773-1EBB-43D6-98A1-ECEF5A282221}" srcOrd="3" destOrd="0" presId="urn:microsoft.com/office/officeart/2005/8/layout/default"/>
    <dgm:cxn modelId="{97AD1CF7-DBB6-FB40-9505-CAB289EEF1B5}" type="presParOf" srcId="{8347960E-90D3-4DC2-91BB-B067A2CEDAB5}" destId="{560CEEC1-2D74-46D9-91BB-432DE303A084}" srcOrd="4" destOrd="0" presId="urn:microsoft.com/office/officeart/2005/8/layout/default"/>
    <dgm:cxn modelId="{5C60B682-3EBE-534F-96B3-8BAAB6FD97AB}" type="presParOf" srcId="{8347960E-90D3-4DC2-91BB-B067A2CEDAB5}" destId="{B78941F9-2974-44D5-9053-87888FEC9B49}" srcOrd="5" destOrd="0" presId="urn:microsoft.com/office/officeart/2005/8/layout/default"/>
    <dgm:cxn modelId="{9E2612C2-71E1-144E-ADF8-61DFE4316C1C}" type="presParOf" srcId="{8347960E-90D3-4DC2-91BB-B067A2CEDAB5}" destId="{74D49006-44F2-48B0-8C3C-F7AF29149BB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A6F06D-1A05-304C-943D-1FDE455DACCD}"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37F320F7-B5B5-5D40-8AFB-7515755401F5}">
      <dgm:prSet/>
      <dgm:spPr/>
      <dgm:t>
        <a:bodyPr/>
        <a:lstStyle/>
        <a:p>
          <a:pPr rtl="0"/>
          <a:r>
            <a:rPr lang="en-US" b="1" dirty="0">
              <a:solidFill>
                <a:schemeClr val="tx1"/>
              </a:solidFill>
            </a:rPr>
            <a:t>Connects system components </a:t>
          </a:r>
        </a:p>
      </dgm:t>
    </dgm:pt>
    <dgm:pt modelId="{680AA790-2C4E-3A49-ACD4-CD42E815232E}" type="parTrans" cxnId="{CB022E8A-ABB4-B845-A931-3B642E356570}">
      <dgm:prSet/>
      <dgm:spPr/>
      <dgm:t>
        <a:bodyPr/>
        <a:lstStyle/>
        <a:p>
          <a:endParaRPr lang="en-US"/>
        </a:p>
      </dgm:t>
    </dgm:pt>
    <dgm:pt modelId="{A5DA019C-11BE-7644-A22D-2959F1B1E7CD}" type="sibTrans" cxnId="{CB022E8A-ABB4-B845-A931-3B642E356570}">
      <dgm:prSet/>
      <dgm:spPr/>
      <dgm:t>
        <a:bodyPr/>
        <a:lstStyle/>
        <a:p>
          <a:endParaRPr lang="en-US"/>
        </a:p>
      </dgm:t>
    </dgm:pt>
    <dgm:pt modelId="{B1A141B0-9047-6440-B23B-9BA8DA59DC2E}">
      <dgm:prSet/>
      <dgm:spPr/>
      <dgm:t>
        <a:bodyPr/>
        <a:lstStyle/>
        <a:p>
          <a:pPr rtl="0"/>
          <a:r>
            <a:rPr lang="en-US" dirty="0"/>
            <a:t>New FRD group ensures connection of information among local teams, OCME, and CFTF</a:t>
          </a:r>
        </a:p>
      </dgm:t>
    </dgm:pt>
    <dgm:pt modelId="{C02C64A5-CF6C-E348-84FD-00F1133F99F2}" type="parTrans" cxnId="{FB74C443-4F49-3740-A6A2-35C3BEDCF177}">
      <dgm:prSet/>
      <dgm:spPr/>
      <dgm:t>
        <a:bodyPr/>
        <a:lstStyle/>
        <a:p>
          <a:endParaRPr lang="en-US"/>
        </a:p>
      </dgm:t>
    </dgm:pt>
    <dgm:pt modelId="{A09A6A7A-BFE0-5447-9EB7-FEC195CB7C0C}" type="sibTrans" cxnId="{FB74C443-4F49-3740-A6A2-35C3BEDCF177}">
      <dgm:prSet/>
      <dgm:spPr/>
      <dgm:t>
        <a:bodyPr/>
        <a:lstStyle/>
        <a:p>
          <a:endParaRPr lang="en-US"/>
        </a:p>
      </dgm:t>
    </dgm:pt>
    <dgm:pt modelId="{CE8818FE-2C26-0E40-BBAC-74D278DD5504}">
      <dgm:prSet custT="1"/>
      <dgm:spPr/>
      <dgm:t>
        <a:bodyPr/>
        <a:lstStyle/>
        <a:p>
          <a:pPr rtl="0"/>
          <a:r>
            <a:rPr lang="en-US" sz="2000" dirty="0"/>
            <a:t>Centralizes leadership; streamlines state-level support functions</a:t>
          </a:r>
        </a:p>
      </dgm:t>
    </dgm:pt>
    <dgm:pt modelId="{6F4C9E89-19C9-4D48-B098-B179AD9942FA}" type="parTrans" cxnId="{006D2BA9-7377-574E-9166-135738969A34}">
      <dgm:prSet/>
      <dgm:spPr/>
      <dgm:t>
        <a:bodyPr/>
        <a:lstStyle/>
        <a:p>
          <a:endParaRPr lang="en-US"/>
        </a:p>
      </dgm:t>
    </dgm:pt>
    <dgm:pt modelId="{369ED464-15B0-3342-B69A-4C57059CD0D4}" type="sibTrans" cxnId="{006D2BA9-7377-574E-9166-135738969A34}">
      <dgm:prSet/>
      <dgm:spPr/>
      <dgm:t>
        <a:bodyPr/>
        <a:lstStyle/>
        <a:p>
          <a:endParaRPr lang="en-US"/>
        </a:p>
      </dgm:t>
    </dgm:pt>
    <dgm:pt modelId="{4369E306-CF72-D348-A211-12B88D1B3A26}">
      <dgm:prSet/>
      <dgm:spPr/>
      <dgm:t>
        <a:bodyPr/>
        <a:lstStyle/>
        <a:p>
          <a:pPr rtl="0"/>
          <a:r>
            <a:rPr lang="en-US" dirty="0"/>
            <a:t>Team approach increases efficiency, capacity, standardizes tools and resources for all teams</a:t>
          </a:r>
        </a:p>
      </dgm:t>
    </dgm:pt>
    <dgm:pt modelId="{06AEABB7-CAE3-C346-B93D-1C54CC225C33}" type="parTrans" cxnId="{D5A340B5-B5A2-5946-842C-CC28E9D2266E}">
      <dgm:prSet/>
      <dgm:spPr/>
      <dgm:t>
        <a:bodyPr/>
        <a:lstStyle/>
        <a:p>
          <a:endParaRPr lang="en-US"/>
        </a:p>
      </dgm:t>
    </dgm:pt>
    <dgm:pt modelId="{5CB5D053-9D49-3B49-BECE-2558D44599B3}" type="sibTrans" cxnId="{D5A340B5-B5A2-5946-842C-CC28E9D2266E}">
      <dgm:prSet/>
      <dgm:spPr/>
      <dgm:t>
        <a:bodyPr/>
        <a:lstStyle/>
        <a:p>
          <a:endParaRPr lang="en-US"/>
        </a:p>
      </dgm:t>
    </dgm:pt>
    <dgm:pt modelId="{42546441-3542-6A48-AAAC-8B0E55ED52DC}" type="pres">
      <dgm:prSet presAssocID="{B6A6F06D-1A05-304C-943D-1FDE455DACCD}" presName="cycle" presStyleCnt="0">
        <dgm:presLayoutVars>
          <dgm:chMax val="1"/>
          <dgm:dir/>
          <dgm:animLvl val="ctr"/>
          <dgm:resizeHandles val="exact"/>
        </dgm:presLayoutVars>
      </dgm:prSet>
      <dgm:spPr/>
    </dgm:pt>
    <dgm:pt modelId="{8DBE85A2-2240-1E40-BC5C-EF73EC7BB033}" type="pres">
      <dgm:prSet presAssocID="{37F320F7-B5B5-5D40-8AFB-7515755401F5}" presName="centerShape" presStyleLbl="node0" presStyleIdx="0" presStyleCnt="1"/>
      <dgm:spPr/>
    </dgm:pt>
    <dgm:pt modelId="{A468667E-B287-6D47-B64A-F3F229ED95D2}" type="pres">
      <dgm:prSet presAssocID="{C02C64A5-CF6C-E348-84FD-00F1133F99F2}" presName="parTrans" presStyleLbl="bgSibTrans2D1" presStyleIdx="0" presStyleCnt="3" custLinFactNeighborX="3691" custLinFactNeighborY="22125"/>
      <dgm:spPr/>
    </dgm:pt>
    <dgm:pt modelId="{37D8064E-57F2-2A4B-B724-E34C3F5CE7CC}" type="pres">
      <dgm:prSet presAssocID="{B1A141B0-9047-6440-B23B-9BA8DA59DC2E}" presName="node" presStyleLbl="node1" presStyleIdx="0" presStyleCnt="3">
        <dgm:presLayoutVars>
          <dgm:bulletEnabled val="1"/>
        </dgm:presLayoutVars>
      </dgm:prSet>
      <dgm:spPr/>
    </dgm:pt>
    <dgm:pt modelId="{95375BA8-0F65-D34C-8621-7D015F8E4D32}" type="pres">
      <dgm:prSet presAssocID="{6F4C9E89-19C9-4D48-B098-B179AD9942FA}" presName="parTrans" presStyleLbl="bgSibTrans2D1" presStyleIdx="1" presStyleCnt="3" custLinFactNeighborY="18438"/>
      <dgm:spPr/>
    </dgm:pt>
    <dgm:pt modelId="{5B015B23-D784-5C43-A665-A238B7E3DA80}" type="pres">
      <dgm:prSet presAssocID="{CE8818FE-2C26-0E40-BBAC-74D278DD5504}" presName="node" presStyleLbl="node1" presStyleIdx="1" presStyleCnt="3">
        <dgm:presLayoutVars>
          <dgm:bulletEnabled val="1"/>
        </dgm:presLayoutVars>
      </dgm:prSet>
      <dgm:spPr/>
    </dgm:pt>
    <dgm:pt modelId="{9E8329B1-0FAE-0D49-9171-1432D0E32F84}" type="pres">
      <dgm:prSet presAssocID="{06AEABB7-CAE3-C346-B93D-1C54CC225C33}" presName="parTrans" presStyleLbl="bgSibTrans2D1" presStyleIdx="2" presStyleCnt="3" custLinFactNeighborX="-6767" custLinFactNeighborY="14750"/>
      <dgm:spPr/>
    </dgm:pt>
    <dgm:pt modelId="{E86EFC2D-7D0F-994F-B4A3-661BFE8B68B8}" type="pres">
      <dgm:prSet presAssocID="{4369E306-CF72-D348-A211-12B88D1B3A26}" presName="node" presStyleLbl="node1" presStyleIdx="2" presStyleCnt="3">
        <dgm:presLayoutVars>
          <dgm:bulletEnabled val="1"/>
        </dgm:presLayoutVars>
      </dgm:prSet>
      <dgm:spPr/>
    </dgm:pt>
  </dgm:ptLst>
  <dgm:cxnLst>
    <dgm:cxn modelId="{AEB3F91C-4185-5C42-9987-F250F7B161F7}" type="presOf" srcId="{CE8818FE-2C26-0E40-BBAC-74D278DD5504}" destId="{5B015B23-D784-5C43-A665-A238B7E3DA80}" srcOrd="0" destOrd="0" presId="urn:microsoft.com/office/officeart/2005/8/layout/radial4"/>
    <dgm:cxn modelId="{48B1C838-A5A1-9142-A59C-C0E656803553}" type="presOf" srcId="{B1A141B0-9047-6440-B23B-9BA8DA59DC2E}" destId="{37D8064E-57F2-2A4B-B724-E34C3F5CE7CC}" srcOrd="0" destOrd="0" presId="urn:microsoft.com/office/officeart/2005/8/layout/radial4"/>
    <dgm:cxn modelId="{393C2640-3FD1-594C-9587-90B6181407CD}" type="presOf" srcId="{06AEABB7-CAE3-C346-B93D-1C54CC225C33}" destId="{9E8329B1-0FAE-0D49-9171-1432D0E32F84}" srcOrd="0" destOrd="0" presId="urn:microsoft.com/office/officeart/2005/8/layout/radial4"/>
    <dgm:cxn modelId="{FDEB5B40-DA68-8D47-A991-43C2E837DB0E}" type="presOf" srcId="{6F4C9E89-19C9-4D48-B098-B179AD9942FA}" destId="{95375BA8-0F65-D34C-8621-7D015F8E4D32}" srcOrd="0" destOrd="0" presId="urn:microsoft.com/office/officeart/2005/8/layout/radial4"/>
    <dgm:cxn modelId="{FB74C443-4F49-3740-A6A2-35C3BEDCF177}" srcId="{37F320F7-B5B5-5D40-8AFB-7515755401F5}" destId="{B1A141B0-9047-6440-B23B-9BA8DA59DC2E}" srcOrd="0" destOrd="0" parTransId="{C02C64A5-CF6C-E348-84FD-00F1133F99F2}" sibTransId="{A09A6A7A-BFE0-5447-9EB7-FEC195CB7C0C}"/>
    <dgm:cxn modelId="{027DE447-4826-C440-9442-F5FA70D47205}" type="presOf" srcId="{37F320F7-B5B5-5D40-8AFB-7515755401F5}" destId="{8DBE85A2-2240-1E40-BC5C-EF73EC7BB033}" srcOrd="0" destOrd="0" presId="urn:microsoft.com/office/officeart/2005/8/layout/radial4"/>
    <dgm:cxn modelId="{0790D188-4091-D145-A1CF-58A2E67E6C7B}" type="presOf" srcId="{C02C64A5-CF6C-E348-84FD-00F1133F99F2}" destId="{A468667E-B287-6D47-B64A-F3F229ED95D2}" srcOrd="0" destOrd="0" presId="urn:microsoft.com/office/officeart/2005/8/layout/radial4"/>
    <dgm:cxn modelId="{D0962189-E9E5-B34F-B738-8FB6468A5E11}" type="presOf" srcId="{4369E306-CF72-D348-A211-12B88D1B3A26}" destId="{E86EFC2D-7D0F-994F-B4A3-661BFE8B68B8}" srcOrd="0" destOrd="0" presId="urn:microsoft.com/office/officeart/2005/8/layout/radial4"/>
    <dgm:cxn modelId="{CB022E8A-ABB4-B845-A931-3B642E356570}" srcId="{B6A6F06D-1A05-304C-943D-1FDE455DACCD}" destId="{37F320F7-B5B5-5D40-8AFB-7515755401F5}" srcOrd="0" destOrd="0" parTransId="{680AA790-2C4E-3A49-ACD4-CD42E815232E}" sibTransId="{A5DA019C-11BE-7644-A22D-2959F1B1E7CD}"/>
    <dgm:cxn modelId="{006D2BA9-7377-574E-9166-135738969A34}" srcId="{37F320F7-B5B5-5D40-8AFB-7515755401F5}" destId="{CE8818FE-2C26-0E40-BBAC-74D278DD5504}" srcOrd="1" destOrd="0" parTransId="{6F4C9E89-19C9-4D48-B098-B179AD9942FA}" sibTransId="{369ED464-15B0-3342-B69A-4C57059CD0D4}"/>
    <dgm:cxn modelId="{D5A340B5-B5A2-5946-842C-CC28E9D2266E}" srcId="{37F320F7-B5B5-5D40-8AFB-7515755401F5}" destId="{4369E306-CF72-D348-A211-12B88D1B3A26}" srcOrd="2" destOrd="0" parTransId="{06AEABB7-CAE3-C346-B93D-1C54CC225C33}" sibTransId="{5CB5D053-9D49-3B49-BECE-2558D44599B3}"/>
    <dgm:cxn modelId="{3E30A2EA-A638-FE4A-AD7E-946CCE1ACA18}" type="presOf" srcId="{B6A6F06D-1A05-304C-943D-1FDE455DACCD}" destId="{42546441-3542-6A48-AAAC-8B0E55ED52DC}" srcOrd="0" destOrd="0" presId="urn:microsoft.com/office/officeart/2005/8/layout/radial4"/>
    <dgm:cxn modelId="{AF51FB63-C696-BF49-8D7A-F62BEFAEE222}" type="presParOf" srcId="{42546441-3542-6A48-AAAC-8B0E55ED52DC}" destId="{8DBE85A2-2240-1E40-BC5C-EF73EC7BB033}" srcOrd="0" destOrd="0" presId="urn:microsoft.com/office/officeart/2005/8/layout/radial4"/>
    <dgm:cxn modelId="{C1E989F1-7D09-8748-A8DF-6C62756C6A01}" type="presParOf" srcId="{42546441-3542-6A48-AAAC-8B0E55ED52DC}" destId="{A468667E-B287-6D47-B64A-F3F229ED95D2}" srcOrd="1" destOrd="0" presId="urn:microsoft.com/office/officeart/2005/8/layout/radial4"/>
    <dgm:cxn modelId="{A83FC0A6-ACD3-794A-91AE-50D3A83B73BE}" type="presParOf" srcId="{42546441-3542-6A48-AAAC-8B0E55ED52DC}" destId="{37D8064E-57F2-2A4B-B724-E34C3F5CE7CC}" srcOrd="2" destOrd="0" presId="urn:microsoft.com/office/officeart/2005/8/layout/radial4"/>
    <dgm:cxn modelId="{0A36D0ED-3834-3B4F-A70B-9FBE1FECFC3F}" type="presParOf" srcId="{42546441-3542-6A48-AAAC-8B0E55ED52DC}" destId="{95375BA8-0F65-D34C-8621-7D015F8E4D32}" srcOrd="3" destOrd="0" presId="urn:microsoft.com/office/officeart/2005/8/layout/radial4"/>
    <dgm:cxn modelId="{B399A409-EE51-024A-8FAB-4CAF8B709B80}" type="presParOf" srcId="{42546441-3542-6A48-AAAC-8B0E55ED52DC}" destId="{5B015B23-D784-5C43-A665-A238B7E3DA80}" srcOrd="4" destOrd="0" presId="urn:microsoft.com/office/officeart/2005/8/layout/radial4"/>
    <dgm:cxn modelId="{25382416-52DA-2E43-892D-AB4435DD782D}" type="presParOf" srcId="{42546441-3542-6A48-AAAC-8B0E55ED52DC}" destId="{9E8329B1-0FAE-0D49-9171-1432D0E32F84}" srcOrd="5" destOrd="0" presId="urn:microsoft.com/office/officeart/2005/8/layout/radial4"/>
    <dgm:cxn modelId="{54761156-4D3D-FF44-9B03-EED55F93DCAE}" type="presParOf" srcId="{42546441-3542-6A48-AAAC-8B0E55ED52DC}" destId="{E86EFC2D-7D0F-994F-B4A3-661BFE8B68B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7B688B-8A9C-DB41-8061-62260E3E988F}"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762630B7-AF04-6340-8758-45D2233DA80F}">
      <dgm:prSet/>
      <dgm:spPr/>
      <dgm:t>
        <a:bodyPr/>
        <a:lstStyle/>
        <a:p>
          <a:pPr rtl="0"/>
          <a:r>
            <a:rPr lang="en-US" b="1" dirty="0">
              <a:solidFill>
                <a:schemeClr val="tx1"/>
              </a:solidFill>
            </a:rPr>
            <a:t>Maximizes usefulness of data &amp; information learned from reviews</a:t>
          </a:r>
        </a:p>
      </dgm:t>
    </dgm:pt>
    <dgm:pt modelId="{2F3DCAF9-CB76-764A-BD51-91B3F0E9AD5F}" type="parTrans" cxnId="{FD67189D-FDB1-5C4F-9969-402ECAAE4C37}">
      <dgm:prSet/>
      <dgm:spPr/>
      <dgm:t>
        <a:bodyPr/>
        <a:lstStyle/>
        <a:p>
          <a:endParaRPr lang="en-US"/>
        </a:p>
      </dgm:t>
    </dgm:pt>
    <dgm:pt modelId="{241D79F5-0B0B-9646-88A9-052C4788E5F7}" type="sibTrans" cxnId="{FD67189D-FDB1-5C4F-9969-402ECAAE4C37}">
      <dgm:prSet/>
      <dgm:spPr/>
      <dgm:t>
        <a:bodyPr/>
        <a:lstStyle/>
        <a:p>
          <a:endParaRPr lang="en-US"/>
        </a:p>
      </dgm:t>
    </dgm:pt>
    <dgm:pt modelId="{3144B083-826D-DB47-A92B-4809DF436F29}">
      <dgm:prSet/>
      <dgm:spPr/>
      <dgm:t>
        <a:bodyPr/>
        <a:lstStyle/>
        <a:p>
          <a:pPr rtl="0"/>
          <a:r>
            <a:rPr lang="en-US" dirty="0"/>
            <a:t>Ensures entry of data and submission of reports by all teams</a:t>
          </a:r>
        </a:p>
      </dgm:t>
    </dgm:pt>
    <dgm:pt modelId="{522815E7-4E51-904C-A2B8-37D206C4FBF2}" type="parTrans" cxnId="{3C321E7E-3DFF-F543-BB0C-6AFCEEE27DCB}">
      <dgm:prSet/>
      <dgm:spPr/>
      <dgm:t>
        <a:bodyPr/>
        <a:lstStyle/>
        <a:p>
          <a:endParaRPr lang="en-US"/>
        </a:p>
      </dgm:t>
    </dgm:pt>
    <dgm:pt modelId="{4627E3FC-5083-F84F-B960-A0B964E362E5}" type="sibTrans" cxnId="{3C321E7E-3DFF-F543-BB0C-6AFCEEE27DCB}">
      <dgm:prSet/>
      <dgm:spPr/>
      <dgm:t>
        <a:bodyPr/>
        <a:lstStyle/>
        <a:p>
          <a:endParaRPr lang="en-US"/>
        </a:p>
      </dgm:t>
    </dgm:pt>
    <dgm:pt modelId="{AE98BD1B-4E23-DC43-AB8E-9706F034591B}">
      <dgm:prSet/>
      <dgm:spPr/>
      <dgm:t>
        <a:bodyPr/>
        <a:lstStyle/>
        <a:p>
          <a:pPr rtl="0"/>
          <a:r>
            <a:rPr lang="en-US" dirty="0"/>
            <a:t>Ensures expert data analysis and production of meaningful data reports</a:t>
          </a:r>
        </a:p>
      </dgm:t>
    </dgm:pt>
    <dgm:pt modelId="{9A5C1241-8835-1A49-AC09-97B4A951734A}" type="parTrans" cxnId="{FDCD8445-7BA9-FA4B-BDC8-5ED38D895801}">
      <dgm:prSet/>
      <dgm:spPr/>
      <dgm:t>
        <a:bodyPr/>
        <a:lstStyle/>
        <a:p>
          <a:endParaRPr lang="en-US"/>
        </a:p>
      </dgm:t>
    </dgm:pt>
    <dgm:pt modelId="{81732998-BD28-5245-940A-1773D619588C}" type="sibTrans" cxnId="{FDCD8445-7BA9-FA4B-BDC8-5ED38D895801}">
      <dgm:prSet/>
      <dgm:spPr/>
      <dgm:t>
        <a:bodyPr/>
        <a:lstStyle/>
        <a:p>
          <a:endParaRPr lang="en-US"/>
        </a:p>
      </dgm:t>
    </dgm:pt>
    <dgm:pt modelId="{EED18CEA-7D32-A94C-90AE-D590064D45C6}">
      <dgm:prSet/>
      <dgm:spPr/>
      <dgm:t>
        <a:bodyPr/>
        <a:lstStyle/>
        <a:p>
          <a:pPr rtl="0"/>
          <a:r>
            <a:rPr lang="en-US" dirty="0"/>
            <a:t>Standardization and management of data protocols to support appropriate data protection and sharing</a:t>
          </a:r>
        </a:p>
      </dgm:t>
    </dgm:pt>
    <dgm:pt modelId="{F755ABC6-8F03-9E41-A429-BA890AD757BA}" type="parTrans" cxnId="{B32C4EC8-1A29-564B-ADA0-9DDBAF41B87A}">
      <dgm:prSet/>
      <dgm:spPr/>
      <dgm:t>
        <a:bodyPr/>
        <a:lstStyle/>
        <a:p>
          <a:endParaRPr lang="en-US"/>
        </a:p>
      </dgm:t>
    </dgm:pt>
    <dgm:pt modelId="{D620852E-39E7-3A4B-BF0B-DB3E2574A722}" type="sibTrans" cxnId="{B32C4EC8-1A29-564B-ADA0-9DDBAF41B87A}">
      <dgm:prSet/>
      <dgm:spPr/>
      <dgm:t>
        <a:bodyPr/>
        <a:lstStyle/>
        <a:p>
          <a:endParaRPr lang="en-US"/>
        </a:p>
      </dgm:t>
    </dgm:pt>
    <dgm:pt modelId="{0430568E-8348-3548-A24B-FBABF4CBBB2F}">
      <dgm:prSet/>
      <dgm:spPr/>
      <dgm:t>
        <a:bodyPr/>
        <a:lstStyle/>
        <a:p>
          <a:pPr rtl="0"/>
          <a:r>
            <a:rPr lang="en-US" dirty="0"/>
            <a:t>Expands, modernizes, and standardizes data capture, analysis, and reporting </a:t>
          </a:r>
        </a:p>
      </dgm:t>
    </dgm:pt>
    <dgm:pt modelId="{309DBF0D-968B-C945-A838-C2B2F718EEC5}" type="parTrans" cxnId="{3108174F-436A-A044-956D-8E3087AEB2C4}">
      <dgm:prSet/>
      <dgm:spPr/>
      <dgm:t>
        <a:bodyPr/>
        <a:lstStyle/>
        <a:p>
          <a:endParaRPr lang="en-US"/>
        </a:p>
      </dgm:t>
    </dgm:pt>
    <dgm:pt modelId="{57DF451A-920B-4740-97C5-380342544D30}" type="sibTrans" cxnId="{3108174F-436A-A044-956D-8E3087AEB2C4}">
      <dgm:prSet/>
      <dgm:spPr/>
      <dgm:t>
        <a:bodyPr/>
        <a:lstStyle/>
        <a:p>
          <a:endParaRPr lang="en-US"/>
        </a:p>
      </dgm:t>
    </dgm:pt>
    <dgm:pt modelId="{F6AC5D6A-1F23-6A45-BBBD-F4A6D1812E07}">
      <dgm:prSet/>
      <dgm:spPr/>
      <dgm:t>
        <a:bodyPr/>
        <a:lstStyle/>
        <a:p>
          <a:endParaRPr lang="en-US"/>
        </a:p>
      </dgm:t>
    </dgm:pt>
    <dgm:pt modelId="{D073DBA8-6956-584F-8860-1C3E2D0E5125}" type="parTrans" cxnId="{496B7206-88FE-AE4D-BDE7-85956D580BEE}">
      <dgm:prSet/>
      <dgm:spPr/>
      <dgm:t>
        <a:bodyPr/>
        <a:lstStyle/>
        <a:p>
          <a:endParaRPr lang="en-US"/>
        </a:p>
      </dgm:t>
    </dgm:pt>
    <dgm:pt modelId="{3D873EDB-7ECA-A740-A9FE-D738631F871B}" type="sibTrans" cxnId="{496B7206-88FE-AE4D-BDE7-85956D580BEE}">
      <dgm:prSet/>
      <dgm:spPr/>
      <dgm:t>
        <a:bodyPr/>
        <a:lstStyle/>
        <a:p>
          <a:endParaRPr lang="en-US"/>
        </a:p>
      </dgm:t>
    </dgm:pt>
    <dgm:pt modelId="{38F29AE3-F553-6B4A-B07A-5D0303BF86FF}" type="pres">
      <dgm:prSet presAssocID="{367B688B-8A9C-DB41-8061-62260E3E988F}" presName="cycle" presStyleCnt="0">
        <dgm:presLayoutVars>
          <dgm:chMax val="1"/>
          <dgm:dir/>
          <dgm:animLvl val="ctr"/>
          <dgm:resizeHandles val="exact"/>
        </dgm:presLayoutVars>
      </dgm:prSet>
      <dgm:spPr/>
    </dgm:pt>
    <dgm:pt modelId="{9F707403-AAB3-624B-9339-A207B4C9415F}" type="pres">
      <dgm:prSet presAssocID="{762630B7-AF04-6340-8758-45D2233DA80F}" presName="centerShape" presStyleLbl="node0" presStyleIdx="0" presStyleCnt="1"/>
      <dgm:spPr/>
    </dgm:pt>
    <dgm:pt modelId="{709D2596-4849-CB4B-94BB-FD6B0CF4324E}" type="pres">
      <dgm:prSet presAssocID="{522815E7-4E51-904C-A2B8-37D206C4FBF2}" presName="parTrans" presStyleLbl="bgSibTrans2D1" presStyleIdx="0" presStyleCnt="4"/>
      <dgm:spPr/>
    </dgm:pt>
    <dgm:pt modelId="{73D94FA3-6309-704F-80F6-0B8528319EED}" type="pres">
      <dgm:prSet presAssocID="{3144B083-826D-DB47-A92B-4809DF436F29}" presName="node" presStyleLbl="node1" presStyleIdx="0" presStyleCnt="4">
        <dgm:presLayoutVars>
          <dgm:bulletEnabled val="1"/>
        </dgm:presLayoutVars>
      </dgm:prSet>
      <dgm:spPr/>
    </dgm:pt>
    <dgm:pt modelId="{98FDD324-E8AB-8F45-8865-84A9F7480EB1}" type="pres">
      <dgm:prSet presAssocID="{9A5C1241-8835-1A49-AC09-97B4A951734A}" presName="parTrans" presStyleLbl="bgSibTrans2D1" presStyleIdx="1" presStyleCnt="4"/>
      <dgm:spPr/>
    </dgm:pt>
    <dgm:pt modelId="{40337D71-7CEE-4E42-8934-A4FF0DB767F1}" type="pres">
      <dgm:prSet presAssocID="{AE98BD1B-4E23-DC43-AB8E-9706F034591B}" presName="node" presStyleLbl="node1" presStyleIdx="1" presStyleCnt="4">
        <dgm:presLayoutVars>
          <dgm:bulletEnabled val="1"/>
        </dgm:presLayoutVars>
      </dgm:prSet>
      <dgm:spPr/>
    </dgm:pt>
    <dgm:pt modelId="{5110357B-7EA9-7945-BBA7-53DCC4878FD2}" type="pres">
      <dgm:prSet presAssocID="{F755ABC6-8F03-9E41-A429-BA890AD757BA}" presName="parTrans" presStyleLbl="bgSibTrans2D1" presStyleIdx="2" presStyleCnt="4"/>
      <dgm:spPr/>
    </dgm:pt>
    <dgm:pt modelId="{CD86F42B-7C24-1341-8C50-AA65C6BFE209}" type="pres">
      <dgm:prSet presAssocID="{EED18CEA-7D32-A94C-90AE-D590064D45C6}" presName="node" presStyleLbl="node1" presStyleIdx="2" presStyleCnt="4">
        <dgm:presLayoutVars>
          <dgm:bulletEnabled val="1"/>
        </dgm:presLayoutVars>
      </dgm:prSet>
      <dgm:spPr/>
    </dgm:pt>
    <dgm:pt modelId="{ECAA67F5-5B51-B24B-A6DA-57CFC185F5EB}" type="pres">
      <dgm:prSet presAssocID="{309DBF0D-968B-C945-A838-C2B2F718EEC5}" presName="parTrans" presStyleLbl="bgSibTrans2D1" presStyleIdx="3" presStyleCnt="4"/>
      <dgm:spPr/>
    </dgm:pt>
    <dgm:pt modelId="{3CC363B4-2E02-2D4E-8EE8-2BA02A7ADF06}" type="pres">
      <dgm:prSet presAssocID="{0430568E-8348-3548-A24B-FBABF4CBBB2F}" presName="node" presStyleLbl="node1" presStyleIdx="3" presStyleCnt="4">
        <dgm:presLayoutVars>
          <dgm:bulletEnabled val="1"/>
        </dgm:presLayoutVars>
      </dgm:prSet>
      <dgm:spPr/>
    </dgm:pt>
  </dgm:ptLst>
  <dgm:cxnLst>
    <dgm:cxn modelId="{496B7206-88FE-AE4D-BDE7-85956D580BEE}" srcId="{367B688B-8A9C-DB41-8061-62260E3E988F}" destId="{F6AC5D6A-1F23-6A45-BBBD-F4A6D1812E07}" srcOrd="1" destOrd="0" parTransId="{D073DBA8-6956-584F-8860-1C3E2D0E5125}" sibTransId="{3D873EDB-7ECA-A740-A9FE-D738631F871B}"/>
    <dgm:cxn modelId="{88069B0C-54F1-CB46-BF80-EC6664EC791A}" type="presOf" srcId="{3144B083-826D-DB47-A92B-4809DF436F29}" destId="{73D94FA3-6309-704F-80F6-0B8528319EED}" srcOrd="0" destOrd="0" presId="urn:microsoft.com/office/officeart/2005/8/layout/radial4"/>
    <dgm:cxn modelId="{D3969164-1ECC-5840-9BCE-27F1F31DB497}" type="presOf" srcId="{F755ABC6-8F03-9E41-A429-BA890AD757BA}" destId="{5110357B-7EA9-7945-BBA7-53DCC4878FD2}" srcOrd="0" destOrd="0" presId="urn:microsoft.com/office/officeart/2005/8/layout/radial4"/>
    <dgm:cxn modelId="{FDCD8445-7BA9-FA4B-BDC8-5ED38D895801}" srcId="{762630B7-AF04-6340-8758-45D2233DA80F}" destId="{AE98BD1B-4E23-DC43-AB8E-9706F034591B}" srcOrd="1" destOrd="0" parTransId="{9A5C1241-8835-1A49-AC09-97B4A951734A}" sibTransId="{81732998-BD28-5245-940A-1773D619588C}"/>
    <dgm:cxn modelId="{3108174F-436A-A044-956D-8E3087AEB2C4}" srcId="{762630B7-AF04-6340-8758-45D2233DA80F}" destId="{0430568E-8348-3548-A24B-FBABF4CBBB2F}" srcOrd="3" destOrd="0" parTransId="{309DBF0D-968B-C945-A838-C2B2F718EEC5}" sibTransId="{57DF451A-920B-4740-97C5-380342544D30}"/>
    <dgm:cxn modelId="{F9DF4C77-8F03-8549-978A-B31AE258FB43}" type="presOf" srcId="{309DBF0D-968B-C945-A838-C2B2F718EEC5}" destId="{ECAA67F5-5B51-B24B-A6DA-57CFC185F5EB}" srcOrd="0" destOrd="0" presId="urn:microsoft.com/office/officeart/2005/8/layout/radial4"/>
    <dgm:cxn modelId="{ACE08E7D-3C05-204D-A7B3-8FF15E4DDD52}" type="presOf" srcId="{367B688B-8A9C-DB41-8061-62260E3E988F}" destId="{38F29AE3-F553-6B4A-B07A-5D0303BF86FF}" srcOrd="0" destOrd="0" presId="urn:microsoft.com/office/officeart/2005/8/layout/radial4"/>
    <dgm:cxn modelId="{3C321E7E-3DFF-F543-BB0C-6AFCEEE27DCB}" srcId="{762630B7-AF04-6340-8758-45D2233DA80F}" destId="{3144B083-826D-DB47-A92B-4809DF436F29}" srcOrd="0" destOrd="0" parTransId="{522815E7-4E51-904C-A2B8-37D206C4FBF2}" sibTransId="{4627E3FC-5083-F84F-B960-A0B964E362E5}"/>
    <dgm:cxn modelId="{EAE3F881-BC75-A249-91DB-E32E7F178715}" type="presOf" srcId="{EED18CEA-7D32-A94C-90AE-D590064D45C6}" destId="{CD86F42B-7C24-1341-8C50-AA65C6BFE209}" srcOrd="0" destOrd="0" presId="urn:microsoft.com/office/officeart/2005/8/layout/radial4"/>
    <dgm:cxn modelId="{E1A3AF8C-5A85-9F4F-86E2-7B011BF8B94D}" type="presOf" srcId="{9A5C1241-8835-1A49-AC09-97B4A951734A}" destId="{98FDD324-E8AB-8F45-8865-84A9F7480EB1}" srcOrd="0" destOrd="0" presId="urn:microsoft.com/office/officeart/2005/8/layout/radial4"/>
    <dgm:cxn modelId="{33670A96-07D2-7D4F-BB2E-82A05B6B6F09}" type="presOf" srcId="{522815E7-4E51-904C-A2B8-37D206C4FBF2}" destId="{709D2596-4849-CB4B-94BB-FD6B0CF4324E}" srcOrd="0" destOrd="0" presId="urn:microsoft.com/office/officeart/2005/8/layout/radial4"/>
    <dgm:cxn modelId="{FD67189D-FDB1-5C4F-9969-402ECAAE4C37}" srcId="{367B688B-8A9C-DB41-8061-62260E3E988F}" destId="{762630B7-AF04-6340-8758-45D2233DA80F}" srcOrd="0" destOrd="0" parTransId="{2F3DCAF9-CB76-764A-BD51-91B3F0E9AD5F}" sibTransId="{241D79F5-0B0B-9646-88A9-052C4788E5F7}"/>
    <dgm:cxn modelId="{E9B96C9D-6835-9B4C-8A14-AE895C4EA3A8}" type="presOf" srcId="{AE98BD1B-4E23-DC43-AB8E-9706F034591B}" destId="{40337D71-7CEE-4E42-8934-A4FF0DB767F1}" srcOrd="0" destOrd="0" presId="urn:microsoft.com/office/officeart/2005/8/layout/radial4"/>
    <dgm:cxn modelId="{031E6BBF-9DE1-7A47-963D-AE6748AD58CA}" type="presOf" srcId="{0430568E-8348-3548-A24B-FBABF4CBBB2F}" destId="{3CC363B4-2E02-2D4E-8EE8-2BA02A7ADF06}" srcOrd="0" destOrd="0" presId="urn:microsoft.com/office/officeart/2005/8/layout/radial4"/>
    <dgm:cxn modelId="{B32C4EC8-1A29-564B-ADA0-9DDBAF41B87A}" srcId="{762630B7-AF04-6340-8758-45D2233DA80F}" destId="{EED18CEA-7D32-A94C-90AE-D590064D45C6}" srcOrd="2" destOrd="0" parTransId="{F755ABC6-8F03-9E41-A429-BA890AD757BA}" sibTransId="{D620852E-39E7-3A4B-BF0B-DB3E2574A722}"/>
    <dgm:cxn modelId="{63A6C2EE-C51D-C441-AC02-2D2B4F32A509}" type="presOf" srcId="{762630B7-AF04-6340-8758-45D2233DA80F}" destId="{9F707403-AAB3-624B-9339-A207B4C9415F}" srcOrd="0" destOrd="0" presId="urn:microsoft.com/office/officeart/2005/8/layout/radial4"/>
    <dgm:cxn modelId="{972C25DC-7C7C-3046-8C46-58EFBC4C94EB}" type="presParOf" srcId="{38F29AE3-F553-6B4A-B07A-5D0303BF86FF}" destId="{9F707403-AAB3-624B-9339-A207B4C9415F}" srcOrd="0" destOrd="0" presId="urn:microsoft.com/office/officeart/2005/8/layout/radial4"/>
    <dgm:cxn modelId="{C227C3A6-9656-0F40-A2B0-B61DB8EF7896}" type="presParOf" srcId="{38F29AE3-F553-6B4A-B07A-5D0303BF86FF}" destId="{709D2596-4849-CB4B-94BB-FD6B0CF4324E}" srcOrd="1" destOrd="0" presId="urn:microsoft.com/office/officeart/2005/8/layout/radial4"/>
    <dgm:cxn modelId="{F05FAE46-5609-A14D-99B0-6ED29F332078}" type="presParOf" srcId="{38F29AE3-F553-6B4A-B07A-5D0303BF86FF}" destId="{73D94FA3-6309-704F-80F6-0B8528319EED}" srcOrd="2" destOrd="0" presId="urn:microsoft.com/office/officeart/2005/8/layout/radial4"/>
    <dgm:cxn modelId="{37F56D69-2D8B-644A-8580-8BF766F19826}" type="presParOf" srcId="{38F29AE3-F553-6B4A-B07A-5D0303BF86FF}" destId="{98FDD324-E8AB-8F45-8865-84A9F7480EB1}" srcOrd="3" destOrd="0" presId="urn:microsoft.com/office/officeart/2005/8/layout/radial4"/>
    <dgm:cxn modelId="{17F1A81E-7149-7F4A-A245-F3F6BABFE47A}" type="presParOf" srcId="{38F29AE3-F553-6B4A-B07A-5D0303BF86FF}" destId="{40337D71-7CEE-4E42-8934-A4FF0DB767F1}" srcOrd="4" destOrd="0" presId="urn:microsoft.com/office/officeart/2005/8/layout/radial4"/>
    <dgm:cxn modelId="{93ADE974-7B26-C24F-BF74-321841DA37A5}" type="presParOf" srcId="{38F29AE3-F553-6B4A-B07A-5D0303BF86FF}" destId="{5110357B-7EA9-7945-BBA7-53DCC4878FD2}" srcOrd="5" destOrd="0" presId="urn:microsoft.com/office/officeart/2005/8/layout/radial4"/>
    <dgm:cxn modelId="{C06F5D88-D801-6646-8471-52835D662541}" type="presParOf" srcId="{38F29AE3-F553-6B4A-B07A-5D0303BF86FF}" destId="{CD86F42B-7C24-1341-8C50-AA65C6BFE209}" srcOrd="6" destOrd="0" presId="urn:microsoft.com/office/officeart/2005/8/layout/radial4"/>
    <dgm:cxn modelId="{4AFE83DF-B32B-8D46-9370-4393183DE82B}" type="presParOf" srcId="{38F29AE3-F553-6B4A-B07A-5D0303BF86FF}" destId="{ECAA67F5-5B51-B24B-A6DA-57CFC185F5EB}" srcOrd="7" destOrd="0" presId="urn:microsoft.com/office/officeart/2005/8/layout/radial4"/>
    <dgm:cxn modelId="{3173591E-E628-9D4C-824C-7B9589FCFC4C}" type="presParOf" srcId="{38F29AE3-F553-6B4A-B07A-5D0303BF86FF}" destId="{3CC363B4-2E02-2D4E-8EE8-2BA02A7ADF06}"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7EBEDD-A755-B840-B9FD-FF4D5EA8E3C4}"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203866A8-42D2-3A46-AF34-FDD178CBE16D}">
      <dgm:prSet custT="1"/>
      <dgm:spPr/>
      <dgm:t>
        <a:bodyPr/>
        <a:lstStyle/>
        <a:p>
          <a:pPr rtl="0"/>
          <a:r>
            <a:rPr lang="en-US" sz="1800" b="1" dirty="0">
              <a:solidFill>
                <a:srgbClr val="000000"/>
              </a:solidFill>
            </a:rPr>
            <a:t>Optimization of efforts &amp; resources toward those reviews most likely to yield identification of prevention opportunities </a:t>
          </a:r>
        </a:p>
      </dgm:t>
    </dgm:pt>
    <dgm:pt modelId="{EC40109B-1245-0545-BD90-7DDB7F3C9D64}" type="parTrans" cxnId="{FC5647F3-A6D3-E749-9026-93FA217A8F85}">
      <dgm:prSet/>
      <dgm:spPr/>
      <dgm:t>
        <a:bodyPr/>
        <a:lstStyle/>
        <a:p>
          <a:endParaRPr lang="en-US"/>
        </a:p>
      </dgm:t>
    </dgm:pt>
    <dgm:pt modelId="{CE631050-D5EB-464A-A188-4D28A4463146}" type="sibTrans" cxnId="{FC5647F3-A6D3-E749-9026-93FA217A8F85}">
      <dgm:prSet/>
      <dgm:spPr/>
      <dgm:t>
        <a:bodyPr/>
        <a:lstStyle/>
        <a:p>
          <a:endParaRPr lang="en-US"/>
        </a:p>
      </dgm:t>
    </dgm:pt>
    <dgm:pt modelId="{6E7A4C28-6CE8-A346-8ABE-52C230A47E2A}">
      <dgm:prSet custT="1"/>
      <dgm:spPr/>
      <dgm:t>
        <a:bodyPr/>
        <a:lstStyle/>
        <a:p>
          <a:pPr rtl="0"/>
          <a:r>
            <a:rPr lang="en-US" sz="2000" dirty="0"/>
            <a:t>Increased capacity for strengthened reviews of infant deaths which make up 2/3 of all child deaths</a:t>
          </a:r>
        </a:p>
      </dgm:t>
    </dgm:pt>
    <dgm:pt modelId="{FCED3437-EBC9-3D49-B43F-566A3221365F}" type="parTrans" cxnId="{020F5E1E-96F2-944A-9B49-3C596437A73D}">
      <dgm:prSet/>
      <dgm:spPr/>
      <dgm:t>
        <a:bodyPr/>
        <a:lstStyle/>
        <a:p>
          <a:endParaRPr lang="en-US"/>
        </a:p>
      </dgm:t>
    </dgm:pt>
    <dgm:pt modelId="{B17AB82A-95FF-454C-B5A1-A40AA52FEF92}" type="sibTrans" cxnId="{020F5E1E-96F2-944A-9B49-3C596437A73D}">
      <dgm:prSet/>
      <dgm:spPr/>
      <dgm:t>
        <a:bodyPr/>
        <a:lstStyle/>
        <a:p>
          <a:endParaRPr lang="en-US"/>
        </a:p>
      </dgm:t>
    </dgm:pt>
    <dgm:pt modelId="{729DD566-4988-664F-BA1E-103BDD429817}">
      <dgm:prSet custT="1"/>
      <dgm:spPr/>
      <dgm:t>
        <a:bodyPr/>
        <a:lstStyle/>
        <a:p>
          <a:pPr rtl="0"/>
          <a:r>
            <a:rPr lang="en-US" sz="2000" dirty="0"/>
            <a:t>More prevention opportunities identified = more motivated and engaged team members</a:t>
          </a:r>
        </a:p>
      </dgm:t>
    </dgm:pt>
    <dgm:pt modelId="{E968919F-CA3C-024C-A167-8F7DABE675BD}" type="parTrans" cxnId="{1C01461A-E906-4D46-8C70-1AF07623C759}">
      <dgm:prSet/>
      <dgm:spPr/>
      <dgm:t>
        <a:bodyPr/>
        <a:lstStyle/>
        <a:p>
          <a:endParaRPr lang="en-US"/>
        </a:p>
      </dgm:t>
    </dgm:pt>
    <dgm:pt modelId="{A1753C00-FBED-EC40-BAC6-D0EF36659DAF}" type="sibTrans" cxnId="{1C01461A-E906-4D46-8C70-1AF07623C759}">
      <dgm:prSet/>
      <dgm:spPr/>
      <dgm:t>
        <a:bodyPr/>
        <a:lstStyle/>
        <a:p>
          <a:endParaRPr lang="en-US"/>
        </a:p>
      </dgm:t>
    </dgm:pt>
    <dgm:pt modelId="{0CA88208-5166-5E49-B422-D9D459525D61}" type="pres">
      <dgm:prSet presAssocID="{947EBEDD-A755-B840-B9FD-FF4D5EA8E3C4}" presName="cycle" presStyleCnt="0">
        <dgm:presLayoutVars>
          <dgm:chMax val="1"/>
          <dgm:dir/>
          <dgm:animLvl val="ctr"/>
          <dgm:resizeHandles val="exact"/>
        </dgm:presLayoutVars>
      </dgm:prSet>
      <dgm:spPr/>
    </dgm:pt>
    <dgm:pt modelId="{15B6A831-1ECC-E940-9E77-3BEFD7872D1F}" type="pres">
      <dgm:prSet presAssocID="{203866A8-42D2-3A46-AF34-FDD178CBE16D}" presName="centerShape" presStyleLbl="node0" presStyleIdx="0" presStyleCnt="1" custScaleX="110913" custScaleY="107005"/>
      <dgm:spPr/>
    </dgm:pt>
    <dgm:pt modelId="{37035773-9DF0-7046-89C8-8277E847D024}" type="pres">
      <dgm:prSet presAssocID="{FCED3437-EBC9-3D49-B43F-566A3221365F}" presName="parTrans" presStyleLbl="bgSibTrans2D1" presStyleIdx="0" presStyleCnt="2" custLinFactNeighborX="5666" custLinFactNeighborY="11746"/>
      <dgm:spPr/>
    </dgm:pt>
    <dgm:pt modelId="{57C441C0-065F-264B-AD85-E9B95DCC7C45}" type="pres">
      <dgm:prSet presAssocID="{6E7A4C28-6CE8-A346-8ABE-52C230A47E2A}" presName="node" presStyleLbl="node1" presStyleIdx="0" presStyleCnt="2">
        <dgm:presLayoutVars>
          <dgm:bulletEnabled val="1"/>
        </dgm:presLayoutVars>
      </dgm:prSet>
      <dgm:spPr/>
    </dgm:pt>
    <dgm:pt modelId="{05DD8303-788B-5240-9AF9-F81F9A7982EF}" type="pres">
      <dgm:prSet presAssocID="{E968919F-CA3C-024C-A167-8F7DABE675BD}" presName="parTrans" presStyleLbl="bgSibTrans2D1" presStyleIdx="1" presStyleCnt="2" custScaleX="111373"/>
      <dgm:spPr/>
    </dgm:pt>
    <dgm:pt modelId="{3B200AC4-D01A-0345-BDB5-1285293B33A0}" type="pres">
      <dgm:prSet presAssocID="{729DD566-4988-664F-BA1E-103BDD429817}" presName="node" presStyleLbl="node1" presStyleIdx="1" presStyleCnt="2" custRadScaleRad="100016" custRadScaleInc="7">
        <dgm:presLayoutVars>
          <dgm:bulletEnabled val="1"/>
        </dgm:presLayoutVars>
      </dgm:prSet>
      <dgm:spPr/>
    </dgm:pt>
  </dgm:ptLst>
  <dgm:cxnLst>
    <dgm:cxn modelId="{1C01461A-E906-4D46-8C70-1AF07623C759}" srcId="{203866A8-42D2-3A46-AF34-FDD178CBE16D}" destId="{729DD566-4988-664F-BA1E-103BDD429817}" srcOrd="1" destOrd="0" parTransId="{E968919F-CA3C-024C-A167-8F7DABE675BD}" sibTransId="{A1753C00-FBED-EC40-BAC6-D0EF36659DAF}"/>
    <dgm:cxn modelId="{020F5E1E-96F2-944A-9B49-3C596437A73D}" srcId="{203866A8-42D2-3A46-AF34-FDD178CBE16D}" destId="{6E7A4C28-6CE8-A346-8ABE-52C230A47E2A}" srcOrd="0" destOrd="0" parTransId="{FCED3437-EBC9-3D49-B43F-566A3221365F}" sibTransId="{B17AB82A-95FF-454C-B5A1-A40AA52FEF92}"/>
    <dgm:cxn modelId="{A4BD2871-7742-1A4C-A318-00AB90CF94C1}" type="presOf" srcId="{6E7A4C28-6CE8-A346-8ABE-52C230A47E2A}" destId="{57C441C0-065F-264B-AD85-E9B95DCC7C45}" srcOrd="0" destOrd="0" presId="urn:microsoft.com/office/officeart/2005/8/layout/radial4"/>
    <dgm:cxn modelId="{0F12D4A2-13A7-ED4F-B83B-9D6FC010A537}" type="presOf" srcId="{729DD566-4988-664F-BA1E-103BDD429817}" destId="{3B200AC4-D01A-0345-BDB5-1285293B33A0}" srcOrd="0" destOrd="0" presId="urn:microsoft.com/office/officeart/2005/8/layout/radial4"/>
    <dgm:cxn modelId="{267422AB-066C-3E48-ACFD-7B9C8A08A74D}" type="presOf" srcId="{203866A8-42D2-3A46-AF34-FDD178CBE16D}" destId="{15B6A831-1ECC-E940-9E77-3BEFD7872D1F}" srcOrd="0" destOrd="0" presId="urn:microsoft.com/office/officeart/2005/8/layout/radial4"/>
    <dgm:cxn modelId="{9F725BBF-9C53-2E4F-8A64-7CA2642FFAED}" type="presOf" srcId="{947EBEDD-A755-B840-B9FD-FF4D5EA8E3C4}" destId="{0CA88208-5166-5E49-B422-D9D459525D61}" srcOrd="0" destOrd="0" presId="urn:microsoft.com/office/officeart/2005/8/layout/radial4"/>
    <dgm:cxn modelId="{8CE37BC2-D720-1640-A3FA-FBF7BDF0B0C9}" type="presOf" srcId="{FCED3437-EBC9-3D49-B43F-566A3221365F}" destId="{37035773-9DF0-7046-89C8-8277E847D024}" srcOrd="0" destOrd="0" presId="urn:microsoft.com/office/officeart/2005/8/layout/radial4"/>
    <dgm:cxn modelId="{73F2D5DF-59C4-5140-87A1-7DB265017830}" type="presOf" srcId="{E968919F-CA3C-024C-A167-8F7DABE675BD}" destId="{05DD8303-788B-5240-9AF9-F81F9A7982EF}" srcOrd="0" destOrd="0" presId="urn:microsoft.com/office/officeart/2005/8/layout/radial4"/>
    <dgm:cxn modelId="{FC5647F3-A6D3-E749-9026-93FA217A8F85}" srcId="{947EBEDD-A755-B840-B9FD-FF4D5EA8E3C4}" destId="{203866A8-42D2-3A46-AF34-FDD178CBE16D}" srcOrd="0" destOrd="0" parTransId="{EC40109B-1245-0545-BD90-7DDB7F3C9D64}" sibTransId="{CE631050-D5EB-464A-A188-4D28A4463146}"/>
    <dgm:cxn modelId="{AA73BE63-1B1E-0F4F-9F5A-246151ED11FA}" type="presParOf" srcId="{0CA88208-5166-5E49-B422-D9D459525D61}" destId="{15B6A831-1ECC-E940-9E77-3BEFD7872D1F}" srcOrd="0" destOrd="0" presId="urn:microsoft.com/office/officeart/2005/8/layout/radial4"/>
    <dgm:cxn modelId="{ADC43D86-41CD-E347-9EE4-4EDEFF3AFD19}" type="presParOf" srcId="{0CA88208-5166-5E49-B422-D9D459525D61}" destId="{37035773-9DF0-7046-89C8-8277E847D024}" srcOrd="1" destOrd="0" presId="urn:microsoft.com/office/officeart/2005/8/layout/radial4"/>
    <dgm:cxn modelId="{93F71D20-2620-624B-9311-F9ACE6647616}" type="presParOf" srcId="{0CA88208-5166-5E49-B422-D9D459525D61}" destId="{57C441C0-065F-264B-AD85-E9B95DCC7C45}" srcOrd="2" destOrd="0" presId="urn:microsoft.com/office/officeart/2005/8/layout/radial4"/>
    <dgm:cxn modelId="{74910825-8498-B745-946A-8C0C3F7F58E9}" type="presParOf" srcId="{0CA88208-5166-5E49-B422-D9D459525D61}" destId="{05DD8303-788B-5240-9AF9-F81F9A7982EF}" srcOrd="3" destOrd="0" presId="urn:microsoft.com/office/officeart/2005/8/layout/radial4"/>
    <dgm:cxn modelId="{058E8941-6466-C045-B5A0-DA5E74AB6ED3}" type="presParOf" srcId="{0CA88208-5166-5E49-B422-D9D459525D61}" destId="{3B200AC4-D01A-0345-BDB5-1285293B33A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206802-0DF9-A642-A657-429B8081D45B}"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887F53AE-139E-8B4B-8B77-BAF7D71FF502}">
      <dgm:prSet custT="1"/>
      <dgm:spPr/>
      <dgm:t>
        <a:bodyPr/>
        <a:lstStyle/>
        <a:p>
          <a:pPr rtl="0"/>
          <a:r>
            <a:rPr lang="en-US" sz="1800" b="1" dirty="0">
              <a:solidFill>
                <a:srgbClr val="000000"/>
              </a:solidFill>
            </a:rPr>
            <a:t>Eliminates duplication of team reviews to optimize overall efforts &amp; resources</a:t>
          </a:r>
        </a:p>
      </dgm:t>
    </dgm:pt>
    <dgm:pt modelId="{FBAA0F4F-8CFC-6E41-85D5-9BF1B5313DDA}" type="parTrans" cxnId="{D17B38FC-D024-184B-87E8-497E1A6B3582}">
      <dgm:prSet/>
      <dgm:spPr/>
      <dgm:t>
        <a:bodyPr/>
        <a:lstStyle/>
        <a:p>
          <a:endParaRPr lang="en-US"/>
        </a:p>
      </dgm:t>
    </dgm:pt>
    <dgm:pt modelId="{3328F553-4E10-3243-BE95-32DC317AA025}" type="sibTrans" cxnId="{D17B38FC-D024-184B-87E8-497E1A6B3582}">
      <dgm:prSet/>
      <dgm:spPr/>
      <dgm:t>
        <a:bodyPr/>
        <a:lstStyle/>
        <a:p>
          <a:endParaRPr lang="en-US"/>
        </a:p>
      </dgm:t>
    </dgm:pt>
    <dgm:pt modelId="{D59849BA-3296-894B-BCE7-32DC11EE2F9B}">
      <dgm:prSet custT="1"/>
      <dgm:spPr/>
      <dgm:t>
        <a:bodyPr/>
        <a:lstStyle/>
        <a:p>
          <a:pPr rtl="0"/>
          <a:r>
            <a:rPr lang="en-US" sz="1800" b="1" dirty="0"/>
            <a:t>Allows for streamlining, standardizing, and improving processes and procedures for all team reviews</a:t>
          </a:r>
        </a:p>
      </dgm:t>
    </dgm:pt>
    <dgm:pt modelId="{796C0257-2345-AF43-BA38-A21A9ED62C02}" type="parTrans" cxnId="{25A54F98-5EB7-DC4E-B830-BD479918DF29}">
      <dgm:prSet/>
      <dgm:spPr/>
      <dgm:t>
        <a:bodyPr/>
        <a:lstStyle/>
        <a:p>
          <a:endParaRPr lang="en-US"/>
        </a:p>
      </dgm:t>
    </dgm:pt>
    <dgm:pt modelId="{73D27E80-2ECC-C640-A7C7-F0A128B430B8}" type="sibTrans" cxnId="{25A54F98-5EB7-DC4E-B830-BD479918DF29}">
      <dgm:prSet/>
      <dgm:spPr/>
      <dgm:t>
        <a:bodyPr/>
        <a:lstStyle/>
        <a:p>
          <a:endParaRPr lang="en-US"/>
        </a:p>
      </dgm:t>
    </dgm:pt>
    <dgm:pt modelId="{94EE1AC4-1AD0-2343-9E3A-26BB106153A1}">
      <dgm:prSet custT="1"/>
      <dgm:spPr/>
      <dgm:t>
        <a:bodyPr/>
        <a:lstStyle/>
        <a:p>
          <a:pPr rtl="0"/>
          <a:r>
            <a:rPr lang="en-US" sz="1900" b="1" dirty="0"/>
            <a:t>Preserves critical functions &amp; diverse contributions of expertise by multidisciplinary teams and state-level staff.</a:t>
          </a:r>
        </a:p>
      </dgm:t>
    </dgm:pt>
    <dgm:pt modelId="{AB50512B-BE54-AF45-8B7A-5D4095B40515}" type="parTrans" cxnId="{B0E53588-DDDF-164D-954C-7BD8F2BD6204}">
      <dgm:prSet/>
      <dgm:spPr/>
      <dgm:t>
        <a:bodyPr/>
        <a:lstStyle/>
        <a:p>
          <a:endParaRPr lang="en-US"/>
        </a:p>
      </dgm:t>
    </dgm:pt>
    <dgm:pt modelId="{EDFCFCE3-1389-0B4A-9E46-9CDBB16C1419}" type="sibTrans" cxnId="{B0E53588-DDDF-164D-954C-7BD8F2BD6204}">
      <dgm:prSet/>
      <dgm:spPr/>
      <dgm:t>
        <a:bodyPr/>
        <a:lstStyle/>
        <a:p>
          <a:endParaRPr lang="en-US"/>
        </a:p>
      </dgm:t>
    </dgm:pt>
    <dgm:pt modelId="{E4B5AACE-79F3-4D42-9EB7-B3B3087FF4AE}">
      <dgm:prSet custT="1"/>
      <dgm:spPr/>
      <dgm:t>
        <a:bodyPr/>
        <a:lstStyle/>
        <a:p>
          <a:pPr rtl="0"/>
          <a:r>
            <a:rPr lang="en-US" sz="2000" b="1" dirty="0">
              <a:solidFill>
                <a:schemeClr val="bg1"/>
              </a:solidFill>
            </a:rPr>
            <a:t>Recognizes strength of local team information and input.</a:t>
          </a:r>
        </a:p>
      </dgm:t>
    </dgm:pt>
    <dgm:pt modelId="{118F0DEE-B072-EC42-86AB-77F4BC0FA092}" type="parTrans" cxnId="{5FE55247-CE36-2D46-928C-16A05B7E311B}">
      <dgm:prSet/>
      <dgm:spPr/>
      <dgm:t>
        <a:bodyPr/>
        <a:lstStyle/>
        <a:p>
          <a:endParaRPr lang="en-US"/>
        </a:p>
      </dgm:t>
    </dgm:pt>
    <dgm:pt modelId="{8ACE573D-65D4-3E48-8A0B-B0D4745D9D74}" type="sibTrans" cxnId="{5FE55247-CE36-2D46-928C-16A05B7E311B}">
      <dgm:prSet/>
      <dgm:spPr/>
      <dgm:t>
        <a:bodyPr/>
        <a:lstStyle/>
        <a:p>
          <a:endParaRPr lang="en-US"/>
        </a:p>
      </dgm:t>
    </dgm:pt>
    <dgm:pt modelId="{F89CFDE8-184F-D545-8305-8AD25274584E}">
      <dgm:prSet custT="1"/>
      <dgm:spPr/>
      <dgm:t>
        <a:bodyPr/>
        <a:lstStyle/>
        <a:p>
          <a:pPr rtl="0"/>
          <a:r>
            <a:rPr lang="en-US" sz="2000" b="1" dirty="0"/>
            <a:t>Recognizes that in some areas, counties’ ability to combine teams may optimize efforts.</a:t>
          </a:r>
        </a:p>
      </dgm:t>
    </dgm:pt>
    <dgm:pt modelId="{10DAD1CC-1BAF-2F41-86AE-C87638FCF6B9}" type="parTrans" cxnId="{C8466035-B4E9-AB45-9438-7BAFA623FC89}">
      <dgm:prSet/>
      <dgm:spPr/>
      <dgm:t>
        <a:bodyPr/>
        <a:lstStyle/>
        <a:p>
          <a:endParaRPr lang="en-US"/>
        </a:p>
      </dgm:t>
    </dgm:pt>
    <dgm:pt modelId="{B5FD81A5-3CE3-FA42-A858-049A7E88F476}" type="sibTrans" cxnId="{C8466035-B4E9-AB45-9438-7BAFA623FC89}">
      <dgm:prSet/>
      <dgm:spPr/>
      <dgm:t>
        <a:bodyPr/>
        <a:lstStyle/>
        <a:p>
          <a:endParaRPr lang="en-US"/>
        </a:p>
      </dgm:t>
    </dgm:pt>
    <dgm:pt modelId="{FB48749B-82DE-7E4F-BAA0-735C7B658079}">
      <dgm:prSet custT="1"/>
      <dgm:spPr/>
      <dgm:t>
        <a:bodyPr/>
        <a:lstStyle/>
        <a:p>
          <a:pPr rtl="0"/>
          <a:r>
            <a:rPr lang="en-US" sz="1700" b="1" dirty="0">
              <a:solidFill>
                <a:srgbClr val="FFFFFF"/>
              </a:solidFill>
            </a:rPr>
            <a:t>There is a more effective way to have Citizen Review Panels and to review active DSS cases than using all CCPTs for this purpose. </a:t>
          </a:r>
        </a:p>
      </dgm:t>
    </dgm:pt>
    <dgm:pt modelId="{3F42660A-402B-1B4F-8C15-94EBA6FCF4AA}" type="parTrans" cxnId="{4667AC37-B8EA-2E45-A02D-B6BA865DA298}">
      <dgm:prSet/>
      <dgm:spPr/>
      <dgm:t>
        <a:bodyPr/>
        <a:lstStyle/>
        <a:p>
          <a:endParaRPr lang="en-US"/>
        </a:p>
      </dgm:t>
    </dgm:pt>
    <dgm:pt modelId="{6F01F0B8-0606-B947-A8C4-7B3947FE6244}" type="sibTrans" cxnId="{4667AC37-B8EA-2E45-A02D-B6BA865DA298}">
      <dgm:prSet/>
      <dgm:spPr/>
      <dgm:t>
        <a:bodyPr/>
        <a:lstStyle/>
        <a:p>
          <a:endParaRPr lang="en-US"/>
        </a:p>
      </dgm:t>
    </dgm:pt>
    <dgm:pt modelId="{4C296EB3-85B6-DD4E-8F31-15EB75EC923E}" type="pres">
      <dgm:prSet presAssocID="{4C206802-0DF9-A642-A657-429B8081D45B}" presName="cycle" presStyleCnt="0">
        <dgm:presLayoutVars>
          <dgm:chMax val="1"/>
          <dgm:dir/>
          <dgm:animLvl val="ctr"/>
          <dgm:resizeHandles val="exact"/>
        </dgm:presLayoutVars>
      </dgm:prSet>
      <dgm:spPr/>
    </dgm:pt>
    <dgm:pt modelId="{3AE0B284-4FC2-7746-9FC9-B6CEC40F9DCE}" type="pres">
      <dgm:prSet presAssocID="{887F53AE-139E-8B4B-8B77-BAF7D71FF502}" presName="centerShape" presStyleLbl="node0" presStyleIdx="0" presStyleCnt="1"/>
      <dgm:spPr/>
    </dgm:pt>
    <dgm:pt modelId="{E20F0F93-3131-AA45-A67E-09B4F2132154}" type="pres">
      <dgm:prSet presAssocID="{796C0257-2345-AF43-BA38-A21A9ED62C02}" presName="parTrans" presStyleLbl="bgSibTrans2D1" presStyleIdx="0" presStyleCnt="5"/>
      <dgm:spPr/>
    </dgm:pt>
    <dgm:pt modelId="{99F5ABA6-C2FA-4C41-9D8E-754C4938724F}" type="pres">
      <dgm:prSet presAssocID="{D59849BA-3296-894B-BCE7-32DC11EE2F9B}" presName="node" presStyleLbl="node1" presStyleIdx="0" presStyleCnt="5" custScaleY="127955">
        <dgm:presLayoutVars>
          <dgm:bulletEnabled val="1"/>
        </dgm:presLayoutVars>
      </dgm:prSet>
      <dgm:spPr/>
    </dgm:pt>
    <dgm:pt modelId="{727C8794-4C1F-7845-9EFF-8CBD3740CAFB}" type="pres">
      <dgm:prSet presAssocID="{AB50512B-BE54-AF45-8B7A-5D4095B40515}" presName="parTrans" presStyleLbl="bgSibTrans2D1" presStyleIdx="1" presStyleCnt="5"/>
      <dgm:spPr/>
    </dgm:pt>
    <dgm:pt modelId="{710544DD-C866-3847-B2C8-68247683FB99}" type="pres">
      <dgm:prSet presAssocID="{94EE1AC4-1AD0-2343-9E3A-26BB106153A1}" presName="node" presStyleLbl="node1" presStyleIdx="1" presStyleCnt="5" custScaleX="122387" custScaleY="112983" custRadScaleRad="106452" custRadScaleInc="-10963">
        <dgm:presLayoutVars>
          <dgm:bulletEnabled val="1"/>
        </dgm:presLayoutVars>
      </dgm:prSet>
      <dgm:spPr/>
    </dgm:pt>
    <dgm:pt modelId="{50BDBDDB-8DD4-924D-AC05-29B23C0A402C}" type="pres">
      <dgm:prSet presAssocID="{118F0DEE-B072-EC42-86AB-77F4BC0FA092}" presName="parTrans" presStyleLbl="bgSibTrans2D1" presStyleIdx="2" presStyleCnt="5"/>
      <dgm:spPr/>
    </dgm:pt>
    <dgm:pt modelId="{9DA3D91B-E0C5-6E45-BC94-1FF1D3FD62EB}" type="pres">
      <dgm:prSet presAssocID="{E4B5AACE-79F3-4D42-9EB7-B3B3087FF4AE}" presName="node" presStyleLbl="node1" presStyleIdx="2" presStyleCnt="5" custScaleY="99377">
        <dgm:presLayoutVars>
          <dgm:bulletEnabled val="1"/>
        </dgm:presLayoutVars>
      </dgm:prSet>
      <dgm:spPr/>
    </dgm:pt>
    <dgm:pt modelId="{A4ECEBB5-3ACC-9941-B9F1-095AA12D94A2}" type="pres">
      <dgm:prSet presAssocID="{10DAD1CC-1BAF-2F41-86AE-C87638FCF6B9}" presName="parTrans" presStyleLbl="bgSibTrans2D1" presStyleIdx="3" presStyleCnt="5"/>
      <dgm:spPr/>
    </dgm:pt>
    <dgm:pt modelId="{CBDC025B-9F31-2B42-A6EF-C30E3A93A696}" type="pres">
      <dgm:prSet presAssocID="{F89CFDE8-184F-D545-8305-8AD25274584E}" presName="node" presStyleLbl="node1" presStyleIdx="3" presStyleCnt="5" custScaleX="124066" custScaleY="124304" custRadScaleRad="107638" custRadScaleInc="3751">
        <dgm:presLayoutVars>
          <dgm:bulletEnabled val="1"/>
        </dgm:presLayoutVars>
      </dgm:prSet>
      <dgm:spPr/>
    </dgm:pt>
    <dgm:pt modelId="{6BDD83BE-61AE-2C41-8389-FAE61BF484E4}" type="pres">
      <dgm:prSet presAssocID="{3F42660A-402B-1B4F-8C15-94EBA6FCF4AA}" presName="parTrans" presStyleLbl="bgSibTrans2D1" presStyleIdx="4" presStyleCnt="5"/>
      <dgm:spPr/>
    </dgm:pt>
    <dgm:pt modelId="{210E9B2F-4C87-A244-B9B0-40D5789B6444}" type="pres">
      <dgm:prSet presAssocID="{FB48749B-82DE-7E4F-BAA0-735C7B658079}" presName="node" presStyleLbl="node1" presStyleIdx="4" presStyleCnt="5" custScaleY="124446">
        <dgm:presLayoutVars>
          <dgm:bulletEnabled val="1"/>
        </dgm:presLayoutVars>
      </dgm:prSet>
      <dgm:spPr/>
    </dgm:pt>
  </dgm:ptLst>
  <dgm:cxnLst>
    <dgm:cxn modelId="{39CA3A12-4A94-E24C-8488-1E5CF4DC861F}" type="presOf" srcId="{118F0DEE-B072-EC42-86AB-77F4BC0FA092}" destId="{50BDBDDB-8DD4-924D-AC05-29B23C0A402C}" srcOrd="0" destOrd="0" presId="urn:microsoft.com/office/officeart/2005/8/layout/radial4"/>
    <dgm:cxn modelId="{C880F01D-901C-D04D-A9A2-A54A96CCF843}" type="presOf" srcId="{887F53AE-139E-8B4B-8B77-BAF7D71FF502}" destId="{3AE0B284-4FC2-7746-9FC9-B6CEC40F9DCE}" srcOrd="0" destOrd="0" presId="urn:microsoft.com/office/officeart/2005/8/layout/radial4"/>
    <dgm:cxn modelId="{C1025B2D-AD5F-364F-8950-8CD78B0ABF91}" type="presOf" srcId="{94EE1AC4-1AD0-2343-9E3A-26BB106153A1}" destId="{710544DD-C866-3847-B2C8-68247683FB99}" srcOrd="0" destOrd="0" presId="urn:microsoft.com/office/officeart/2005/8/layout/radial4"/>
    <dgm:cxn modelId="{C8466035-B4E9-AB45-9438-7BAFA623FC89}" srcId="{887F53AE-139E-8B4B-8B77-BAF7D71FF502}" destId="{F89CFDE8-184F-D545-8305-8AD25274584E}" srcOrd="3" destOrd="0" parTransId="{10DAD1CC-1BAF-2F41-86AE-C87638FCF6B9}" sibTransId="{B5FD81A5-3CE3-FA42-A858-049A7E88F476}"/>
    <dgm:cxn modelId="{4667AC37-B8EA-2E45-A02D-B6BA865DA298}" srcId="{887F53AE-139E-8B4B-8B77-BAF7D71FF502}" destId="{FB48749B-82DE-7E4F-BAA0-735C7B658079}" srcOrd="4" destOrd="0" parTransId="{3F42660A-402B-1B4F-8C15-94EBA6FCF4AA}" sibTransId="{6F01F0B8-0606-B947-A8C4-7B3947FE6244}"/>
    <dgm:cxn modelId="{01CAF95B-A24E-3943-B8FC-BFB054945154}" type="presOf" srcId="{E4B5AACE-79F3-4D42-9EB7-B3B3087FF4AE}" destId="{9DA3D91B-E0C5-6E45-BC94-1FF1D3FD62EB}" srcOrd="0" destOrd="0" presId="urn:microsoft.com/office/officeart/2005/8/layout/radial4"/>
    <dgm:cxn modelId="{10B99744-3706-784C-839F-53EFF5BD81D2}" type="presOf" srcId="{FB48749B-82DE-7E4F-BAA0-735C7B658079}" destId="{210E9B2F-4C87-A244-B9B0-40D5789B6444}" srcOrd="0" destOrd="0" presId="urn:microsoft.com/office/officeart/2005/8/layout/radial4"/>
    <dgm:cxn modelId="{5FE55247-CE36-2D46-928C-16A05B7E311B}" srcId="{887F53AE-139E-8B4B-8B77-BAF7D71FF502}" destId="{E4B5AACE-79F3-4D42-9EB7-B3B3087FF4AE}" srcOrd="2" destOrd="0" parTransId="{118F0DEE-B072-EC42-86AB-77F4BC0FA092}" sibTransId="{8ACE573D-65D4-3E48-8A0B-B0D4745D9D74}"/>
    <dgm:cxn modelId="{2A013583-5FBF-544C-BB60-39210B0F9AC2}" type="presOf" srcId="{AB50512B-BE54-AF45-8B7A-5D4095B40515}" destId="{727C8794-4C1F-7845-9EFF-8CBD3740CAFB}" srcOrd="0" destOrd="0" presId="urn:microsoft.com/office/officeart/2005/8/layout/radial4"/>
    <dgm:cxn modelId="{B0E53588-DDDF-164D-954C-7BD8F2BD6204}" srcId="{887F53AE-139E-8B4B-8B77-BAF7D71FF502}" destId="{94EE1AC4-1AD0-2343-9E3A-26BB106153A1}" srcOrd="1" destOrd="0" parTransId="{AB50512B-BE54-AF45-8B7A-5D4095B40515}" sibTransId="{EDFCFCE3-1389-0B4A-9E46-9CDBB16C1419}"/>
    <dgm:cxn modelId="{25A54F98-5EB7-DC4E-B830-BD479918DF29}" srcId="{887F53AE-139E-8B4B-8B77-BAF7D71FF502}" destId="{D59849BA-3296-894B-BCE7-32DC11EE2F9B}" srcOrd="0" destOrd="0" parTransId="{796C0257-2345-AF43-BA38-A21A9ED62C02}" sibTransId="{73D27E80-2ECC-C640-A7C7-F0A128B430B8}"/>
    <dgm:cxn modelId="{24430B99-3DD0-0D48-9216-1E6DE4A7D0F6}" type="presOf" srcId="{D59849BA-3296-894B-BCE7-32DC11EE2F9B}" destId="{99F5ABA6-C2FA-4C41-9D8E-754C4938724F}" srcOrd="0" destOrd="0" presId="urn:microsoft.com/office/officeart/2005/8/layout/radial4"/>
    <dgm:cxn modelId="{10C26D9A-2CC2-B34A-B7AF-6C1144DBDC0D}" type="presOf" srcId="{F89CFDE8-184F-D545-8305-8AD25274584E}" destId="{CBDC025B-9F31-2B42-A6EF-C30E3A93A696}" srcOrd="0" destOrd="0" presId="urn:microsoft.com/office/officeart/2005/8/layout/radial4"/>
    <dgm:cxn modelId="{0D8A46A4-31CC-FE49-AB19-A8B349EAE4D1}" type="presOf" srcId="{4C206802-0DF9-A642-A657-429B8081D45B}" destId="{4C296EB3-85B6-DD4E-8F31-15EB75EC923E}" srcOrd="0" destOrd="0" presId="urn:microsoft.com/office/officeart/2005/8/layout/radial4"/>
    <dgm:cxn modelId="{546C25D7-A45E-9543-965F-F738F6A235B3}" type="presOf" srcId="{3F42660A-402B-1B4F-8C15-94EBA6FCF4AA}" destId="{6BDD83BE-61AE-2C41-8389-FAE61BF484E4}" srcOrd="0" destOrd="0" presId="urn:microsoft.com/office/officeart/2005/8/layout/radial4"/>
    <dgm:cxn modelId="{83D281EB-2A09-A849-AF5B-70CD9ABBB0D3}" type="presOf" srcId="{10DAD1CC-1BAF-2F41-86AE-C87638FCF6B9}" destId="{A4ECEBB5-3ACC-9941-B9F1-095AA12D94A2}" srcOrd="0" destOrd="0" presId="urn:microsoft.com/office/officeart/2005/8/layout/radial4"/>
    <dgm:cxn modelId="{A15F3FFA-246C-9841-8434-4FD50D19701B}" type="presOf" srcId="{796C0257-2345-AF43-BA38-A21A9ED62C02}" destId="{E20F0F93-3131-AA45-A67E-09B4F2132154}" srcOrd="0" destOrd="0" presId="urn:microsoft.com/office/officeart/2005/8/layout/radial4"/>
    <dgm:cxn modelId="{D17B38FC-D024-184B-87E8-497E1A6B3582}" srcId="{4C206802-0DF9-A642-A657-429B8081D45B}" destId="{887F53AE-139E-8B4B-8B77-BAF7D71FF502}" srcOrd="0" destOrd="0" parTransId="{FBAA0F4F-8CFC-6E41-85D5-9BF1B5313DDA}" sibTransId="{3328F553-4E10-3243-BE95-32DC317AA025}"/>
    <dgm:cxn modelId="{C6AA9DA6-FF6F-1C44-B6A2-D4ED3FF8F2F4}" type="presParOf" srcId="{4C296EB3-85B6-DD4E-8F31-15EB75EC923E}" destId="{3AE0B284-4FC2-7746-9FC9-B6CEC40F9DCE}" srcOrd="0" destOrd="0" presId="urn:microsoft.com/office/officeart/2005/8/layout/radial4"/>
    <dgm:cxn modelId="{3A9BBEF8-E96F-0745-9805-9643AC4DCC30}" type="presParOf" srcId="{4C296EB3-85B6-DD4E-8F31-15EB75EC923E}" destId="{E20F0F93-3131-AA45-A67E-09B4F2132154}" srcOrd="1" destOrd="0" presId="urn:microsoft.com/office/officeart/2005/8/layout/radial4"/>
    <dgm:cxn modelId="{682DCBB3-06FC-DB4E-BC15-0683D2BABE40}" type="presParOf" srcId="{4C296EB3-85B6-DD4E-8F31-15EB75EC923E}" destId="{99F5ABA6-C2FA-4C41-9D8E-754C4938724F}" srcOrd="2" destOrd="0" presId="urn:microsoft.com/office/officeart/2005/8/layout/radial4"/>
    <dgm:cxn modelId="{D3354213-99E9-7C4E-B1ED-B948D2EB9D8B}" type="presParOf" srcId="{4C296EB3-85B6-DD4E-8F31-15EB75EC923E}" destId="{727C8794-4C1F-7845-9EFF-8CBD3740CAFB}" srcOrd="3" destOrd="0" presId="urn:microsoft.com/office/officeart/2005/8/layout/radial4"/>
    <dgm:cxn modelId="{20147C46-CA8F-1A42-A41C-E10553EE4C8A}" type="presParOf" srcId="{4C296EB3-85B6-DD4E-8F31-15EB75EC923E}" destId="{710544DD-C866-3847-B2C8-68247683FB99}" srcOrd="4" destOrd="0" presId="urn:microsoft.com/office/officeart/2005/8/layout/radial4"/>
    <dgm:cxn modelId="{8F09E5F3-33B5-4946-A1F2-F92D8C6D5B4F}" type="presParOf" srcId="{4C296EB3-85B6-DD4E-8F31-15EB75EC923E}" destId="{50BDBDDB-8DD4-924D-AC05-29B23C0A402C}" srcOrd="5" destOrd="0" presId="urn:microsoft.com/office/officeart/2005/8/layout/radial4"/>
    <dgm:cxn modelId="{F597F58A-A5D2-D444-8507-30CA798EA81E}" type="presParOf" srcId="{4C296EB3-85B6-DD4E-8F31-15EB75EC923E}" destId="{9DA3D91B-E0C5-6E45-BC94-1FF1D3FD62EB}" srcOrd="6" destOrd="0" presId="urn:microsoft.com/office/officeart/2005/8/layout/radial4"/>
    <dgm:cxn modelId="{70BA06F5-C771-474D-9140-416C9C1376A2}" type="presParOf" srcId="{4C296EB3-85B6-DD4E-8F31-15EB75EC923E}" destId="{A4ECEBB5-3ACC-9941-B9F1-095AA12D94A2}" srcOrd="7" destOrd="0" presId="urn:microsoft.com/office/officeart/2005/8/layout/radial4"/>
    <dgm:cxn modelId="{E7714127-5641-0F4B-A4BB-3D53416EB5E5}" type="presParOf" srcId="{4C296EB3-85B6-DD4E-8F31-15EB75EC923E}" destId="{CBDC025B-9F31-2B42-A6EF-C30E3A93A696}" srcOrd="8" destOrd="0" presId="urn:microsoft.com/office/officeart/2005/8/layout/radial4"/>
    <dgm:cxn modelId="{55D3317C-1F02-554F-A004-74112E5AD515}" type="presParOf" srcId="{4C296EB3-85B6-DD4E-8F31-15EB75EC923E}" destId="{6BDD83BE-61AE-2C41-8389-FAE61BF484E4}" srcOrd="9" destOrd="0" presId="urn:microsoft.com/office/officeart/2005/8/layout/radial4"/>
    <dgm:cxn modelId="{22A3B84D-E729-2241-A206-3F7C2D86958D}" type="presParOf" srcId="{4C296EB3-85B6-DD4E-8F31-15EB75EC923E}" destId="{210E9B2F-4C87-A244-B9B0-40D5789B6444}"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0C4E32-CE6F-7F4D-BE50-9B078ED81F7C}"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F313CBCC-9EAE-E449-883D-505D491E8548}">
      <dgm:prSet custT="1"/>
      <dgm:spPr/>
      <dgm:t>
        <a:bodyPr/>
        <a:lstStyle/>
        <a:p>
          <a:pPr rtl="0"/>
          <a:r>
            <a:rPr lang="en-US" sz="1800" b="1" dirty="0">
              <a:solidFill>
                <a:srgbClr val="000000"/>
              </a:solidFill>
            </a:rPr>
            <a:t>Maintains CFTF  strengths &amp; formalizes long standing, effective committee system </a:t>
          </a:r>
        </a:p>
      </dgm:t>
    </dgm:pt>
    <dgm:pt modelId="{198671A3-2445-1848-AA79-178107F4660F}" type="parTrans" cxnId="{A17DFFD7-AAE8-6C44-B13F-FE1BA2FC1C8C}">
      <dgm:prSet/>
      <dgm:spPr/>
      <dgm:t>
        <a:bodyPr/>
        <a:lstStyle/>
        <a:p>
          <a:endParaRPr lang="en-US"/>
        </a:p>
      </dgm:t>
    </dgm:pt>
    <dgm:pt modelId="{05B5B4D6-EA6E-F44F-8872-C8DA9BFDD2CD}" type="sibTrans" cxnId="{A17DFFD7-AAE8-6C44-B13F-FE1BA2FC1C8C}">
      <dgm:prSet/>
      <dgm:spPr/>
      <dgm:t>
        <a:bodyPr/>
        <a:lstStyle/>
        <a:p>
          <a:endParaRPr lang="en-US"/>
        </a:p>
      </dgm:t>
    </dgm:pt>
    <dgm:pt modelId="{B0675CA5-B33C-154E-A412-6EED61ACBAD9}">
      <dgm:prSet/>
      <dgm:spPr/>
      <dgm:t>
        <a:bodyPr/>
        <a:lstStyle/>
        <a:p>
          <a:pPr rtl="0"/>
          <a:r>
            <a:rPr lang="en-US" dirty="0"/>
            <a:t>Ensures broad and consistent member participation in committee work.</a:t>
          </a:r>
        </a:p>
      </dgm:t>
    </dgm:pt>
    <dgm:pt modelId="{A6E7A379-3825-3348-8AB0-5E226861EF12}" type="parTrans" cxnId="{5A558653-1992-354A-9874-2A703184A70D}">
      <dgm:prSet/>
      <dgm:spPr/>
      <dgm:t>
        <a:bodyPr/>
        <a:lstStyle/>
        <a:p>
          <a:endParaRPr lang="en-US"/>
        </a:p>
      </dgm:t>
    </dgm:pt>
    <dgm:pt modelId="{C58FA694-9066-9646-A898-2AA5629F0743}" type="sibTrans" cxnId="{5A558653-1992-354A-9874-2A703184A70D}">
      <dgm:prSet/>
      <dgm:spPr/>
      <dgm:t>
        <a:bodyPr/>
        <a:lstStyle/>
        <a:p>
          <a:endParaRPr lang="en-US"/>
        </a:p>
      </dgm:t>
    </dgm:pt>
    <dgm:pt modelId="{E04EDE50-1FA6-044D-BED2-DA2042BDA799}">
      <dgm:prSet/>
      <dgm:spPr/>
      <dgm:t>
        <a:bodyPr/>
        <a:lstStyle/>
        <a:p>
          <a:pPr rtl="0"/>
          <a:r>
            <a:rPr lang="en-US" dirty="0"/>
            <a:t>Broader report provides better and deeper information to advance prevention opportunities.</a:t>
          </a:r>
        </a:p>
      </dgm:t>
    </dgm:pt>
    <dgm:pt modelId="{3D2F46DA-CBFE-5F44-8D13-EB8D3000ED19}" type="parTrans" cxnId="{FF807598-C815-4A45-B519-BC54D742E2ED}">
      <dgm:prSet/>
      <dgm:spPr/>
      <dgm:t>
        <a:bodyPr/>
        <a:lstStyle/>
        <a:p>
          <a:endParaRPr lang="en-US"/>
        </a:p>
      </dgm:t>
    </dgm:pt>
    <dgm:pt modelId="{2D1BE33D-5909-6745-8244-D607E171C4B0}" type="sibTrans" cxnId="{FF807598-C815-4A45-B519-BC54D742E2ED}">
      <dgm:prSet/>
      <dgm:spPr/>
      <dgm:t>
        <a:bodyPr/>
        <a:lstStyle/>
        <a:p>
          <a:endParaRPr lang="en-US"/>
        </a:p>
      </dgm:t>
    </dgm:pt>
    <dgm:pt modelId="{55447BC4-C678-AC41-9D1C-F3AD56874FE8}">
      <dgm:prSet/>
      <dgm:spPr/>
      <dgm:t>
        <a:bodyPr/>
        <a:lstStyle/>
        <a:p>
          <a:pPr rtl="0"/>
          <a:r>
            <a:rPr lang="en-US" dirty="0"/>
            <a:t>More state leaders will be informed about prevention opportunities.</a:t>
          </a:r>
        </a:p>
      </dgm:t>
    </dgm:pt>
    <dgm:pt modelId="{144392C1-7B03-464B-8034-713F9D048A91}" type="parTrans" cxnId="{EFA4909D-432B-1F4B-8E69-D42C55E1F96B}">
      <dgm:prSet/>
      <dgm:spPr/>
      <dgm:t>
        <a:bodyPr/>
        <a:lstStyle/>
        <a:p>
          <a:endParaRPr lang="en-US"/>
        </a:p>
      </dgm:t>
    </dgm:pt>
    <dgm:pt modelId="{F396F6CF-2340-C94E-94AB-7156D6026788}" type="sibTrans" cxnId="{EFA4909D-432B-1F4B-8E69-D42C55E1F96B}">
      <dgm:prSet/>
      <dgm:spPr/>
      <dgm:t>
        <a:bodyPr/>
        <a:lstStyle/>
        <a:p>
          <a:endParaRPr lang="en-US"/>
        </a:p>
      </dgm:t>
    </dgm:pt>
    <dgm:pt modelId="{2C066D25-761C-DC4A-B690-92F6162FFB73}" type="pres">
      <dgm:prSet presAssocID="{4A0C4E32-CE6F-7F4D-BE50-9B078ED81F7C}" presName="cycle" presStyleCnt="0">
        <dgm:presLayoutVars>
          <dgm:chMax val="1"/>
          <dgm:dir/>
          <dgm:animLvl val="ctr"/>
          <dgm:resizeHandles val="exact"/>
        </dgm:presLayoutVars>
      </dgm:prSet>
      <dgm:spPr/>
    </dgm:pt>
    <dgm:pt modelId="{8C92C09B-9687-2B45-9B7D-C47831F6963D}" type="pres">
      <dgm:prSet presAssocID="{F313CBCC-9EAE-E449-883D-505D491E8548}" presName="centerShape" presStyleLbl="node0" presStyleIdx="0" presStyleCnt="1"/>
      <dgm:spPr/>
    </dgm:pt>
    <dgm:pt modelId="{E0468AA4-99ED-3546-90FE-EE048798CC5A}" type="pres">
      <dgm:prSet presAssocID="{A6E7A379-3825-3348-8AB0-5E226861EF12}" presName="parTrans" presStyleLbl="bgSibTrans2D1" presStyleIdx="0" presStyleCnt="3"/>
      <dgm:spPr/>
    </dgm:pt>
    <dgm:pt modelId="{9A64F58A-C36A-0143-926F-82FDE4811A92}" type="pres">
      <dgm:prSet presAssocID="{B0675CA5-B33C-154E-A412-6EED61ACBAD9}" presName="node" presStyleLbl="node1" presStyleIdx="0" presStyleCnt="3" custScaleX="97790" custScaleY="147781" custRadScaleRad="107583" custRadScaleInc="-3736">
        <dgm:presLayoutVars>
          <dgm:bulletEnabled val="1"/>
        </dgm:presLayoutVars>
      </dgm:prSet>
      <dgm:spPr/>
    </dgm:pt>
    <dgm:pt modelId="{2D7BBCDB-8744-3F47-8548-ED18E92DA663}" type="pres">
      <dgm:prSet presAssocID="{3D2F46DA-CBFE-5F44-8D13-EB8D3000ED19}" presName="parTrans" presStyleLbl="bgSibTrans2D1" presStyleIdx="1" presStyleCnt="3"/>
      <dgm:spPr/>
    </dgm:pt>
    <dgm:pt modelId="{5CC35389-259C-2945-B015-AF0D616B37A6}" type="pres">
      <dgm:prSet presAssocID="{E04EDE50-1FA6-044D-BED2-DA2042BDA799}" presName="node" presStyleLbl="node1" presStyleIdx="1" presStyleCnt="3" custScaleX="128037">
        <dgm:presLayoutVars>
          <dgm:bulletEnabled val="1"/>
        </dgm:presLayoutVars>
      </dgm:prSet>
      <dgm:spPr/>
    </dgm:pt>
    <dgm:pt modelId="{BE821914-E89F-0B4F-B03E-0C6F869DFD95}" type="pres">
      <dgm:prSet presAssocID="{144392C1-7B03-464B-8034-713F9D048A91}" presName="parTrans" presStyleLbl="bgSibTrans2D1" presStyleIdx="2" presStyleCnt="3"/>
      <dgm:spPr/>
    </dgm:pt>
    <dgm:pt modelId="{5709E14E-2EBF-8D47-9E47-1A677B96458A}" type="pres">
      <dgm:prSet presAssocID="{55447BC4-C678-AC41-9D1C-F3AD56874FE8}" presName="node" presStyleLbl="node1" presStyleIdx="2" presStyleCnt="3" custScaleX="96194" custScaleY="139627" custRadScaleRad="106401" custRadScaleInc="3966">
        <dgm:presLayoutVars>
          <dgm:bulletEnabled val="1"/>
        </dgm:presLayoutVars>
      </dgm:prSet>
      <dgm:spPr/>
    </dgm:pt>
  </dgm:ptLst>
  <dgm:cxnLst>
    <dgm:cxn modelId="{CCCF3026-8E72-0144-9E04-6AB168E0EAC9}" type="presOf" srcId="{3D2F46DA-CBFE-5F44-8D13-EB8D3000ED19}" destId="{2D7BBCDB-8744-3F47-8548-ED18E92DA663}" srcOrd="0" destOrd="0" presId="urn:microsoft.com/office/officeart/2005/8/layout/radial4"/>
    <dgm:cxn modelId="{91305E38-9F6F-A445-ABD6-B49E7652412F}" type="presOf" srcId="{E04EDE50-1FA6-044D-BED2-DA2042BDA799}" destId="{5CC35389-259C-2945-B015-AF0D616B37A6}" srcOrd="0" destOrd="0" presId="urn:microsoft.com/office/officeart/2005/8/layout/radial4"/>
    <dgm:cxn modelId="{710D604C-7E8D-9548-9826-6776FE574AB1}" type="presOf" srcId="{B0675CA5-B33C-154E-A412-6EED61ACBAD9}" destId="{9A64F58A-C36A-0143-926F-82FDE4811A92}" srcOrd="0" destOrd="0" presId="urn:microsoft.com/office/officeart/2005/8/layout/radial4"/>
    <dgm:cxn modelId="{7679416D-CE7A-5941-85A6-5A04C5FFAFAD}" type="presOf" srcId="{F313CBCC-9EAE-E449-883D-505D491E8548}" destId="{8C92C09B-9687-2B45-9B7D-C47831F6963D}" srcOrd="0" destOrd="0" presId="urn:microsoft.com/office/officeart/2005/8/layout/radial4"/>
    <dgm:cxn modelId="{AA74C74E-748F-7A43-BFF0-41FA02E80030}" type="presOf" srcId="{55447BC4-C678-AC41-9D1C-F3AD56874FE8}" destId="{5709E14E-2EBF-8D47-9E47-1A677B96458A}" srcOrd="0" destOrd="0" presId="urn:microsoft.com/office/officeart/2005/8/layout/radial4"/>
    <dgm:cxn modelId="{5A558653-1992-354A-9874-2A703184A70D}" srcId="{F313CBCC-9EAE-E449-883D-505D491E8548}" destId="{B0675CA5-B33C-154E-A412-6EED61ACBAD9}" srcOrd="0" destOrd="0" parTransId="{A6E7A379-3825-3348-8AB0-5E226861EF12}" sibTransId="{C58FA694-9066-9646-A898-2AA5629F0743}"/>
    <dgm:cxn modelId="{1C1E6380-F4B8-E34B-B164-928A5DEBEDEF}" type="presOf" srcId="{A6E7A379-3825-3348-8AB0-5E226861EF12}" destId="{E0468AA4-99ED-3546-90FE-EE048798CC5A}" srcOrd="0" destOrd="0" presId="urn:microsoft.com/office/officeart/2005/8/layout/radial4"/>
    <dgm:cxn modelId="{FF807598-C815-4A45-B519-BC54D742E2ED}" srcId="{F313CBCC-9EAE-E449-883D-505D491E8548}" destId="{E04EDE50-1FA6-044D-BED2-DA2042BDA799}" srcOrd="1" destOrd="0" parTransId="{3D2F46DA-CBFE-5F44-8D13-EB8D3000ED19}" sibTransId="{2D1BE33D-5909-6745-8244-D607E171C4B0}"/>
    <dgm:cxn modelId="{EFA4909D-432B-1F4B-8E69-D42C55E1F96B}" srcId="{F313CBCC-9EAE-E449-883D-505D491E8548}" destId="{55447BC4-C678-AC41-9D1C-F3AD56874FE8}" srcOrd="2" destOrd="0" parTransId="{144392C1-7B03-464B-8034-713F9D048A91}" sibTransId="{F396F6CF-2340-C94E-94AB-7156D6026788}"/>
    <dgm:cxn modelId="{9B9933A6-97B0-9147-95AE-DD5A04275D02}" type="presOf" srcId="{144392C1-7B03-464B-8034-713F9D048A91}" destId="{BE821914-E89F-0B4F-B03E-0C6F869DFD95}" srcOrd="0" destOrd="0" presId="urn:microsoft.com/office/officeart/2005/8/layout/radial4"/>
    <dgm:cxn modelId="{A17DFFD7-AAE8-6C44-B13F-FE1BA2FC1C8C}" srcId="{4A0C4E32-CE6F-7F4D-BE50-9B078ED81F7C}" destId="{F313CBCC-9EAE-E449-883D-505D491E8548}" srcOrd="0" destOrd="0" parTransId="{198671A3-2445-1848-AA79-178107F4660F}" sibTransId="{05B5B4D6-EA6E-F44F-8872-C8DA9BFDD2CD}"/>
    <dgm:cxn modelId="{93527EDF-1701-2440-8D42-8D55A5FF6A47}" type="presOf" srcId="{4A0C4E32-CE6F-7F4D-BE50-9B078ED81F7C}" destId="{2C066D25-761C-DC4A-B690-92F6162FFB73}" srcOrd="0" destOrd="0" presId="urn:microsoft.com/office/officeart/2005/8/layout/radial4"/>
    <dgm:cxn modelId="{479084DB-3A49-4F41-A7DC-9F2B63F33828}" type="presParOf" srcId="{2C066D25-761C-DC4A-B690-92F6162FFB73}" destId="{8C92C09B-9687-2B45-9B7D-C47831F6963D}" srcOrd="0" destOrd="0" presId="urn:microsoft.com/office/officeart/2005/8/layout/radial4"/>
    <dgm:cxn modelId="{7C5AE245-90C5-B94F-B20C-C4BA9247C39C}" type="presParOf" srcId="{2C066D25-761C-DC4A-B690-92F6162FFB73}" destId="{E0468AA4-99ED-3546-90FE-EE048798CC5A}" srcOrd="1" destOrd="0" presId="urn:microsoft.com/office/officeart/2005/8/layout/radial4"/>
    <dgm:cxn modelId="{F8229ED5-793A-7249-BB47-097F019C059A}" type="presParOf" srcId="{2C066D25-761C-DC4A-B690-92F6162FFB73}" destId="{9A64F58A-C36A-0143-926F-82FDE4811A92}" srcOrd="2" destOrd="0" presId="urn:microsoft.com/office/officeart/2005/8/layout/radial4"/>
    <dgm:cxn modelId="{73F3A23F-EDDC-F447-B4E6-A9BAECC977FE}" type="presParOf" srcId="{2C066D25-761C-DC4A-B690-92F6162FFB73}" destId="{2D7BBCDB-8744-3F47-8548-ED18E92DA663}" srcOrd="3" destOrd="0" presId="urn:microsoft.com/office/officeart/2005/8/layout/radial4"/>
    <dgm:cxn modelId="{AB45B8D7-F692-2D42-BAAA-53A7C477CB31}" type="presParOf" srcId="{2C066D25-761C-DC4A-B690-92F6162FFB73}" destId="{5CC35389-259C-2945-B015-AF0D616B37A6}" srcOrd="4" destOrd="0" presId="urn:microsoft.com/office/officeart/2005/8/layout/radial4"/>
    <dgm:cxn modelId="{819C031F-F063-FA4F-B43C-F1D970AB018D}" type="presParOf" srcId="{2C066D25-761C-DC4A-B690-92F6162FFB73}" destId="{BE821914-E89F-0B4F-B03E-0C6F869DFD95}" srcOrd="5" destOrd="0" presId="urn:microsoft.com/office/officeart/2005/8/layout/radial4"/>
    <dgm:cxn modelId="{3D3067A3-5491-3543-8867-70B9034DC705}" type="presParOf" srcId="{2C066D25-761C-DC4A-B690-92F6162FFB73}" destId="{5709E14E-2EBF-8D47-9E47-1A677B96458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44E4D-3B16-E442-8BD9-DFBD1A615C91}" type="doc">
      <dgm:prSet loTypeId="urn:microsoft.com/office/officeart/2005/8/layout/hierarchy3" loCatId="" qsTypeId="urn:microsoft.com/office/officeart/2005/8/quickstyle/simple4" qsCatId="simple" csTypeId="urn:microsoft.com/office/officeart/2005/8/colors/colorful2" csCatId="colorful" phldr="1"/>
      <dgm:spPr/>
      <dgm:t>
        <a:bodyPr/>
        <a:lstStyle/>
        <a:p>
          <a:endParaRPr lang="en-US"/>
        </a:p>
      </dgm:t>
    </dgm:pt>
    <dgm:pt modelId="{1CD63EA9-E173-EE41-86B8-367CD06A76D0}">
      <dgm:prSet phldrT="[Text]"/>
      <dgm:spPr/>
      <dgm:t>
        <a:bodyPr/>
        <a:lstStyle/>
        <a:p>
          <a:r>
            <a:rPr lang="en-US" dirty="0"/>
            <a:t>CCPT</a:t>
          </a:r>
        </a:p>
      </dgm:t>
    </dgm:pt>
    <dgm:pt modelId="{F34D38DF-5FDE-E84F-945B-24114A0438A9}" type="parTrans" cxnId="{ECA04B7D-A817-AA4A-B21A-C413977686CD}">
      <dgm:prSet/>
      <dgm:spPr/>
      <dgm:t>
        <a:bodyPr/>
        <a:lstStyle/>
        <a:p>
          <a:endParaRPr lang="en-US"/>
        </a:p>
      </dgm:t>
    </dgm:pt>
    <dgm:pt modelId="{54928285-6D3F-5E42-BDD8-4D0AB3C11988}" type="sibTrans" cxnId="{ECA04B7D-A817-AA4A-B21A-C413977686CD}">
      <dgm:prSet/>
      <dgm:spPr/>
      <dgm:t>
        <a:bodyPr/>
        <a:lstStyle/>
        <a:p>
          <a:endParaRPr lang="en-US"/>
        </a:p>
      </dgm:t>
    </dgm:pt>
    <dgm:pt modelId="{E19948CC-9B17-D248-9BEC-DF6D799B121A}">
      <dgm:prSet phldrT="[Text]" custT="1"/>
      <dgm:spPr/>
      <dgm:t>
        <a:bodyPr/>
        <a:lstStyle/>
        <a:p>
          <a:r>
            <a:rPr lang="en-US" sz="2000" b="1" dirty="0"/>
            <a:t>Must review </a:t>
          </a:r>
          <a:r>
            <a:rPr lang="en-US" sz="2000" dirty="0"/>
            <a:t>deaths involving suspected abuse or neglect where there was CPS involvement/report within previous 12 mos., as well as selected active CPS cases</a:t>
          </a:r>
        </a:p>
      </dgm:t>
    </dgm:pt>
    <dgm:pt modelId="{89CAD9C3-84C9-8D43-AE8C-C28540B5B102}" type="parTrans" cxnId="{572BD983-8E85-BE4C-AEFF-4C4E6AE8D339}">
      <dgm:prSet/>
      <dgm:spPr/>
      <dgm:t>
        <a:bodyPr/>
        <a:lstStyle/>
        <a:p>
          <a:endParaRPr lang="en-US"/>
        </a:p>
      </dgm:t>
    </dgm:pt>
    <dgm:pt modelId="{EE36DB6C-EF10-914C-8204-CFA10E5711FD}" type="sibTrans" cxnId="{572BD983-8E85-BE4C-AEFF-4C4E6AE8D339}">
      <dgm:prSet/>
      <dgm:spPr/>
      <dgm:t>
        <a:bodyPr/>
        <a:lstStyle/>
        <a:p>
          <a:endParaRPr lang="en-US"/>
        </a:p>
      </dgm:t>
    </dgm:pt>
    <dgm:pt modelId="{04AD426A-DFAD-0845-A39D-E4070A748AE0}">
      <dgm:prSet phldrT="[Text]" custT="1"/>
      <dgm:spPr/>
      <dgm:t>
        <a:bodyPr/>
        <a:lstStyle/>
        <a:p>
          <a:r>
            <a:rPr lang="en-US" sz="2000" b="1"/>
            <a:t>May review </a:t>
          </a:r>
          <a:r>
            <a:rPr lang="en-US" sz="2000"/>
            <a:t>“additional” types of deaths</a:t>
          </a:r>
          <a:endParaRPr lang="en-US" sz="2000" dirty="0"/>
        </a:p>
      </dgm:t>
    </dgm:pt>
    <dgm:pt modelId="{6E2E9A18-C311-8946-94DF-FF36645C78FB}" type="parTrans" cxnId="{D8ACADC3-290F-D341-9E2C-F4C5E1250221}">
      <dgm:prSet/>
      <dgm:spPr/>
      <dgm:t>
        <a:bodyPr/>
        <a:lstStyle/>
        <a:p>
          <a:endParaRPr lang="en-US"/>
        </a:p>
      </dgm:t>
    </dgm:pt>
    <dgm:pt modelId="{8BBFE09D-816C-D34E-AA40-8607330E1AD8}" type="sibTrans" cxnId="{D8ACADC3-290F-D341-9E2C-F4C5E1250221}">
      <dgm:prSet/>
      <dgm:spPr/>
      <dgm:t>
        <a:bodyPr/>
        <a:lstStyle/>
        <a:p>
          <a:endParaRPr lang="en-US"/>
        </a:p>
      </dgm:t>
    </dgm:pt>
    <dgm:pt modelId="{EC481D0E-6CFE-B14C-801D-1AA45EA12810}">
      <dgm:prSet phldrT="[Text]"/>
      <dgm:spPr/>
      <dgm:t>
        <a:bodyPr/>
        <a:lstStyle/>
        <a:p>
          <a:r>
            <a:rPr lang="en-US" dirty="0"/>
            <a:t>CFPT</a:t>
          </a:r>
        </a:p>
      </dgm:t>
    </dgm:pt>
    <dgm:pt modelId="{BECFBE99-7047-FB4B-8C68-34AAD2F2EAE8}" type="parTrans" cxnId="{8FDF89E3-CFC0-004D-9831-D6C5EBCC9008}">
      <dgm:prSet/>
      <dgm:spPr/>
      <dgm:t>
        <a:bodyPr/>
        <a:lstStyle/>
        <a:p>
          <a:endParaRPr lang="en-US"/>
        </a:p>
      </dgm:t>
    </dgm:pt>
    <dgm:pt modelId="{525D8A6B-9D7B-1E4B-9802-D83C550B1B94}" type="sibTrans" cxnId="{8FDF89E3-CFC0-004D-9831-D6C5EBCC9008}">
      <dgm:prSet/>
      <dgm:spPr/>
      <dgm:t>
        <a:bodyPr/>
        <a:lstStyle/>
        <a:p>
          <a:endParaRPr lang="en-US"/>
        </a:p>
      </dgm:t>
    </dgm:pt>
    <dgm:pt modelId="{27E67729-0D30-0F40-A40B-019A91DAF432}">
      <dgm:prSet phldrT="[Text]"/>
      <dgm:spPr/>
      <dgm:t>
        <a:bodyPr/>
        <a:lstStyle/>
        <a:p>
          <a:r>
            <a:rPr lang="en-US" b="1"/>
            <a:t>Reviews “additional” types of deaths </a:t>
          </a:r>
          <a:r>
            <a:rPr lang="en-US"/>
            <a:t>when CCPT determines it will not review additional cases</a:t>
          </a:r>
          <a:endParaRPr lang="en-US" dirty="0"/>
        </a:p>
      </dgm:t>
    </dgm:pt>
    <dgm:pt modelId="{4DDFC923-DF39-2049-BD81-6C76DD4EF412}" type="parTrans" cxnId="{E652A671-85D9-B545-86E1-0CEAC2496A37}">
      <dgm:prSet/>
      <dgm:spPr/>
      <dgm:t>
        <a:bodyPr/>
        <a:lstStyle/>
        <a:p>
          <a:endParaRPr lang="en-US"/>
        </a:p>
      </dgm:t>
    </dgm:pt>
    <dgm:pt modelId="{290E9E5B-833E-B540-B97E-84C08739FFFA}" type="sibTrans" cxnId="{E652A671-85D9-B545-86E1-0CEAC2496A37}">
      <dgm:prSet/>
      <dgm:spPr/>
      <dgm:t>
        <a:bodyPr/>
        <a:lstStyle/>
        <a:p>
          <a:endParaRPr lang="en-US"/>
        </a:p>
      </dgm:t>
    </dgm:pt>
    <dgm:pt modelId="{ECCA3A26-51C0-1849-991E-A38394001526}" type="pres">
      <dgm:prSet presAssocID="{06844E4D-3B16-E442-8BD9-DFBD1A615C91}" presName="diagram" presStyleCnt="0">
        <dgm:presLayoutVars>
          <dgm:chPref val="1"/>
          <dgm:dir/>
          <dgm:animOne val="branch"/>
          <dgm:animLvl val="lvl"/>
          <dgm:resizeHandles/>
        </dgm:presLayoutVars>
      </dgm:prSet>
      <dgm:spPr/>
    </dgm:pt>
    <dgm:pt modelId="{2E85BE39-EE66-1445-8491-1B5F3BCBD301}" type="pres">
      <dgm:prSet presAssocID="{1CD63EA9-E173-EE41-86B8-367CD06A76D0}" presName="root" presStyleCnt="0"/>
      <dgm:spPr/>
    </dgm:pt>
    <dgm:pt modelId="{682ED320-29F2-4443-9CD9-578C20F86DFF}" type="pres">
      <dgm:prSet presAssocID="{1CD63EA9-E173-EE41-86B8-367CD06A76D0}" presName="rootComposite" presStyleCnt="0"/>
      <dgm:spPr/>
    </dgm:pt>
    <dgm:pt modelId="{3D9A38B0-4B75-D749-B682-782B1ABCF274}" type="pres">
      <dgm:prSet presAssocID="{1CD63EA9-E173-EE41-86B8-367CD06A76D0}" presName="rootText" presStyleLbl="node1" presStyleIdx="0" presStyleCnt="2" custScaleX="123177" custLinFactNeighborX="-31925" custLinFactNeighborY="-2659"/>
      <dgm:spPr/>
    </dgm:pt>
    <dgm:pt modelId="{BDAF4D10-4443-FE40-AB68-92A740E3A8F6}" type="pres">
      <dgm:prSet presAssocID="{1CD63EA9-E173-EE41-86B8-367CD06A76D0}" presName="rootConnector" presStyleLbl="node1" presStyleIdx="0" presStyleCnt="2"/>
      <dgm:spPr/>
    </dgm:pt>
    <dgm:pt modelId="{E2E2A681-07B7-3D44-A163-3ED685F7D2E8}" type="pres">
      <dgm:prSet presAssocID="{1CD63EA9-E173-EE41-86B8-367CD06A76D0}" presName="childShape" presStyleCnt="0"/>
      <dgm:spPr/>
    </dgm:pt>
    <dgm:pt modelId="{BE4160E8-F115-6E49-9F1A-B4A1F6F4B969}" type="pres">
      <dgm:prSet presAssocID="{89CAD9C3-84C9-8D43-AE8C-C28540B5B102}" presName="Name13" presStyleLbl="parChTrans1D2" presStyleIdx="0" presStyleCnt="3"/>
      <dgm:spPr/>
    </dgm:pt>
    <dgm:pt modelId="{DF1CFB75-18FF-6343-8DF1-35F52AB5BDC8}" type="pres">
      <dgm:prSet presAssocID="{E19948CC-9B17-D248-9BEC-DF6D799B121A}" presName="childText" presStyleLbl="bgAcc1" presStyleIdx="0" presStyleCnt="3" custScaleX="175364" custScaleY="138837" custLinFactNeighborX="-20694" custLinFactNeighborY="-3867">
        <dgm:presLayoutVars>
          <dgm:bulletEnabled val="1"/>
        </dgm:presLayoutVars>
      </dgm:prSet>
      <dgm:spPr/>
    </dgm:pt>
    <dgm:pt modelId="{B86826B4-B2C9-1048-B378-8C985D14EBEF}" type="pres">
      <dgm:prSet presAssocID="{6E2E9A18-C311-8946-94DF-FF36645C78FB}" presName="Name13" presStyleLbl="parChTrans1D2" presStyleIdx="1" presStyleCnt="3"/>
      <dgm:spPr/>
    </dgm:pt>
    <dgm:pt modelId="{1711EAD1-4284-8B4E-B602-0B6717402778}" type="pres">
      <dgm:prSet presAssocID="{04AD426A-DFAD-0845-A39D-E4070A748AE0}" presName="childText" presStyleLbl="bgAcc1" presStyleIdx="1" presStyleCnt="3" custScaleX="134985" custLinFactNeighborX="-20694" custLinFactNeighborY="820">
        <dgm:presLayoutVars>
          <dgm:bulletEnabled val="1"/>
        </dgm:presLayoutVars>
      </dgm:prSet>
      <dgm:spPr/>
    </dgm:pt>
    <dgm:pt modelId="{D2EA40F2-0BD7-4840-B73A-B41C4517AB05}" type="pres">
      <dgm:prSet presAssocID="{EC481D0E-6CFE-B14C-801D-1AA45EA12810}" presName="root" presStyleCnt="0"/>
      <dgm:spPr/>
    </dgm:pt>
    <dgm:pt modelId="{5C47CD5D-803A-9140-B7E5-97AC96D9D01D}" type="pres">
      <dgm:prSet presAssocID="{EC481D0E-6CFE-B14C-801D-1AA45EA12810}" presName="rootComposite" presStyleCnt="0"/>
      <dgm:spPr/>
    </dgm:pt>
    <dgm:pt modelId="{3879952D-A730-9940-AA7A-80A6E2C759BB}" type="pres">
      <dgm:prSet presAssocID="{EC481D0E-6CFE-B14C-801D-1AA45EA12810}" presName="rootText" presStyleLbl="node1" presStyleIdx="1" presStyleCnt="2" custScaleX="128420" custLinFactNeighborX="28764" custLinFactNeighborY="-2659"/>
      <dgm:spPr/>
    </dgm:pt>
    <dgm:pt modelId="{7B474F42-3C47-8742-AD09-67DB120EB724}" type="pres">
      <dgm:prSet presAssocID="{EC481D0E-6CFE-B14C-801D-1AA45EA12810}" presName="rootConnector" presStyleLbl="node1" presStyleIdx="1" presStyleCnt="2"/>
      <dgm:spPr/>
    </dgm:pt>
    <dgm:pt modelId="{2B1087B7-A722-804F-8AAF-AC5073E9A00A}" type="pres">
      <dgm:prSet presAssocID="{EC481D0E-6CFE-B14C-801D-1AA45EA12810}" presName="childShape" presStyleCnt="0"/>
      <dgm:spPr/>
    </dgm:pt>
    <dgm:pt modelId="{085BE1E7-E9EA-A84E-A830-FA7ACA948E5A}" type="pres">
      <dgm:prSet presAssocID="{4DDFC923-DF39-2049-BD81-6C76DD4EF412}" presName="Name13" presStyleLbl="parChTrans1D2" presStyleIdx="2" presStyleCnt="3"/>
      <dgm:spPr/>
    </dgm:pt>
    <dgm:pt modelId="{AA327BF4-0DCC-BC48-B5D3-5F32A8F4466D}" type="pres">
      <dgm:prSet presAssocID="{27E67729-0D30-0F40-A40B-019A91DAF432}" presName="childText" presStyleLbl="bgAcc1" presStyleIdx="2" presStyleCnt="3" custScaleY="224318" custLinFactNeighborX="55167" custLinFactNeighborY="2028">
        <dgm:presLayoutVars>
          <dgm:bulletEnabled val="1"/>
        </dgm:presLayoutVars>
      </dgm:prSet>
      <dgm:spPr/>
    </dgm:pt>
  </dgm:ptLst>
  <dgm:cxnLst>
    <dgm:cxn modelId="{615C070B-CD6E-DB4E-8D5E-013FF2A85402}" type="presOf" srcId="{E19948CC-9B17-D248-9BEC-DF6D799B121A}" destId="{DF1CFB75-18FF-6343-8DF1-35F52AB5BDC8}" srcOrd="0" destOrd="0" presId="urn:microsoft.com/office/officeart/2005/8/layout/hierarchy3"/>
    <dgm:cxn modelId="{5E9E7315-A1A8-BC40-8F97-6CCC14CFFEBA}" type="presOf" srcId="{EC481D0E-6CFE-B14C-801D-1AA45EA12810}" destId="{7B474F42-3C47-8742-AD09-67DB120EB724}" srcOrd="1" destOrd="0" presId="urn:microsoft.com/office/officeart/2005/8/layout/hierarchy3"/>
    <dgm:cxn modelId="{17820F1C-5717-6245-8A85-A0128047E648}" type="presOf" srcId="{27E67729-0D30-0F40-A40B-019A91DAF432}" destId="{AA327BF4-0DCC-BC48-B5D3-5F32A8F4466D}" srcOrd="0" destOrd="0" presId="urn:microsoft.com/office/officeart/2005/8/layout/hierarchy3"/>
    <dgm:cxn modelId="{0753096D-9511-CA4D-8BB0-25D568D33873}" type="presOf" srcId="{1CD63EA9-E173-EE41-86B8-367CD06A76D0}" destId="{3D9A38B0-4B75-D749-B682-782B1ABCF274}" srcOrd="0" destOrd="0" presId="urn:microsoft.com/office/officeart/2005/8/layout/hierarchy3"/>
    <dgm:cxn modelId="{E652A671-85D9-B545-86E1-0CEAC2496A37}" srcId="{EC481D0E-6CFE-B14C-801D-1AA45EA12810}" destId="{27E67729-0D30-0F40-A40B-019A91DAF432}" srcOrd="0" destOrd="0" parTransId="{4DDFC923-DF39-2049-BD81-6C76DD4EF412}" sibTransId="{290E9E5B-833E-B540-B97E-84C08739FFFA}"/>
    <dgm:cxn modelId="{ECA04B7D-A817-AA4A-B21A-C413977686CD}" srcId="{06844E4D-3B16-E442-8BD9-DFBD1A615C91}" destId="{1CD63EA9-E173-EE41-86B8-367CD06A76D0}" srcOrd="0" destOrd="0" parTransId="{F34D38DF-5FDE-E84F-945B-24114A0438A9}" sibTransId="{54928285-6D3F-5E42-BDD8-4D0AB3C11988}"/>
    <dgm:cxn modelId="{572BD983-8E85-BE4C-AEFF-4C4E6AE8D339}" srcId="{1CD63EA9-E173-EE41-86B8-367CD06A76D0}" destId="{E19948CC-9B17-D248-9BEC-DF6D799B121A}" srcOrd="0" destOrd="0" parTransId="{89CAD9C3-84C9-8D43-AE8C-C28540B5B102}" sibTransId="{EE36DB6C-EF10-914C-8204-CFA10E5711FD}"/>
    <dgm:cxn modelId="{9870C296-8402-2541-A273-90A3AF532691}" type="presOf" srcId="{EC481D0E-6CFE-B14C-801D-1AA45EA12810}" destId="{3879952D-A730-9940-AA7A-80A6E2C759BB}" srcOrd="0" destOrd="0" presId="urn:microsoft.com/office/officeart/2005/8/layout/hierarchy3"/>
    <dgm:cxn modelId="{C00BE996-5E34-6347-978A-4CC965C74FC7}" type="presOf" srcId="{04AD426A-DFAD-0845-A39D-E4070A748AE0}" destId="{1711EAD1-4284-8B4E-B602-0B6717402778}" srcOrd="0" destOrd="0" presId="urn:microsoft.com/office/officeart/2005/8/layout/hierarchy3"/>
    <dgm:cxn modelId="{31C45E98-0EF1-A34D-9282-09BA1F59F2B1}" type="presOf" srcId="{06844E4D-3B16-E442-8BD9-DFBD1A615C91}" destId="{ECCA3A26-51C0-1849-991E-A38394001526}" srcOrd="0" destOrd="0" presId="urn:microsoft.com/office/officeart/2005/8/layout/hierarchy3"/>
    <dgm:cxn modelId="{85ED2EB9-61B2-824D-AA3B-C6B84AF8975A}" type="presOf" srcId="{4DDFC923-DF39-2049-BD81-6C76DD4EF412}" destId="{085BE1E7-E9EA-A84E-A830-FA7ACA948E5A}" srcOrd="0" destOrd="0" presId="urn:microsoft.com/office/officeart/2005/8/layout/hierarchy3"/>
    <dgm:cxn modelId="{183152BA-43DF-7C48-B9BB-23F09D82E4EF}" type="presOf" srcId="{6E2E9A18-C311-8946-94DF-FF36645C78FB}" destId="{B86826B4-B2C9-1048-B378-8C985D14EBEF}" srcOrd="0" destOrd="0" presId="urn:microsoft.com/office/officeart/2005/8/layout/hierarchy3"/>
    <dgm:cxn modelId="{D8ACADC3-290F-D341-9E2C-F4C5E1250221}" srcId="{1CD63EA9-E173-EE41-86B8-367CD06A76D0}" destId="{04AD426A-DFAD-0845-A39D-E4070A748AE0}" srcOrd="1" destOrd="0" parTransId="{6E2E9A18-C311-8946-94DF-FF36645C78FB}" sibTransId="{8BBFE09D-816C-D34E-AA40-8607330E1AD8}"/>
    <dgm:cxn modelId="{D8F2AFDA-F352-0F4C-B5F4-58BCC9BF2417}" type="presOf" srcId="{1CD63EA9-E173-EE41-86B8-367CD06A76D0}" destId="{BDAF4D10-4443-FE40-AB68-92A740E3A8F6}" srcOrd="1" destOrd="0" presId="urn:microsoft.com/office/officeart/2005/8/layout/hierarchy3"/>
    <dgm:cxn modelId="{8FDF89E3-CFC0-004D-9831-D6C5EBCC9008}" srcId="{06844E4D-3B16-E442-8BD9-DFBD1A615C91}" destId="{EC481D0E-6CFE-B14C-801D-1AA45EA12810}" srcOrd="1" destOrd="0" parTransId="{BECFBE99-7047-FB4B-8C68-34AAD2F2EAE8}" sibTransId="{525D8A6B-9D7B-1E4B-9802-D83C550B1B94}"/>
    <dgm:cxn modelId="{B52048FD-C212-C34D-9C2E-5CB84DA6CC18}" type="presOf" srcId="{89CAD9C3-84C9-8D43-AE8C-C28540B5B102}" destId="{BE4160E8-F115-6E49-9F1A-B4A1F6F4B969}" srcOrd="0" destOrd="0" presId="urn:microsoft.com/office/officeart/2005/8/layout/hierarchy3"/>
    <dgm:cxn modelId="{25FF354A-B368-9F43-9691-8250FD0702EB}" type="presParOf" srcId="{ECCA3A26-51C0-1849-991E-A38394001526}" destId="{2E85BE39-EE66-1445-8491-1B5F3BCBD301}" srcOrd="0" destOrd="0" presId="urn:microsoft.com/office/officeart/2005/8/layout/hierarchy3"/>
    <dgm:cxn modelId="{3F10156E-48E6-2842-A0EF-A32E44DC84A7}" type="presParOf" srcId="{2E85BE39-EE66-1445-8491-1B5F3BCBD301}" destId="{682ED320-29F2-4443-9CD9-578C20F86DFF}" srcOrd="0" destOrd="0" presId="urn:microsoft.com/office/officeart/2005/8/layout/hierarchy3"/>
    <dgm:cxn modelId="{6C3FCCE7-419F-7A43-981F-D5266975A2F1}" type="presParOf" srcId="{682ED320-29F2-4443-9CD9-578C20F86DFF}" destId="{3D9A38B0-4B75-D749-B682-782B1ABCF274}" srcOrd="0" destOrd="0" presId="urn:microsoft.com/office/officeart/2005/8/layout/hierarchy3"/>
    <dgm:cxn modelId="{F761C8CE-67D6-E54C-8C10-D1D4F1E1310C}" type="presParOf" srcId="{682ED320-29F2-4443-9CD9-578C20F86DFF}" destId="{BDAF4D10-4443-FE40-AB68-92A740E3A8F6}" srcOrd="1" destOrd="0" presId="urn:microsoft.com/office/officeart/2005/8/layout/hierarchy3"/>
    <dgm:cxn modelId="{5F674B3F-5157-634C-835C-CD60CBB20D35}" type="presParOf" srcId="{2E85BE39-EE66-1445-8491-1B5F3BCBD301}" destId="{E2E2A681-07B7-3D44-A163-3ED685F7D2E8}" srcOrd="1" destOrd="0" presId="urn:microsoft.com/office/officeart/2005/8/layout/hierarchy3"/>
    <dgm:cxn modelId="{BE20BD2A-E9F3-724A-B7DE-9785A894B382}" type="presParOf" srcId="{E2E2A681-07B7-3D44-A163-3ED685F7D2E8}" destId="{BE4160E8-F115-6E49-9F1A-B4A1F6F4B969}" srcOrd="0" destOrd="0" presId="urn:microsoft.com/office/officeart/2005/8/layout/hierarchy3"/>
    <dgm:cxn modelId="{074B5F4A-2AC1-DE40-AAB1-F6EF2139C9A0}" type="presParOf" srcId="{E2E2A681-07B7-3D44-A163-3ED685F7D2E8}" destId="{DF1CFB75-18FF-6343-8DF1-35F52AB5BDC8}" srcOrd="1" destOrd="0" presId="urn:microsoft.com/office/officeart/2005/8/layout/hierarchy3"/>
    <dgm:cxn modelId="{EC964D6C-4BC7-9746-945D-14B44EE0023A}" type="presParOf" srcId="{E2E2A681-07B7-3D44-A163-3ED685F7D2E8}" destId="{B86826B4-B2C9-1048-B378-8C985D14EBEF}" srcOrd="2" destOrd="0" presId="urn:microsoft.com/office/officeart/2005/8/layout/hierarchy3"/>
    <dgm:cxn modelId="{F8D7FF48-6499-2C4E-8F4A-CDCE76EA2A3F}" type="presParOf" srcId="{E2E2A681-07B7-3D44-A163-3ED685F7D2E8}" destId="{1711EAD1-4284-8B4E-B602-0B6717402778}" srcOrd="3" destOrd="0" presId="urn:microsoft.com/office/officeart/2005/8/layout/hierarchy3"/>
    <dgm:cxn modelId="{A12E8A80-4841-7945-96B1-D15D04FEDAFC}" type="presParOf" srcId="{ECCA3A26-51C0-1849-991E-A38394001526}" destId="{D2EA40F2-0BD7-4840-B73A-B41C4517AB05}" srcOrd="1" destOrd="0" presId="urn:microsoft.com/office/officeart/2005/8/layout/hierarchy3"/>
    <dgm:cxn modelId="{914E4B4A-9A33-5549-AB16-26D68579B09C}" type="presParOf" srcId="{D2EA40F2-0BD7-4840-B73A-B41C4517AB05}" destId="{5C47CD5D-803A-9140-B7E5-97AC96D9D01D}" srcOrd="0" destOrd="0" presId="urn:microsoft.com/office/officeart/2005/8/layout/hierarchy3"/>
    <dgm:cxn modelId="{72B4F388-D59D-8149-90C7-89A650509401}" type="presParOf" srcId="{5C47CD5D-803A-9140-B7E5-97AC96D9D01D}" destId="{3879952D-A730-9940-AA7A-80A6E2C759BB}" srcOrd="0" destOrd="0" presId="urn:microsoft.com/office/officeart/2005/8/layout/hierarchy3"/>
    <dgm:cxn modelId="{A907C018-8470-D74B-A7C1-C72C162D9801}" type="presParOf" srcId="{5C47CD5D-803A-9140-B7E5-97AC96D9D01D}" destId="{7B474F42-3C47-8742-AD09-67DB120EB724}" srcOrd="1" destOrd="0" presId="urn:microsoft.com/office/officeart/2005/8/layout/hierarchy3"/>
    <dgm:cxn modelId="{E4818BB1-D3B5-3D44-96B5-22E21FF21DC9}" type="presParOf" srcId="{D2EA40F2-0BD7-4840-B73A-B41C4517AB05}" destId="{2B1087B7-A722-804F-8AAF-AC5073E9A00A}" srcOrd="1" destOrd="0" presId="urn:microsoft.com/office/officeart/2005/8/layout/hierarchy3"/>
    <dgm:cxn modelId="{42C09249-895D-DA4E-93F8-AD056EF36791}" type="presParOf" srcId="{2B1087B7-A722-804F-8AAF-AC5073E9A00A}" destId="{085BE1E7-E9EA-A84E-A830-FA7ACA948E5A}" srcOrd="0" destOrd="0" presId="urn:microsoft.com/office/officeart/2005/8/layout/hierarchy3"/>
    <dgm:cxn modelId="{2E5A3D58-5BC9-7B4B-8EF3-33B4C6268CE0}" type="presParOf" srcId="{2B1087B7-A722-804F-8AAF-AC5073E9A00A}" destId="{AA327BF4-0DCC-BC48-B5D3-5F32A8F4466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1507B-AE8B-4FDF-AC30-08AD09FAE33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5C6E9B2-4A04-4D0F-BB26-88B45E851C6D}">
      <dgm:prSet phldrT="[Text]" custT="1"/>
      <dgm:spPr/>
      <dgm:t>
        <a:bodyPr/>
        <a:lstStyle/>
        <a:p>
          <a:r>
            <a:rPr lang="en-US" sz="3200" b="1" dirty="0"/>
            <a:t>CCPTs</a:t>
          </a:r>
        </a:p>
      </dgm:t>
    </dgm:pt>
    <dgm:pt modelId="{8E8F8DE1-C714-42E3-9F81-ECB4D6707E5C}" type="parTrans" cxnId="{02683E94-B85D-4D1C-9D97-B35320217729}">
      <dgm:prSet/>
      <dgm:spPr/>
      <dgm:t>
        <a:bodyPr/>
        <a:lstStyle/>
        <a:p>
          <a:endParaRPr lang="en-US"/>
        </a:p>
      </dgm:t>
    </dgm:pt>
    <dgm:pt modelId="{044EC09F-245E-4240-8719-20BC7CE773F3}" type="sibTrans" cxnId="{02683E94-B85D-4D1C-9D97-B35320217729}">
      <dgm:prSet/>
      <dgm:spPr/>
      <dgm:t>
        <a:bodyPr/>
        <a:lstStyle/>
        <a:p>
          <a:endParaRPr lang="en-US"/>
        </a:p>
      </dgm:t>
    </dgm:pt>
    <dgm:pt modelId="{6BEE0D2A-19F6-459A-977B-6CC111D25B1D}">
      <dgm:prSet phldrT="[Text]"/>
      <dgm:spPr/>
      <dgm:t>
        <a:bodyPr/>
        <a:lstStyle/>
        <a:p>
          <a:pPr>
            <a:spcBef>
              <a:spcPts val="1800"/>
            </a:spcBef>
            <a:spcAft>
              <a:spcPts val="1800"/>
            </a:spcAft>
            <a:buFont typeface="Wingdings" panose="05000000000000000000" pitchFamily="2" charset="2"/>
            <a:buChar char="v"/>
          </a:pPr>
          <a:r>
            <a:rPr lang="en-US" b="1" dirty="0"/>
            <a:t>NC Division of Social Services </a:t>
          </a:r>
          <a:r>
            <a:rPr lang="en-US" dirty="0"/>
            <a:t>has ongoing responsibility for training materials for local CCPTs </a:t>
          </a:r>
          <a:r>
            <a:rPr lang="en-US" i="1" dirty="0"/>
            <a:t>(a CCPT Consultant in NC DSS supports this training)</a:t>
          </a:r>
        </a:p>
      </dgm:t>
    </dgm:pt>
    <dgm:pt modelId="{B4472B97-551F-4F4A-AC6A-5DC122C685D5}" type="parTrans" cxnId="{17055A0F-8394-485A-8172-6DF913133544}">
      <dgm:prSet/>
      <dgm:spPr/>
      <dgm:t>
        <a:bodyPr/>
        <a:lstStyle/>
        <a:p>
          <a:endParaRPr lang="en-US"/>
        </a:p>
      </dgm:t>
    </dgm:pt>
    <dgm:pt modelId="{5A60076D-DA6C-45B8-AE47-3D2C432A695B}" type="sibTrans" cxnId="{17055A0F-8394-485A-8172-6DF913133544}">
      <dgm:prSet/>
      <dgm:spPr/>
      <dgm:t>
        <a:bodyPr/>
        <a:lstStyle/>
        <a:p>
          <a:endParaRPr lang="en-US"/>
        </a:p>
      </dgm:t>
    </dgm:pt>
    <dgm:pt modelId="{89D1576D-DE38-4ED1-8B9C-A22119EE0FAA}">
      <dgm:prSet phldrT="[Text]" custT="1"/>
      <dgm:spPr/>
      <dgm:t>
        <a:bodyPr/>
        <a:lstStyle/>
        <a:p>
          <a:r>
            <a:rPr lang="en-US" sz="3200" b="1" dirty="0"/>
            <a:t>CFPTs</a:t>
          </a:r>
        </a:p>
      </dgm:t>
    </dgm:pt>
    <dgm:pt modelId="{567D1693-716F-4DEB-A0CC-14F64D39835D}" type="parTrans" cxnId="{8E474C18-BE2C-44CC-B6E3-4064A2A1D627}">
      <dgm:prSet/>
      <dgm:spPr/>
      <dgm:t>
        <a:bodyPr/>
        <a:lstStyle/>
        <a:p>
          <a:endParaRPr lang="en-US"/>
        </a:p>
      </dgm:t>
    </dgm:pt>
    <dgm:pt modelId="{24C1EC2A-2075-4E1F-9C81-396980F07588}" type="sibTrans" cxnId="{8E474C18-BE2C-44CC-B6E3-4064A2A1D627}">
      <dgm:prSet/>
      <dgm:spPr/>
      <dgm:t>
        <a:bodyPr/>
        <a:lstStyle/>
        <a:p>
          <a:endParaRPr lang="en-US"/>
        </a:p>
      </dgm:t>
    </dgm:pt>
    <dgm:pt modelId="{F9365230-668F-459D-B6B5-18533276AE28}">
      <dgm:prSet phldrT="[Text]"/>
      <dgm:spPr/>
      <dgm:t>
        <a:bodyPr/>
        <a:lstStyle/>
        <a:p>
          <a:pPr marL="228600">
            <a:spcBef>
              <a:spcPts val="1200"/>
            </a:spcBef>
            <a:spcAft>
              <a:spcPts val="1200"/>
            </a:spcAft>
            <a:buFont typeface="Wingdings" panose="05000000000000000000" pitchFamily="2" charset="2"/>
            <a:buChar char="v"/>
          </a:pPr>
          <a:r>
            <a:rPr lang="en-US" sz="2000" b="1" dirty="0"/>
            <a:t>Local Health Department Directors </a:t>
          </a:r>
          <a:r>
            <a:rPr lang="en-US" sz="2000" dirty="0"/>
            <a:t>distribute procedures, maintain records, provide staff support, facilitate reports, etc.</a:t>
          </a:r>
        </a:p>
      </dgm:t>
    </dgm:pt>
    <dgm:pt modelId="{CFE074EF-BED6-4932-B0A3-8737F580DD66}" type="parTrans" cxnId="{8B62F393-4E74-41EC-BF57-4011B8B739AA}">
      <dgm:prSet/>
      <dgm:spPr/>
      <dgm:t>
        <a:bodyPr/>
        <a:lstStyle/>
        <a:p>
          <a:endParaRPr lang="en-US"/>
        </a:p>
      </dgm:t>
    </dgm:pt>
    <dgm:pt modelId="{0AE50694-26C4-4E1B-B105-F8A211483F7E}" type="sibTrans" cxnId="{8B62F393-4E74-41EC-BF57-4011B8B739AA}">
      <dgm:prSet/>
      <dgm:spPr/>
      <dgm:t>
        <a:bodyPr/>
        <a:lstStyle/>
        <a:p>
          <a:endParaRPr lang="en-US"/>
        </a:p>
      </dgm:t>
    </dgm:pt>
    <dgm:pt modelId="{D2045A38-B850-4A35-9B2B-434EDAD0105B}">
      <dgm:prSet phldrT="[Text]"/>
      <dgm:spPr/>
      <dgm:t>
        <a:bodyPr/>
        <a:lstStyle/>
        <a:p>
          <a:pPr marL="228600">
            <a:spcBef>
              <a:spcPts val="0"/>
            </a:spcBef>
            <a:spcAft>
              <a:spcPts val="0"/>
            </a:spcAft>
            <a:buFont typeface="Wingdings" panose="05000000000000000000" pitchFamily="2" charset="2"/>
            <a:buChar char="v"/>
          </a:pPr>
          <a:r>
            <a:rPr lang="en-US" sz="2000" b="1" dirty="0"/>
            <a:t>A Team Coordinator </a:t>
          </a:r>
          <a:r>
            <a:rPr lang="en-US" sz="2000" dirty="0"/>
            <a:t>at NC DPH:</a:t>
          </a:r>
        </a:p>
      </dgm:t>
    </dgm:pt>
    <dgm:pt modelId="{36CACF0D-3225-46BC-A035-B0B000706D68}" type="parTrans" cxnId="{08F520F4-32D4-4D54-9D3E-2C0FE43913EA}">
      <dgm:prSet/>
      <dgm:spPr/>
      <dgm:t>
        <a:bodyPr/>
        <a:lstStyle/>
        <a:p>
          <a:endParaRPr lang="en-US"/>
        </a:p>
      </dgm:t>
    </dgm:pt>
    <dgm:pt modelId="{7C1A76F1-3D82-457A-99D3-1F2DE5CEDFA0}" type="sibTrans" cxnId="{08F520F4-32D4-4D54-9D3E-2C0FE43913EA}">
      <dgm:prSet/>
      <dgm:spPr/>
      <dgm:t>
        <a:bodyPr/>
        <a:lstStyle/>
        <a:p>
          <a:endParaRPr lang="en-US"/>
        </a:p>
      </dgm:t>
    </dgm:pt>
    <dgm:pt modelId="{A3FE0087-DABD-413C-971C-B859839FFCAD}">
      <dgm:prSet phldrT="[Text]"/>
      <dgm:spPr/>
      <dgm:t>
        <a:bodyPr/>
        <a:lstStyle/>
        <a:p>
          <a:pPr>
            <a:spcBef>
              <a:spcPct val="0"/>
            </a:spcBef>
            <a:spcAft>
              <a:spcPct val="15000"/>
            </a:spcAft>
          </a:pPr>
          <a:endParaRPr lang="en-US" dirty="0"/>
        </a:p>
      </dgm:t>
    </dgm:pt>
    <dgm:pt modelId="{0A5DD8AC-2374-4842-B3A2-81FFA7FC1A86}" type="parTrans" cxnId="{E14A1263-876E-4237-874E-29FD91699A48}">
      <dgm:prSet/>
      <dgm:spPr/>
      <dgm:t>
        <a:bodyPr/>
        <a:lstStyle/>
        <a:p>
          <a:endParaRPr lang="en-US"/>
        </a:p>
      </dgm:t>
    </dgm:pt>
    <dgm:pt modelId="{9B02226F-769B-4948-96B3-7EEEC398EF88}" type="sibTrans" cxnId="{E14A1263-876E-4237-874E-29FD91699A48}">
      <dgm:prSet/>
      <dgm:spPr/>
      <dgm:t>
        <a:bodyPr/>
        <a:lstStyle/>
        <a:p>
          <a:endParaRPr lang="en-US"/>
        </a:p>
      </dgm:t>
    </dgm:pt>
    <dgm:pt modelId="{F939CAE1-989F-41B9-83F9-15104083272B}">
      <dgm:prSet phldrT="[Text]"/>
      <dgm:spPr/>
      <dgm:t>
        <a:bodyPr/>
        <a:lstStyle/>
        <a:p>
          <a:pPr>
            <a:spcBef>
              <a:spcPts val="1800"/>
            </a:spcBef>
            <a:spcAft>
              <a:spcPts val="1800"/>
            </a:spcAft>
            <a:buFont typeface="Wingdings" panose="05000000000000000000" pitchFamily="2" charset="2"/>
            <a:buChar char="v"/>
          </a:pPr>
          <a:r>
            <a:rPr lang="en-US" b="1" dirty="0"/>
            <a:t>County DSS Directors </a:t>
          </a:r>
          <a:r>
            <a:rPr lang="en-US" dirty="0"/>
            <a:t>provide general support, procedures, training, reporting, etc. </a:t>
          </a:r>
        </a:p>
      </dgm:t>
    </dgm:pt>
    <dgm:pt modelId="{1F2A778E-004C-4BB3-9FEA-92EBEFC95F9F}" type="parTrans" cxnId="{686A4C19-B156-482A-9DB6-92BBD63A9C8F}">
      <dgm:prSet/>
      <dgm:spPr/>
      <dgm:t>
        <a:bodyPr/>
        <a:lstStyle/>
        <a:p>
          <a:endParaRPr lang="en-US"/>
        </a:p>
      </dgm:t>
    </dgm:pt>
    <dgm:pt modelId="{7404FE3E-5381-4B25-84A6-EF7959566594}" type="sibTrans" cxnId="{686A4C19-B156-482A-9DB6-92BBD63A9C8F}">
      <dgm:prSet/>
      <dgm:spPr/>
      <dgm:t>
        <a:bodyPr/>
        <a:lstStyle/>
        <a:p>
          <a:endParaRPr lang="en-US"/>
        </a:p>
      </dgm:t>
    </dgm:pt>
    <dgm:pt modelId="{C63BC6F4-12A0-4B30-AB88-EC18721D1E99}">
      <dgm:prSet phldrT="[Text]"/>
      <dgm:spPr/>
      <dgm:t>
        <a:bodyPr/>
        <a:lstStyle/>
        <a:p>
          <a:pPr>
            <a:spcBef>
              <a:spcPts val="1800"/>
            </a:spcBef>
            <a:spcAft>
              <a:spcPts val="1800"/>
            </a:spcAft>
            <a:buFont typeface="Wingdings" panose="05000000000000000000" pitchFamily="2" charset="2"/>
            <a:buChar char="v"/>
          </a:pPr>
          <a:r>
            <a:rPr lang="en-US" dirty="0"/>
            <a:t> </a:t>
          </a:r>
          <a:r>
            <a:rPr lang="en-US" b="1" dirty="0"/>
            <a:t>A CCPT State Advisory Board </a:t>
          </a:r>
          <a:r>
            <a:rPr lang="en-US" dirty="0"/>
            <a:t>was formed by NC DSS and it facilitates CCPT reporting </a:t>
          </a:r>
        </a:p>
      </dgm:t>
    </dgm:pt>
    <dgm:pt modelId="{2C2F9328-C639-4F57-A812-CF37274829CC}" type="parTrans" cxnId="{22FB2848-DCFB-48A6-9721-C788168A3322}">
      <dgm:prSet/>
      <dgm:spPr/>
      <dgm:t>
        <a:bodyPr/>
        <a:lstStyle/>
        <a:p>
          <a:endParaRPr lang="en-US"/>
        </a:p>
      </dgm:t>
    </dgm:pt>
    <dgm:pt modelId="{63732C71-4635-488A-A548-2F83C14EEDF3}" type="sibTrans" cxnId="{22FB2848-DCFB-48A6-9721-C788168A3322}">
      <dgm:prSet/>
      <dgm:spPr/>
      <dgm:t>
        <a:bodyPr/>
        <a:lstStyle/>
        <a:p>
          <a:endParaRPr lang="en-US"/>
        </a:p>
      </dgm:t>
    </dgm:pt>
    <dgm:pt modelId="{C0FE71DC-7CB1-467F-AF2C-95DCB7CC5C4E}">
      <dgm:prSet phldrT="[Text]" custT="1"/>
      <dgm:spPr/>
      <dgm:t>
        <a:bodyPr/>
        <a:lstStyle/>
        <a:p>
          <a:pPr marL="457200">
            <a:spcBef>
              <a:spcPts val="0"/>
            </a:spcBef>
            <a:spcAft>
              <a:spcPts val="0"/>
            </a:spcAft>
            <a:buFont typeface="Wingdings" panose="05000000000000000000" pitchFamily="2" charset="2"/>
            <a:buChar char="§"/>
          </a:pPr>
          <a:r>
            <a:rPr lang="en-US" sz="2200" dirty="0"/>
            <a:t>provides general support, procedures, training, reporting;</a:t>
          </a:r>
        </a:p>
      </dgm:t>
    </dgm:pt>
    <dgm:pt modelId="{FDF85A0A-E1D5-43AC-BE88-54C2AC4C6046}" type="parTrans" cxnId="{1B2E7E2D-A9B8-4659-BCF2-1549ACE017E5}">
      <dgm:prSet/>
      <dgm:spPr/>
      <dgm:t>
        <a:bodyPr/>
        <a:lstStyle/>
        <a:p>
          <a:endParaRPr lang="en-US"/>
        </a:p>
      </dgm:t>
    </dgm:pt>
    <dgm:pt modelId="{33102FA6-B876-4A23-87AD-252E6E5B65C6}" type="sibTrans" cxnId="{1B2E7E2D-A9B8-4659-BCF2-1549ACE017E5}">
      <dgm:prSet/>
      <dgm:spPr/>
      <dgm:t>
        <a:bodyPr/>
        <a:lstStyle/>
        <a:p>
          <a:endParaRPr lang="en-US"/>
        </a:p>
      </dgm:t>
    </dgm:pt>
    <dgm:pt modelId="{F27AA772-0F78-49DB-A80D-11AE6C23E4B6}">
      <dgm:prSet phldrT="[Text]" custT="1"/>
      <dgm:spPr/>
      <dgm:t>
        <a:bodyPr/>
        <a:lstStyle/>
        <a:p>
          <a:pPr marL="457200">
            <a:spcBef>
              <a:spcPts val="0"/>
            </a:spcBef>
            <a:spcAft>
              <a:spcPts val="0"/>
            </a:spcAft>
            <a:buFont typeface="Wingdings" panose="05000000000000000000" pitchFamily="2" charset="2"/>
            <a:buChar char="§"/>
          </a:pPr>
          <a:r>
            <a:rPr lang="en-US" sz="2200" dirty="0"/>
            <a:t>provides statistical information on child deaths to CFPTs;</a:t>
          </a:r>
        </a:p>
      </dgm:t>
    </dgm:pt>
    <dgm:pt modelId="{7085E7F0-962B-4991-A270-10D478A76138}" type="parTrans" cxnId="{A0C2FFD3-FF18-43C9-80B8-77CDCCF2F489}">
      <dgm:prSet/>
      <dgm:spPr/>
      <dgm:t>
        <a:bodyPr/>
        <a:lstStyle/>
        <a:p>
          <a:endParaRPr lang="en-US"/>
        </a:p>
      </dgm:t>
    </dgm:pt>
    <dgm:pt modelId="{DAA3CC6D-407B-4E15-B717-9262CA792802}" type="sibTrans" cxnId="{A0C2FFD3-FF18-43C9-80B8-77CDCCF2F489}">
      <dgm:prSet/>
      <dgm:spPr/>
      <dgm:t>
        <a:bodyPr/>
        <a:lstStyle/>
        <a:p>
          <a:endParaRPr lang="en-US"/>
        </a:p>
      </dgm:t>
    </dgm:pt>
    <dgm:pt modelId="{86BF232C-988F-4578-AFB5-39A589632AFA}">
      <dgm:prSet phldrT="[Text]" custT="1"/>
      <dgm:spPr/>
      <dgm:t>
        <a:bodyPr/>
        <a:lstStyle/>
        <a:p>
          <a:pPr marL="457200">
            <a:spcBef>
              <a:spcPts val="0"/>
            </a:spcBef>
            <a:spcAft>
              <a:spcPts val="0"/>
            </a:spcAft>
            <a:buFont typeface="Wingdings" panose="05000000000000000000" pitchFamily="2" charset="2"/>
            <a:buChar char="§"/>
          </a:pPr>
          <a:r>
            <a:rPr lang="en-US" sz="2200" dirty="0"/>
            <a:t>receives and sends reports from CFPTs;</a:t>
          </a:r>
        </a:p>
      </dgm:t>
    </dgm:pt>
    <dgm:pt modelId="{50D6C507-17E6-4844-976B-3E0D6654F764}" type="parTrans" cxnId="{00927645-808D-4275-A150-73263B5A1379}">
      <dgm:prSet/>
      <dgm:spPr/>
      <dgm:t>
        <a:bodyPr/>
        <a:lstStyle/>
        <a:p>
          <a:endParaRPr lang="en-US"/>
        </a:p>
      </dgm:t>
    </dgm:pt>
    <dgm:pt modelId="{84A603CB-31CE-4995-8ED9-313028A02615}" type="sibTrans" cxnId="{00927645-808D-4275-A150-73263B5A1379}">
      <dgm:prSet/>
      <dgm:spPr/>
      <dgm:t>
        <a:bodyPr/>
        <a:lstStyle/>
        <a:p>
          <a:endParaRPr lang="en-US"/>
        </a:p>
      </dgm:t>
    </dgm:pt>
    <dgm:pt modelId="{A04AAA9D-E1C0-4CC4-9320-2C41A5698802}">
      <dgm:prSet phldrT="[Text]" custT="1"/>
      <dgm:spPr/>
      <dgm:t>
        <a:bodyPr/>
        <a:lstStyle/>
        <a:p>
          <a:pPr marL="457200">
            <a:spcBef>
              <a:spcPts val="0"/>
            </a:spcBef>
            <a:spcAft>
              <a:spcPts val="0"/>
            </a:spcAft>
            <a:buFont typeface="Wingdings" panose="05000000000000000000" pitchFamily="2" charset="2"/>
            <a:buChar char="§"/>
          </a:pPr>
          <a:r>
            <a:rPr lang="en-US" sz="2200" dirty="0"/>
            <a:t>evaluates impact of local efforts.</a:t>
          </a:r>
        </a:p>
      </dgm:t>
    </dgm:pt>
    <dgm:pt modelId="{FBFA114A-5451-468A-A17F-86384D795522}" type="parTrans" cxnId="{38FD0D95-D4A5-4482-BC41-CC067D2E81FF}">
      <dgm:prSet/>
      <dgm:spPr/>
      <dgm:t>
        <a:bodyPr/>
        <a:lstStyle/>
        <a:p>
          <a:endParaRPr lang="en-US"/>
        </a:p>
      </dgm:t>
    </dgm:pt>
    <dgm:pt modelId="{DF5A72A7-5B8A-42C6-94AC-72A5D227A93C}" type="sibTrans" cxnId="{38FD0D95-D4A5-4482-BC41-CC067D2E81FF}">
      <dgm:prSet/>
      <dgm:spPr/>
      <dgm:t>
        <a:bodyPr/>
        <a:lstStyle/>
        <a:p>
          <a:endParaRPr lang="en-US"/>
        </a:p>
      </dgm:t>
    </dgm:pt>
    <dgm:pt modelId="{BE22EBFA-1F80-4295-ACF3-8A92FDDDD2E0}" type="pres">
      <dgm:prSet presAssocID="{39B1507B-AE8B-4FDF-AC30-08AD09FAE33D}" presName="Name0" presStyleCnt="0">
        <dgm:presLayoutVars>
          <dgm:dir/>
          <dgm:animLvl val="lvl"/>
          <dgm:resizeHandles val="exact"/>
        </dgm:presLayoutVars>
      </dgm:prSet>
      <dgm:spPr/>
    </dgm:pt>
    <dgm:pt modelId="{B25B1DB0-77E2-43FF-B6AB-7247F6231A64}" type="pres">
      <dgm:prSet presAssocID="{95C6E9B2-4A04-4D0F-BB26-88B45E851C6D}" presName="composite" presStyleCnt="0"/>
      <dgm:spPr/>
    </dgm:pt>
    <dgm:pt modelId="{E1BC47E7-9AD3-4F23-A640-1B00A63D3E89}" type="pres">
      <dgm:prSet presAssocID="{95C6E9B2-4A04-4D0F-BB26-88B45E851C6D}" presName="parTx" presStyleLbl="alignNode1" presStyleIdx="0" presStyleCnt="2">
        <dgm:presLayoutVars>
          <dgm:chMax val="0"/>
          <dgm:chPref val="0"/>
          <dgm:bulletEnabled val="1"/>
        </dgm:presLayoutVars>
      </dgm:prSet>
      <dgm:spPr/>
    </dgm:pt>
    <dgm:pt modelId="{5E7A07A3-235D-4CD6-AAF7-4C6E3519378C}" type="pres">
      <dgm:prSet presAssocID="{95C6E9B2-4A04-4D0F-BB26-88B45E851C6D}" presName="desTx" presStyleLbl="alignAccFollowNode1" presStyleIdx="0" presStyleCnt="2">
        <dgm:presLayoutVars>
          <dgm:bulletEnabled val="1"/>
        </dgm:presLayoutVars>
      </dgm:prSet>
      <dgm:spPr/>
    </dgm:pt>
    <dgm:pt modelId="{CA6FC32A-EB1B-402C-A86B-C683F96544A7}" type="pres">
      <dgm:prSet presAssocID="{044EC09F-245E-4240-8719-20BC7CE773F3}" presName="space" presStyleCnt="0"/>
      <dgm:spPr/>
    </dgm:pt>
    <dgm:pt modelId="{99837B23-A75C-4A48-AE5E-6A2AA6A9603B}" type="pres">
      <dgm:prSet presAssocID="{89D1576D-DE38-4ED1-8B9C-A22119EE0FAA}" presName="composite" presStyleCnt="0"/>
      <dgm:spPr/>
    </dgm:pt>
    <dgm:pt modelId="{EF527F46-4B8F-47A0-8C24-B608F3D94C6B}" type="pres">
      <dgm:prSet presAssocID="{89D1576D-DE38-4ED1-8B9C-A22119EE0FAA}" presName="parTx" presStyleLbl="alignNode1" presStyleIdx="1" presStyleCnt="2">
        <dgm:presLayoutVars>
          <dgm:chMax val="0"/>
          <dgm:chPref val="0"/>
          <dgm:bulletEnabled val="1"/>
        </dgm:presLayoutVars>
      </dgm:prSet>
      <dgm:spPr/>
    </dgm:pt>
    <dgm:pt modelId="{3AD2F0D6-6D00-4944-87CB-20A0A667B0DE}" type="pres">
      <dgm:prSet presAssocID="{89D1576D-DE38-4ED1-8B9C-A22119EE0FAA}" presName="desTx" presStyleLbl="alignAccFollowNode1" presStyleIdx="1" presStyleCnt="2">
        <dgm:presLayoutVars>
          <dgm:bulletEnabled val="1"/>
        </dgm:presLayoutVars>
      </dgm:prSet>
      <dgm:spPr/>
    </dgm:pt>
  </dgm:ptLst>
  <dgm:cxnLst>
    <dgm:cxn modelId="{72B5430B-A071-FF41-ACE5-28A1924DAB4B}" type="presOf" srcId="{F939CAE1-989F-41B9-83F9-15104083272B}" destId="{5E7A07A3-235D-4CD6-AAF7-4C6E3519378C}" srcOrd="0" destOrd="0" presId="urn:microsoft.com/office/officeart/2005/8/layout/hList1"/>
    <dgm:cxn modelId="{17055A0F-8394-485A-8172-6DF913133544}" srcId="{95C6E9B2-4A04-4D0F-BB26-88B45E851C6D}" destId="{6BEE0D2A-19F6-459A-977B-6CC111D25B1D}" srcOrd="1" destOrd="0" parTransId="{B4472B97-551F-4F4A-AC6A-5DC122C685D5}" sibTransId="{5A60076D-DA6C-45B8-AE47-3D2C432A695B}"/>
    <dgm:cxn modelId="{E994E717-C9E5-1543-AFBE-E0BFFC77395D}" type="presOf" srcId="{D2045A38-B850-4A35-9B2B-434EDAD0105B}" destId="{3AD2F0D6-6D00-4944-87CB-20A0A667B0DE}" srcOrd="0" destOrd="1" presId="urn:microsoft.com/office/officeart/2005/8/layout/hList1"/>
    <dgm:cxn modelId="{8E474C18-BE2C-44CC-B6E3-4064A2A1D627}" srcId="{39B1507B-AE8B-4FDF-AC30-08AD09FAE33D}" destId="{89D1576D-DE38-4ED1-8B9C-A22119EE0FAA}" srcOrd="1" destOrd="0" parTransId="{567D1693-716F-4DEB-A0CC-14F64D39835D}" sibTransId="{24C1EC2A-2075-4E1F-9C81-396980F07588}"/>
    <dgm:cxn modelId="{686A4C19-B156-482A-9DB6-92BBD63A9C8F}" srcId="{95C6E9B2-4A04-4D0F-BB26-88B45E851C6D}" destId="{F939CAE1-989F-41B9-83F9-15104083272B}" srcOrd="0" destOrd="0" parTransId="{1F2A778E-004C-4BB3-9FEA-92EBEFC95F9F}" sibTransId="{7404FE3E-5381-4B25-84A6-EF7959566594}"/>
    <dgm:cxn modelId="{65E3D320-1502-144E-A46D-145F74715747}" type="presOf" srcId="{C0FE71DC-7CB1-467F-AF2C-95DCB7CC5C4E}" destId="{3AD2F0D6-6D00-4944-87CB-20A0A667B0DE}" srcOrd="0" destOrd="2" presId="urn:microsoft.com/office/officeart/2005/8/layout/hList1"/>
    <dgm:cxn modelId="{1B2E7E2D-A9B8-4659-BCF2-1549ACE017E5}" srcId="{89D1576D-DE38-4ED1-8B9C-A22119EE0FAA}" destId="{C0FE71DC-7CB1-467F-AF2C-95DCB7CC5C4E}" srcOrd="2" destOrd="0" parTransId="{FDF85A0A-E1D5-43AC-BE88-54C2AC4C6046}" sibTransId="{33102FA6-B876-4A23-87AD-252E6E5B65C6}"/>
    <dgm:cxn modelId="{4FAD203D-0334-5242-B3B3-EF078B7BED0A}" type="presOf" srcId="{A3FE0087-DABD-413C-971C-B859839FFCAD}" destId="{5E7A07A3-235D-4CD6-AAF7-4C6E3519378C}" srcOrd="0" destOrd="3" presId="urn:microsoft.com/office/officeart/2005/8/layout/hList1"/>
    <dgm:cxn modelId="{422F553D-0CB5-354B-A8E3-C81368616704}" type="presOf" srcId="{95C6E9B2-4A04-4D0F-BB26-88B45E851C6D}" destId="{E1BC47E7-9AD3-4F23-A640-1B00A63D3E89}" srcOrd="0" destOrd="0" presId="urn:microsoft.com/office/officeart/2005/8/layout/hList1"/>
    <dgm:cxn modelId="{A2FE1341-10E1-674D-A0A7-30786E5123C0}" type="presOf" srcId="{86BF232C-988F-4578-AFB5-39A589632AFA}" destId="{3AD2F0D6-6D00-4944-87CB-20A0A667B0DE}" srcOrd="0" destOrd="4" presId="urn:microsoft.com/office/officeart/2005/8/layout/hList1"/>
    <dgm:cxn modelId="{8AA9AF61-5B71-BB49-B40C-8E08F6791827}" type="presOf" srcId="{F27AA772-0F78-49DB-A80D-11AE6C23E4B6}" destId="{3AD2F0D6-6D00-4944-87CB-20A0A667B0DE}" srcOrd="0" destOrd="3" presId="urn:microsoft.com/office/officeart/2005/8/layout/hList1"/>
    <dgm:cxn modelId="{E14A1263-876E-4237-874E-29FD91699A48}" srcId="{95C6E9B2-4A04-4D0F-BB26-88B45E851C6D}" destId="{A3FE0087-DABD-413C-971C-B859839FFCAD}" srcOrd="3" destOrd="0" parTransId="{0A5DD8AC-2374-4842-B3A2-81FFA7FC1A86}" sibTransId="{9B02226F-769B-4948-96B3-7EEEC398EF88}"/>
    <dgm:cxn modelId="{00927645-808D-4275-A150-73263B5A1379}" srcId="{89D1576D-DE38-4ED1-8B9C-A22119EE0FAA}" destId="{86BF232C-988F-4578-AFB5-39A589632AFA}" srcOrd="4" destOrd="0" parTransId="{50D6C507-17E6-4844-976B-3E0D6654F764}" sibTransId="{84A603CB-31CE-4995-8ED9-313028A02615}"/>
    <dgm:cxn modelId="{22FB2848-DCFB-48A6-9721-C788168A3322}" srcId="{95C6E9B2-4A04-4D0F-BB26-88B45E851C6D}" destId="{C63BC6F4-12A0-4B30-AB88-EC18721D1E99}" srcOrd="2" destOrd="0" parTransId="{2C2F9328-C639-4F57-A812-CF37274829CC}" sibTransId="{63732C71-4635-488A-A548-2F83C14EEDF3}"/>
    <dgm:cxn modelId="{20BB8675-CE31-B84E-BA14-8305C0E2AC62}" type="presOf" srcId="{6BEE0D2A-19F6-459A-977B-6CC111D25B1D}" destId="{5E7A07A3-235D-4CD6-AAF7-4C6E3519378C}" srcOrd="0" destOrd="1" presId="urn:microsoft.com/office/officeart/2005/8/layout/hList1"/>
    <dgm:cxn modelId="{6A13088F-0959-5B48-9C82-5F2D8C75759A}" type="presOf" srcId="{C63BC6F4-12A0-4B30-AB88-EC18721D1E99}" destId="{5E7A07A3-235D-4CD6-AAF7-4C6E3519378C}" srcOrd="0" destOrd="2" presId="urn:microsoft.com/office/officeart/2005/8/layout/hList1"/>
    <dgm:cxn modelId="{8B62F393-4E74-41EC-BF57-4011B8B739AA}" srcId="{89D1576D-DE38-4ED1-8B9C-A22119EE0FAA}" destId="{F9365230-668F-459D-B6B5-18533276AE28}" srcOrd="0" destOrd="0" parTransId="{CFE074EF-BED6-4932-B0A3-8737F580DD66}" sibTransId="{0AE50694-26C4-4E1B-B105-F8A211483F7E}"/>
    <dgm:cxn modelId="{02683E94-B85D-4D1C-9D97-B35320217729}" srcId="{39B1507B-AE8B-4FDF-AC30-08AD09FAE33D}" destId="{95C6E9B2-4A04-4D0F-BB26-88B45E851C6D}" srcOrd="0" destOrd="0" parTransId="{8E8F8DE1-C714-42E3-9F81-ECB4D6707E5C}" sibTransId="{044EC09F-245E-4240-8719-20BC7CE773F3}"/>
    <dgm:cxn modelId="{38FD0D95-D4A5-4482-BC41-CC067D2E81FF}" srcId="{89D1576D-DE38-4ED1-8B9C-A22119EE0FAA}" destId="{A04AAA9D-E1C0-4CC4-9320-2C41A5698802}" srcOrd="5" destOrd="0" parTransId="{FBFA114A-5451-468A-A17F-86384D795522}" sibTransId="{DF5A72A7-5B8A-42C6-94AC-72A5D227A93C}"/>
    <dgm:cxn modelId="{B95981AF-0192-0A46-AABE-7858C72193C1}" type="presOf" srcId="{39B1507B-AE8B-4FDF-AC30-08AD09FAE33D}" destId="{BE22EBFA-1F80-4295-ACF3-8A92FDDDD2E0}" srcOrd="0" destOrd="0" presId="urn:microsoft.com/office/officeart/2005/8/layout/hList1"/>
    <dgm:cxn modelId="{C5B918B6-CA59-944D-B357-013AC69EC14D}" type="presOf" srcId="{89D1576D-DE38-4ED1-8B9C-A22119EE0FAA}" destId="{EF527F46-4B8F-47A0-8C24-B608F3D94C6B}" srcOrd="0" destOrd="0" presId="urn:microsoft.com/office/officeart/2005/8/layout/hList1"/>
    <dgm:cxn modelId="{A0C2FFD3-FF18-43C9-80B8-77CDCCF2F489}" srcId="{89D1576D-DE38-4ED1-8B9C-A22119EE0FAA}" destId="{F27AA772-0F78-49DB-A80D-11AE6C23E4B6}" srcOrd="3" destOrd="0" parTransId="{7085E7F0-962B-4991-A270-10D478A76138}" sibTransId="{DAA3CC6D-407B-4E15-B717-9262CA792802}"/>
    <dgm:cxn modelId="{08F520F4-32D4-4D54-9D3E-2C0FE43913EA}" srcId="{89D1576D-DE38-4ED1-8B9C-A22119EE0FAA}" destId="{D2045A38-B850-4A35-9B2B-434EDAD0105B}" srcOrd="1" destOrd="0" parTransId="{36CACF0D-3225-46BC-A035-B0B000706D68}" sibTransId="{7C1A76F1-3D82-457A-99D3-1F2DE5CEDFA0}"/>
    <dgm:cxn modelId="{75D056F8-B046-674A-A424-C27E46C765DE}" type="presOf" srcId="{F9365230-668F-459D-B6B5-18533276AE28}" destId="{3AD2F0D6-6D00-4944-87CB-20A0A667B0DE}" srcOrd="0" destOrd="0" presId="urn:microsoft.com/office/officeart/2005/8/layout/hList1"/>
    <dgm:cxn modelId="{74D1E8F8-2A46-1F4F-B208-14CF41818F8D}" type="presOf" srcId="{A04AAA9D-E1C0-4CC4-9320-2C41A5698802}" destId="{3AD2F0D6-6D00-4944-87CB-20A0A667B0DE}" srcOrd="0" destOrd="5" presId="urn:microsoft.com/office/officeart/2005/8/layout/hList1"/>
    <dgm:cxn modelId="{854AAE5E-A7E7-7F49-BCCE-14BB8888F12D}" type="presParOf" srcId="{BE22EBFA-1F80-4295-ACF3-8A92FDDDD2E0}" destId="{B25B1DB0-77E2-43FF-B6AB-7247F6231A64}" srcOrd="0" destOrd="0" presId="urn:microsoft.com/office/officeart/2005/8/layout/hList1"/>
    <dgm:cxn modelId="{95E452EB-606D-9A4D-B12F-85EF25A7A77A}" type="presParOf" srcId="{B25B1DB0-77E2-43FF-B6AB-7247F6231A64}" destId="{E1BC47E7-9AD3-4F23-A640-1B00A63D3E89}" srcOrd="0" destOrd="0" presId="urn:microsoft.com/office/officeart/2005/8/layout/hList1"/>
    <dgm:cxn modelId="{02945F82-58EA-C14F-8943-DAEE8C82D46A}" type="presParOf" srcId="{B25B1DB0-77E2-43FF-B6AB-7247F6231A64}" destId="{5E7A07A3-235D-4CD6-AAF7-4C6E3519378C}" srcOrd="1" destOrd="0" presId="urn:microsoft.com/office/officeart/2005/8/layout/hList1"/>
    <dgm:cxn modelId="{704CDA28-B256-7C4F-A696-D74F479CE385}" type="presParOf" srcId="{BE22EBFA-1F80-4295-ACF3-8A92FDDDD2E0}" destId="{CA6FC32A-EB1B-402C-A86B-C683F96544A7}" srcOrd="1" destOrd="0" presId="urn:microsoft.com/office/officeart/2005/8/layout/hList1"/>
    <dgm:cxn modelId="{AA4F1061-1807-1E4F-A0AF-C4DD137D63FE}" type="presParOf" srcId="{BE22EBFA-1F80-4295-ACF3-8A92FDDDD2E0}" destId="{99837B23-A75C-4A48-AE5E-6A2AA6A9603B}" srcOrd="2" destOrd="0" presId="urn:microsoft.com/office/officeart/2005/8/layout/hList1"/>
    <dgm:cxn modelId="{6A83D9B8-7F49-E645-A9A4-F0FB04FE4303}" type="presParOf" srcId="{99837B23-A75C-4A48-AE5E-6A2AA6A9603B}" destId="{EF527F46-4B8F-47A0-8C24-B608F3D94C6B}" srcOrd="0" destOrd="0" presId="urn:microsoft.com/office/officeart/2005/8/layout/hList1"/>
    <dgm:cxn modelId="{80EC7E9F-69D9-3C4D-AA81-4B4242079288}" type="presParOf" srcId="{99837B23-A75C-4A48-AE5E-6A2AA6A9603B}" destId="{3AD2F0D6-6D00-4944-87CB-20A0A667B0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4CFC6-F96C-46EA-888E-50B96397B77D}"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8FBBC116-C38C-4CAE-B182-A230B1E66999}">
      <dgm:prSet/>
      <dgm:spPr/>
      <dgm:t>
        <a:bodyPr/>
        <a:lstStyle/>
        <a:p>
          <a:r>
            <a:rPr lang="en-US" b="1" baseline="0" dirty="0"/>
            <a:t>DSS Director</a:t>
          </a:r>
          <a:endParaRPr lang="en-US" dirty="0"/>
        </a:p>
      </dgm:t>
    </dgm:pt>
    <dgm:pt modelId="{7A455564-D33B-4072-BCFF-DB0A49D24D69}" type="parTrans" cxnId="{053B056E-D751-4B73-BE13-7C2B268E9974}">
      <dgm:prSet/>
      <dgm:spPr/>
      <dgm:t>
        <a:bodyPr/>
        <a:lstStyle/>
        <a:p>
          <a:endParaRPr lang="en-US"/>
        </a:p>
      </dgm:t>
    </dgm:pt>
    <dgm:pt modelId="{ECDAFEC4-85C5-4B10-BA63-F62EBEA76A84}" type="sibTrans" cxnId="{053B056E-D751-4B73-BE13-7C2B268E9974}">
      <dgm:prSet/>
      <dgm:spPr/>
      <dgm:t>
        <a:bodyPr/>
        <a:lstStyle/>
        <a:p>
          <a:endParaRPr lang="en-US"/>
        </a:p>
      </dgm:t>
    </dgm:pt>
    <dgm:pt modelId="{59D6C7A7-688C-4653-B1FE-A3D470DAED6C}">
      <dgm:prSet/>
      <dgm:spPr/>
      <dgm:t>
        <a:bodyPr/>
        <a:lstStyle/>
        <a:p>
          <a:r>
            <a:rPr lang="en-US" b="1" baseline="0"/>
            <a:t>Member of DSS staff</a:t>
          </a:r>
          <a:endParaRPr lang="en-US"/>
        </a:p>
      </dgm:t>
    </dgm:pt>
    <dgm:pt modelId="{42EB75DA-B022-40EF-A038-326B751E692C}" type="parTrans" cxnId="{572C928C-A058-4796-91F5-A9CFD793DFF0}">
      <dgm:prSet/>
      <dgm:spPr/>
      <dgm:t>
        <a:bodyPr/>
        <a:lstStyle/>
        <a:p>
          <a:endParaRPr lang="en-US"/>
        </a:p>
      </dgm:t>
    </dgm:pt>
    <dgm:pt modelId="{52BB042C-2E32-4ED2-96DD-14BCC856BA18}" type="sibTrans" cxnId="{572C928C-A058-4796-91F5-A9CFD793DFF0}">
      <dgm:prSet/>
      <dgm:spPr/>
      <dgm:t>
        <a:bodyPr/>
        <a:lstStyle/>
        <a:p>
          <a:endParaRPr lang="en-US"/>
        </a:p>
      </dgm:t>
    </dgm:pt>
    <dgm:pt modelId="{D75370C0-20AF-44C4-8191-DB53A4438203}">
      <dgm:prSet/>
      <dgm:spPr/>
      <dgm:t>
        <a:bodyPr/>
        <a:lstStyle/>
        <a:p>
          <a:r>
            <a:rPr lang="en-US" b="1" baseline="0"/>
            <a:t>Local law enforcement </a:t>
          </a:r>
          <a:endParaRPr lang="en-US"/>
        </a:p>
      </dgm:t>
    </dgm:pt>
    <dgm:pt modelId="{5CE8E6EC-630B-4F6F-8BB1-FE0557D31393}" type="parTrans" cxnId="{7EA6F676-E746-484B-A173-D0112F36C27A}">
      <dgm:prSet/>
      <dgm:spPr/>
      <dgm:t>
        <a:bodyPr/>
        <a:lstStyle/>
        <a:p>
          <a:endParaRPr lang="en-US"/>
        </a:p>
      </dgm:t>
    </dgm:pt>
    <dgm:pt modelId="{6C155A10-0879-4783-8186-2AF43962E533}" type="sibTrans" cxnId="{7EA6F676-E746-484B-A173-D0112F36C27A}">
      <dgm:prSet/>
      <dgm:spPr/>
      <dgm:t>
        <a:bodyPr/>
        <a:lstStyle/>
        <a:p>
          <a:endParaRPr lang="en-US"/>
        </a:p>
      </dgm:t>
    </dgm:pt>
    <dgm:pt modelId="{08FA89EB-A222-42D7-B9D5-8D13491D8AE7}">
      <dgm:prSet/>
      <dgm:spPr/>
      <dgm:t>
        <a:bodyPr/>
        <a:lstStyle/>
        <a:p>
          <a:r>
            <a:rPr lang="en-US" b="1" baseline="0"/>
            <a:t>Atty from D.A.’s office</a:t>
          </a:r>
          <a:endParaRPr lang="en-US"/>
        </a:p>
      </dgm:t>
    </dgm:pt>
    <dgm:pt modelId="{88354E5A-EEB1-4DFE-8345-A8A7614BCE5E}" type="parTrans" cxnId="{FEFB9275-3E46-45C8-910F-5A46307B4BDC}">
      <dgm:prSet/>
      <dgm:spPr/>
      <dgm:t>
        <a:bodyPr/>
        <a:lstStyle/>
        <a:p>
          <a:endParaRPr lang="en-US"/>
        </a:p>
      </dgm:t>
    </dgm:pt>
    <dgm:pt modelId="{E8F4101D-9D5A-4DD0-9036-9F3530987A57}" type="sibTrans" cxnId="{FEFB9275-3E46-45C8-910F-5A46307B4BDC}">
      <dgm:prSet/>
      <dgm:spPr/>
      <dgm:t>
        <a:bodyPr/>
        <a:lstStyle/>
        <a:p>
          <a:endParaRPr lang="en-US"/>
        </a:p>
      </dgm:t>
    </dgm:pt>
    <dgm:pt modelId="{C1DC94EF-40F8-4CF0-8F4F-70AFB0C85DAF}">
      <dgm:prSet/>
      <dgm:spPr/>
      <dgm:t>
        <a:bodyPr/>
        <a:lstStyle/>
        <a:p>
          <a:r>
            <a:rPr lang="en-US" b="1" baseline="0"/>
            <a:t>ED of local community action agency </a:t>
          </a:r>
          <a:endParaRPr lang="en-US"/>
        </a:p>
      </dgm:t>
    </dgm:pt>
    <dgm:pt modelId="{4FE94076-ADF7-40CD-8C81-4343306CE760}" type="parTrans" cxnId="{FAEB9AEF-0C19-49A8-9BB7-F06013CBA407}">
      <dgm:prSet/>
      <dgm:spPr/>
      <dgm:t>
        <a:bodyPr/>
        <a:lstStyle/>
        <a:p>
          <a:endParaRPr lang="en-US"/>
        </a:p>
      </dgm:t>
    </dgm:pt>
    <dgm:pt modelId="{B01353A8-B790-4A58-B9BF-69FA64840FB7}" type="sibTrans" cxnId="{FAEB9AEF-0C19-49A8-9BB7-F06013CBA407}">
      <dgm:prSet/>
      <dgm:spPr/>
      <dgm:t>
        <a:bodyPr/>
        <a:lstStyle/>
        <a:p>
          <a:endParaRPr lang="en-US"/>
        </a:p>
      </dgm:t>
    </dgm:pt>
    <dgm:pt modelId="{F93D4AD1-6238-4F8E-B4A3-EA6569354B7D}">
      <dgm:prSet/>
      <dgm:spPr/>
      <dgm:t>
        <a:bodyPr/>
        <a:lstStyle/>
        <a:p>
          <a:r>
            <a:rPr lang="en-US" b="1" baseline="0"/>
            <a:t>School Superintendent</a:t>
          </a:r>
          <a:endParaRPr lang="en-US"/>
        </a:p>
      </dgm:t>
    </dgm:pt>
    <dgm:pt modelId="{B22B6029-FF9C-48F1-A2B5-FC370D0EFCCA}" type="parTrans" cxnId="{C55B75BF-141D-408C-9AC1-EE3CCECCBAE4}">
      <dgm:prSet/>
      <dgm:spPr/>
      <dgm:t>
        <a:bodyPr/>
        <a:lstStyle/>
        <a:p>
          <a:endParaRPr lang="en-US"/>
        </a:p>
      </dgm:t>
    </dgm:pt>
    <dgm:pt modelId="{1985AF11-028F-47F9-9FC2-874A44EC4911}" type="sibTrans" cxnId="{C55B75BF-141D-408C-9AC1-EE3CCECCBAE4}">
      <dgm:prSet/>
      <dgm:spPr/>
      <dgm:t>
        <a:bodyPr/>
        <a:lstStyle/>
        <a:p>
          <a:endParaRPr lang="en-US"/>
        </a:p>
      </dgm:t>
    </dgm:pt>
    <dgm:pt modelId="{35F85C4B-3F81-4C6D-A6A8-8D90E2C8DFAE}">
      <dgm:prSet/>
      <dgm:spPr/>
      <dgm:t>
        <a:bodyPr/>
        <a:lstStyle/>
        <a:p>
          <a:r>
            <a:rPr lang="en-US" b="1" baseline="0"/>
            <a:t>Member of SS Board</a:t>
          </a:r>
          <a:endParaRPr lang="en-US"/>
        </a:p>
      </dgm:t>
    </dgm:pt>
    <dgm:pt modelId="{12628C63-FBAA-4128-A642-27A724F3ED8A}" type="parTrans" cxnId="{CDA2C1BD-AFE0-4B01-9BE8-D902AC1DD99F}">
      <dgm:prSet/>
      <dgm:spPr/>
      <dgm:t>
        <a:bodyPr/>
        <a:lstStyle/>
        <a:p>
          <a:endParaRPr lang="en-US"/>
        </a:p>
      </dgm:t>
    </dgm:pt>
    <dgm:pt modelId="{1743AD28-F09B-4DB6-B5A6-131F868EC8E4}" type="sibTrans" cxnId="{CDA2C1BD-AFE0-4B01-9BE8-D902AC1DD99F}">
      <dgm:prSet/>
      <dgm:spPr/>
      <dgm:t>
        <a:bodyPr/>
        <a:lstStyle/>
        <a:p>
          <a:endParaRPr lang="en-US"/>
        </a:p>
      </dgm:t>
    </dgm:pt>
    <dgm:pt modelId="{F6FF3F5D-36A7-484A-8F02-3FD433EBD856}">
      <dgm:prSet/>
      <dgm:spPr/>
      <dgm:t>
        <a:bodyPr/>
        <a:lstStyle/>
        <a:p>
          <a:r>
            <a:rPr lang="en-US" b="1" baseline="0"/>
            <a:t>Local mental health professional</a:t>
          </a:r>
          <a:endParaRPr lang="en-US"/>
        </a:p>
      </dgm:t>
    </dgm:pt>
    <dgm:pt modelId="{310AAE5F-BD7B-490D-BA0D-4DE62EE441DA}" type="parTrans" cxnId="{88448896-1BA6-4E53-84CE-96CBFB11BDA1}">
      <dgm:prSet/>
      <dgm:spPr/>
      <dgm:t>
        <a:bodyPr/>
        <a:lstStyle/>
        <a:p>
          <a:endParaRPr lang="en-US"/>
        </a:p>
      </dgm:t>
    </dgm:pt>
    <dgm:pt modelId="{7644D8B6-2F65-4DF8-8D88-700FE29451F5}" type="sibTrans" cxnId="{88448896-1BA6-4E53-84CE-96CBFB11BDA1}">
      <dgm:prSet/>
      <dgm:spPr/>
      <dgm:t>
        <a:bodyPr/>
        <a:lstStyle/>
        <a:p>
          <a:endParaRPr lang="en-US"/>
        </a:p>
      </dgm:t>
    </dgm:pt>
    <dgm:pt modelId="{EED541ED-4A54-46DF-8774-BBF3B9468FCF}">
      <dgm:prSet/>
      <dgm:spPr/>
      <dgm:t>
        <a:bodyPr/>
        <a:lstStyle/>
        <a:p>
          <a:r>
            <a:rPr lang="en-US" b="1" baseline="0"/>
            <a:t>Local GAL coordinator</a:t>
          </a:r>
          <a:endParaRPr lang="en-US"/>
        </a:p>
      </dgm:t>
    </dgm:pt>
    <dgm:pt modelId="{B19AA15F-91B9-43D8-964A-B0A6443ADB6F}" type="parTrans" cxnId="{E16C972C-F597-4D7B-95AB-6E06409EEDDF}">
      <dgm:prSet/>
      <dgm:spPr/>
      <dgm:t>
        <a:bodyPr/>
        <a:lstStyle/>
        <a:p>
          <a:endParaRPr lang="en-US"/>
        </a:p>
      </dgm:t>
    </dgm:pt>
    <dgm:pt modelId="{3212DD43-6FD6-47BE-92CA-B6C70DFB8F11}" type="sibTrans" cxnId="{E16C972C-F597-4D7B-95AB-6E06409EEDDF}">
      <dgm:prSet/>
      <dgm:spPr/>
      <dgm:t>
        <a:bodyPr/>
        <a:lstStyle/>
        <a:p>
          <a:endParaRPr lang="en-US"/>
        </a:p>
      </dgm:t>
    </dgm:pt>
    <dgm:pt modelId="{034B2078-FB38-4FC1-90D6-FE2152D5E66C}">
      <dgm:prSet/>
      <dgm:spPr/>
      <dgm:t>
        <a:bodyPr/>
        <a:lstStyle/>
        <a:p>
          <a:r>
            <a:rPr lang="en-US" b="1" baseline="0"/>
            <a:t>Local Public Health Director</a:t>
          </a:r>
          <a:endParaRPr lang="en-US"/>
        </a:p>
      </dgm:t>
    </dgm:pt>
    <dgm:pt modelId="{4DD2DBEA-7526-4A8F-A01A-A7B0D4424567}" type="parTrans" cxnId="{E3958255-1704-44D7-9D91-3A78DCFC3DA8}">
      <dgm:prSet/>
      <dgm:spPr/>
      <dgm:t>
        <a:bodyPr/>
        <a:lstStyle/>
        <a:p>
          <a:endParaRPr lang="en-US"/>
        </a:p>
      </dgm:t>
    </dgm:pt>
    <dgm:pt modelId="{5650E9E1-600A-4C18-A3DC-EFF7B113646B}" type="sibTrans" cxnId="{E3958255-1704-44D7-9D91-3A78DCFC3DA8}">
      <dgm:prSet/>
      <dgm:spPr/>
      <dgm:t>
        <a:bodyPr/>
        <a:lstStyle/>
        <a:p>
          <a:endParaRPr lang="en-US"/>
        </a:p>
      </dgm:t>
    </dgm:pt>
    <dgm:pt modelId="{B60133E7-E0E9-47DF-9EA2-C4EBC5D9962B}">
      <dgm:prSet/>
      <dgm:spPr/>
      <dgm:t>
        <a:bodyPr/>
        <a:lstStyle/>
        <a:p>
          <a:r>
            <a:rPr lang="en-US" b="1" baseline="0"/>
            <a:t>Local health care provider</a:t>
          </a:r>
          <a:endParaRPr lang="en-US"/>
        </a:p>
      </dgm:t>
    </dgm:pt>
    <dgm:pt modelId="{9B38C260-9F7A-4AC6-B076-9F9BD057F92C}" type="parTrans" cxnId="{E4DA48D8-E010-4C18-9697-401C697AD4B0}">
      <dgm:prSet/>
      <dgm:spPr/>
      <dgm:t>
        <a:bodyPr/>
        <a:lstStyle/>
        <a:p>
          <a:endParaRPr lang="en-US"/>
        </a:p>
      </dgm:t>
    </dgm:pt>
    <dgm:pt modelId="{0ABF59CF-3E55-411F-A44A-986739E167AE}" type="sibTrans" cxnId="{E4DA48D8-E010-4C18-9697-401C697AD4B0}">
      <dgm:prSet/>
      <dgm:spPr/>
      <dgm:t>
        <a:bodyPr/>
        <a:lstStyle/>
        <a:p>
          <a:endParaRPr lang="en-US"/>
        </a:p>
      </dgm:t>
    </dgm:pt>
    <dgm:pt modelId="{6DE0BE21-4B9E-49A5-986E-28C5CBB73524}">
      <dgm:prSet/>
      <dgm:spPr/>
      <dgm:t>
        <a:bodyPr/>
        <a:lstStyle/>
        <a:p>
          <a:r>
            <a:rPr lang="en-US" b="1" baseline="0"/>
            <a:t>BCC may appoint 5 additional</a:t>
          </a:r>
          <a:endParaRPr lang="en-US"/>
        </a:p>
      </dgm:t>
    </dgm:pt>
    <dgm:pt modelId="{089192B4-0CEC-4B2A-A3F5-AE44AD1F0FD3}" type="parTrans" cxnId="{DA6F71EC-B6E9-4610-8B5D-0AEF66C866B4}">
      <dgm:prSet/>
      <dgm:spPr/>
      <dgm:t>
        <a:bodyPr/>
        <a:lstStyle/>
        <a:p>
          <a:endParaRPr lang="en-US"/>
        </a:p>
      </dgm:t>
    </dgm:pt>
    <dgm:pt modelId="{9DDD6548-36C1-4068-B0E8-D29174C2E866}" type="sibTrans" cxnId="{DA6F71EC-B6E9-4610-8B5D-0AEF66C866B4}">
      <dgm:prSet/>
      <dgm:spPr/>
      <dgm:t>
        <a:bodyPr/>
        <a:lstStyle/>
        <a:p>
          <a:endParaRPr lang="en-US"/>
        </a:p>
      </dgm:t>
    </dgm:pt>
    <dgm:pt modelId="{E09A5E15-6709-4C33-94A6-127E53C99A0D}" type="pres">
      <dgm:prSet presAssocID="{DDC4CFC6-F96C-46EA-888E-50B96397B77D}" presName="diagram" presStyleCnt="0">
        <dgm:presLayoutVars>
          <dgm:dir/>
          <dgm:resizeHandles val="exact"/>
        </dgm:presLayoutVars>
      </dgm:prSet>
      <dgm:spPr/>
    </dgm:pt>
    <dgm:pt modelId="{427C28FD-32E2-4A0A-B0B0-7894CFD71CE3}" type="pres">
      <dgm:prSet presAssocID="{8FBBC116-C38C-4CAE-B182-A230B1E66999}" presName="node" presStyleLbl="node1" presStyleIdx="0" presStyleCnt="12">
        <dgm:presLayoutVars>
          <dgm:bulletEnabled val="1"/>
        </dgm:presLayoutVars>
      </dgm:prSet>
      <dgm:spPr/>
    </dgm:pt>
    <dgm:pt modelId="{1B9E30EC-E8E8-4276-A6A6-B42F6F743C09}" type="pres">
      <dgm:prSet presAssocID="{ECDAFEC4-85C5-4B10-BA63-F62EBEA76A84}" presName="sibTrans" presStyleCnt="0"/>
      <dgm:spPr/>
    </dgm:pt>
    <dgm:pt modelId="{A5E01578-0109-47B0-8EFE-D690B3583E5A}" type="pres">
      <dgm:prSet presAssocID="{59D6C7A7-688C-4653-B1FE-A3D470DAED6C}" presName="node" presStyleLbl="node1" presStyleIdx="1" presStyleCnt="12">
        <dgm:presLayoutVars>
          <dgm:bulletEnabled val="1"/>
        </dgm:presLayoutVars>
      </dgm:prSet>
      <dgm:spPr/>
    </dgm:pt>
    <dgm:pt modelId="{184D742E-2482-473A-B976-8DD54F251BEF}" type="pres">
      <dgm:prSet presAssocID="{52BB042C-2E32-4ED2-96DD-14BCC856BA18}" presName="sibTrans" presStyleCnt="0"/>
      <dgm:spPr/>
    </dgm:pt>
    <dgm:pt modelId="{7D1FC349-7A61-495A-8D33-F66BD8CD7010}" type="pres">
      <dgm:prSet presAssocID="{D75370C0-20AF-44C4-8191-DB53A4438203}" presName="node" presStyleLbl="node1" presStyleIdx="2" presStyleCnt="12">
        <dgm:presLayoutVars>
          <dgm:bulletEnabled val="1"/>
        </dgm:presLayoutVars>
      </dgm:prSet>
      <dgm:spPr/>
    </dgm:pt>
    <dgm:pt modelId="{BD2A7F94-E439-4000-AED5-F4B794145567}" type="pres">
      <dgm:prSet presAssocID="{6C155A10-0879-4783-8186-2AF43962E533}" presName="sibTrans" presStyleCnt="0"/>
      <dgm:spPr/>
    </dgm:pt>
    <dgm:pt modelId="{57137EE5-6C77-42BB-B83C-C534E4BBBF64}" type="pres">
      <dgm:prSet presAssocID="{08FA89EB-A222-42D7-B9D5-8D13491D8AE7}" presName="node" presStyleLbl="node1" presStyleIdx="3" presStyleCnt="12">
        <dgm:presLayoutVars>
          <dgm:bulletEnabled val="1"/>
        </dgm:presLayoutVars>
      </dgm:prSet>
      <dgm:spPr/>
    </dgm:pt>
    <dgm:pt modelId="{54121750-7C8A-43A9-8528-92851D1CE609}" type="pres">
      <dgm:prSet presAssocID="{E8F4101D-9D5A-4DD0-9036-9F3530987A57}" presName="sibTrans" presStyleCnt="0"/>
      <dgm:spPr/>
    </dgm:pt>
    <dgm:pt modelId="{851C7FAB-5884-4CA2-B125-E678D6811466}" type="pres">
      <dgm:prSet presAssocID="{C1DC94EF-40F8-4CF0-8F4F-70AFB0C85DAF}" presName="node" presStyleLbl="node1" presStyleIdx="4" presStyleCnt="12">
        <dgm:presLayoutVars>
          <dgm:bulletEnabled val="1"/>
        </dgm:presLayoutVars>
      </dgm:prSet>
      <dgm:spPr/>
    </dgm:pt>
    <dgm:pt modelId="{495B69A9-5F18-46E0-B6A9-E2AC710745FF}" type="pres">
      <dgm:prSet presAssocID="{B01353A8-B790-4A58-B9BF-69FA64840FB7}" presName="sibTrans" presStyleCnt="0"/>
      <dgm:spPr/>
    </dgm:pt>
    <dgm:pt modelId="{F944C66B-1323-430D-96D7-C9305D307F5F}" type="pres">
      <dgm:prSet presAssocID="{F93D4AD1-6238-4F8E-B4A3-EA6569354B7D}" presName="node" presStyleLbl="node1" presStyleIdx="5" presStyleCnt="12">
        <dgm:presLayoutVars>
          <dgm:bulletEnabled val="1"/>
        </dgm:presLayoutVars>
      </dgm:prSet>
      <dgm:spPr/>
    </dgm:pt>
    <dgm:pt modelId="{9BD88426-46E1-456E-8C75-3F172D563C9B}" type="pres">
      <dgm:prSet presAssocID="{1985AF11-028F-47F9-9FC2-874A44EC4911}" presName="sibTrans" presStyleCnt="0"/>
      <dgm:spPr/>
    </dgm:pt>
    <dgm:pt modelId="{DF8CC914-9786-4DA1-94CF-2EAA70A722EF}" type="pres">
      <dgm:prSet presAssocID="{35F85C4B-3F81-4C6D-A6A8-8D90E2C8DFAE}" presName="node" presStyleLbl="node1" presStyleIdx="6" presStyleCnt="12">
        <dgm:presLayoutVars>
          <dgm:bulletEnabled val="1"/>
        </dgm:presLayoutVars>
      </dgm:prSet>
      <dgm:spPr/>
    </dgm:pt>
    <dgm:pt modelId="{F341815C-589A-45D2-A891-1C8544FB01AE}" type="pres">
      <dgm:prSet presAssocID="{1743AD28-F09B-4DB6-B5A6-131F868EC8E4}" presName="sibTrans" presStyleCnt="0"/>
      <dgm:spPr/>
    </dgm:pt>
    <dgm:pt modelId="{7947EC36-006F-4F7A-8BE0-C52C0CC336F8}" type="pres">
      <dgm:prSet presAssocID="{F6FF3F5D-36A7-484A-8F02-3FD433EBD856}" presName="node" presStyleLbl="node1" presStyleIdx="7" presStyleCnt="12">
        <dgm:presLayoutVars>
          <dgm:bulletEnabled val="1"/>
        </dgm:presLayoutVars>
      </dgm:prSet>
      <dgm:spPr/>
    </dgm:pt>
    <dgm:pt modelId="{5277AE36-4BC9-402F-8EE1-16B453874C4E}" type="pres">
      <dgm:prSet presAssocID="{7644D8B6-2F65-4DF8-8D88-700FE29451F5}" presName="sibTrans" presStyleCnt="0"/>
      <dgm:spPr/>
    </dgm:pt>
    <dgm:pt modelId="{D72F987B-191F-4885-9178-867C6391DDA7}" type="pres">
      <dgm:prSet presAssocID="{EED541ED-4A54-46DF-8774-BBF3B9468FCF}" presName="node" presStyleLbl="node1" presStyleIdx="8" presStyleCnt="12">
        <dgm:presLayoutVars>
          <dgm:bulletEnabled val="1"/>
        </dgm:presLayoutVars>
      </dgm:prSet>
      <dgm:spPr/>
    </dgm:pt>
    <dgm:pt modelId="{8DAFDF96-A139-4CD5-B556-DBB46E0EFA18}" type="pres">
      <dgm:prSet presAssocID="{3212DD43-6FD6-47BE-92CA-B6C70DFB8F11}" presName="sibTrans" presStyleCnt="0"/>
      <dgm:spPr/>
    </dgm:pt>
    <dgm:pt modelId="{39914862-18AF-4EC0-889D-0C2114920A3D}" type="pres">
      <dgm:prSet presAssocID="{034B2078-FB38-4FC1-90D6-FE2152D5E66C}" presName="node" presStyleLbl="node1" presStyleIdx="9" presStyleCnt="12">
        <dgm:presLayoutVars>
          <dgm:bulletEnabled val="1"/>
        </dgm:presLayoutVars>
      </dgm:prSet>
      <dgm:spPr/>
    </dgm:pt>
    <dgm:pt modelId="{E8F3A3B4-4E0B-4468-91FE-F72A75E390F0}" type="pres">
      <dgm:prSet presAssocID="{5650E9E1-600A-4C18-A3DC-EFF7B113646B}" presName="sibTrans" presStyleCnt="0"/>
      <dgm:spPr/>
    </dgm:pt>
    <dgm:pt modelId="{E7D3DDAA-AFE5-4773-8588-EE3F7201E299}" type="pres">
      <dgm:prSet presAssocID="{B60133E7-E0E9-47DF-9EA2-C4EBC5D9962B}" presName="node" presStyleLbl="node1" presStyleIdx="10" presStyleCnt="12">
        <dgm:presLayoutVars>
          <dgm:bulletEnabled val="1"/>
        </dgm:presLayoutVars>
      </dgm:prSet>
      <dgm:spPr/>
    </dgm:pt>
    <dgm:pt modelId="{E2AFD790-DD59-434E-960E-668A2ED51521}" type="pres">
      <dgm:prSet presAssocID="{0ABF59CF-3E55-411F-A44A-986739E167AE}" presName="sibTrans" presStyleCnt="0"/>
      <dgm:spPr/>
    </dgm:pt>
    <dgm:pt modelId="{651055B4-A589-4E18-B2FD-7FE247A3759F}" type="pres">
      <dgm:prSet presAssocID="{6DE0BE21-4B9E-49A5-986E-28C5CBB73524}" presName="node" presStyleLbl="node1" presStyleIdx="11" presStyleCnt="12">
        <dgm:presLayoutVars>
          <dgm:bulletEnabled val="1"/>
        </dgm:presLayoutVars>
      </dgm:prSet>
      <dgm:spPr/>
    </dgm:pt>
  </dgm:ptLst>
  <dgm:cxnLst>
    <dgm:cxn modelId="{F0B19900-99E2-45A3-987D-CF9EF9CEFB12}" type="presOf" srcId="{8FBBC116-C38C-4CAE-B182-A230B1E66999}" destId="{427C28FD-32E2-4A0A-B0B0-7894CFD71CE3}" srcOrd="0" destOrd="0" presId="urn:microsoft.com/office/officeart/2005/8/layout/default"/>
    <dgm:cxn modelId="{9A233B0B-03B6-43F1-98DB-E8DE3DB499A9}" type="presOf" srcId="{35F85C4B-3F81-4C6D-A6A8-8D90E2C8DFAE}" destId="{DF8CC914-9786-4DA1-94CF-2EAA70A722EF}" srcOrd="0" destOrd="0" presId="urn:microsoft.com/office/officeart/2005/8/layout/default"/>
    <dgm:cxn modelId="{E16C972C-F597-4D7B-95AB-6E06409EEDDF}" srcId="{DDC4CFC6-F96C-46EA-888E-50B96397B77D}" destId="{EED541ED-4A54-46DF-8774-BBF3B9468FCF}" srcOrd="8" destOrd="0" parTransId="{B19AA15F-91B9-43D8-964A-B0A6443ADB6F}" sibTransId="{3212DD43-6FD6-47BE-92CA-B6C70DFB8F11}"/>
    <dgm:cxn modelId="{FDC5FA30-0320-43A5-9783-51610E5D4D7A}" type="presOf" srcId="{08FA89EB-A222-42D7-B9D5-8D13491D8AE7}" destId="{57137EE5-6C77-42BB-B83C-C534E4BBBF64}" srcOrd="0" destOrd="0" presId="urn:microsoft.com/office/officeart/2005/8/layout/default"/>
    <dgm:cxn modelId="{6809963C-574C-4E65-8D40-4E0AFE4C9B9B}" type="presOf" srcId="{B60133E7-E0E9-47DF-9EA2-C4EBC5D9962B}" destId="{E7D3DDAA-AFE5-4773-8588-EE3F7201E299}" srcOrd="0" destOrd="0" presId="urn:microsoft.com/office/officeart/2005/8/layout/default"/>
    <dgm:cxn modelId="{706C4464-A13F-4484-841F-9DA6234A1248}" type="presOf" srcId="{F93D4AD1-6238-4F8E-B4A3-EA6569354B7D}" destId="{F944C66B-1323-430D-96D7-C9305D307F5F}" srcOrd="0" destOrd="0" presId="urn:microsoft.com/office/officeart/2005/8/layout/default"/>
    <dgm:cxn modelId="{020F9A48-E3C7-4031-86D3-7BFBCB3F2345}" type="presOf" srcId="{034B2078-FB38-4FC1-90D6-FE2152D5E66C}" destId="{39914862-18AF-4EC0-889D-0C2114920A3D}" srcOrd="0" destOrd="0" presId="urn:microsoft.com/office/officeart/2005/8/layout/default"/>
    <dgm:cxn modelId="{F57A1549-BBF8-4AD5-899E-19DAFDA91F7A}" type="presOf" srcId="{D75370C0-20AF-44C4-8191-DB53A4438203}" destId="{7D1FC349-7A61-495A-8D33-F66BD8CD7010}" srcOrd="0" destOrd="0" presId="urn:microsoft.com/office/officeart/2005/8/layout/default"/>
    <dgm:cxn modelId="{053B056E-D751-4B73-BE13-7C2B268E9974}" srcId="{DDC4CFC6-F96C-46EA-888E-50B96397B77D}" destId="{8FBBC116-C38C-4CAE-B182-A230B1E66999}" srcOrd="0" destOrd="0" parTransId="{7A455564-D33B-4072-BCFF-DB0A49D24D69}" sibTransId="{ECDAFEC4-85C5-4B10-BA63-F62EBEA76A84}"/>
    <dgm:cxn modelId="{E3958255-1704-44D7-9D91-3A78DCFC3DA8}" srcId="{DDC4CFC6-F96C-46EA-888E-50B96397B77D}" destId="{034B2078-FB38-4FC1-90D6-FE2152D5E66C}" srcOrd="9" destOrd="0" parTransId="{4DD2DBEA-7526-4A8F-A01A-A7B0D4424567}" sibTransId="{5650E9E1-600A-4C18-A3DC-EFF7B113646B}"/>
    <dgm:cxn modelId="{FEFB9275-3E46-45C8-910F-5A46307B4BDC}" srcId="{DDC4CFC6-F96C-46EA-888E-50B96397B77D}" destId="{08FA89EB-A222-42D7-B9D5-8D13491D8AE7}" srcOrd="3" destOrd="0" parTransId="{88354E5A-EEB1-4DFE-8345-A8A7614BCE5E}" sibTransId="{E8F4101D-9D5A-4DD0-9036-9F3530987A57}"/>
    <dgm:cxn modelId="{7EA6F676-E746-484B-A173-D0112F36C27A}" srcId="{DDC4CFC6-F96C-46EA-888E-50B96397B77D}" destId="{D75370C0-20AF-44C4-8191-DB53A4438203}" srcOrd="2" destOrd="0" parTransId="{5CE8E6EC-630B-4F6F-8BB1-FE0557D31393}" sibTransId="{6C155A10-0879-4783-8186-2AF43962E533}"/>
    <dgm:cxn modelId="{9DEC7382-E03A-4B03-A873-D11088C3732F}" type="presOf" srcId="{6DE0BE21-4B9E-49A5-986E-28C5CBB73524}" destId="{651055B4-A589-4E18-B2FD-7FE247A3759F}" srcOrd="0" destOrd="0" presId="urn:microsoft.com/office/officeart/2005/8/layout/default"/>
    <dgm:cxn modelId="{572C928C-A058-4796-91F5-A9CFD793DFF0}" srcId="{DDC4CFC6-F96C-46EA-888E-50B96397B77D}" destId="{59D6C7A7-688C-4653-B1FE-A3D470DAED6C}" srcOrd="1" destOrd="0" parTransId="{42EB75DA-B022-40EF-A038-326B751E692C}" sibTransId="{52BB042C-2E32-4ED2-96DD-14BCC856BA18}"/>
    <dgm:cxn modelId="{88448896-1BA6-4E53-84CE-96CBFB11BDA1}" srcId="{DDC4CFC6-F96C-46EA-888E-50B96397B77D}" destId="{F6FF3F5D-36A7-484A-8F02-3FD433EBD856}" srcOrd="7" destOrd="0" parTransId="{310AAE5F-BD7B-490D-BA0D-4DE62EE441DA}" sibTransId="{7644D8B6-2F65-4DF8-8D88-700FE29451F5}"/>
    <dgm:cxn modelId="{A1110EA3-7EC6-44B4-A71F-50B79E58D0C3}" type="presOf" srcId="{C1DC94EF-40F8-4CF0-8F4F-70AFB0C85DAF}" destId="{851C7FAB-5884-4CA2-B125-E678D6811466}" srcOrd="0" destOrd="0" presId="urn:microsoft.com/office/officeart/2005/8/layout/default"/>
    <dgm:cxn modelId="{1D5547B2-4EFA-46CA-9785-EDD10D9E282D}" type="presOf" srcId="{F6FF3F5D-36A7-484A-8F02-3FD433EBD856}" destId="{7947EC36-006F-4F7A-8BE0-C52C0CC336F8}" srcOrd="0" destOrd="0" presId="urn:microsoft.com/office/officeart/2005/8/layout/default"/>
    <dgm:cxn modelId="{CDA2C1BD-AFE0-4B01-9BE8-D902AC1DD99F}" srcId="{DDC4CFC6-F96C-46EA-888E-50B96397B77D}" destId="{35F85C4B-3F81-4C6D-A6A8-8D90E2C8DFAE}" srcOrd="6" destOrd="0" parTransId="{12628C63-FBAA-4128-A642-27A724F3ED8A}" sibTransId="{1743AD28-F09B-4DB6-B5A6-131F868EC8E4}"/>
    <dgm:cxn modelId="{C55B75BF-141D-408C-9AC1-EE3CCECCBAE4}" srcId="{DDC4CFC6-F96C-46EA-888E-50B96397B77D}" destId="{F93D4AD1-6238-4F8E-B4A3-EA6569354B7D}" srcOrd="5" destOrd="0" parTransId="{B22B6029-FF9C-48F1-A2B5-FC370D0EFCCA}" sibTransId="{1985AF11-028F-47F9-9FC2-874A44EC4911}"/>
    <dgm:cxn modelId="{361AA0C8-6C7B-4EB6-94D6-BCB65ED5783C}" type="presOf" srcId="{EED541ED-4A54-46DF-8774-BBF3B9468FCF}" destId="{D72F987B-191F-4885-9178-867C6391DDA7}" srcOrd="0" destOrd="0" presId="urn:microsoft.com/office/officeart/2005/8/layout/default"/>
    <dgm:cxn modelId="{67E5DDC8-134F-47BF-830D-DC48CC4C0257}" type="presOf" srcId="{59D6C7A7-688C-4653-B1FE-A3D470DAED6C}" destId="{A5E01578-0109-47B0-8EFE-D690B3583E5A}" srcOrd="0" destOrd="0" presId="urn:microsoft.com/office/officeart/2005/8/layout/default"/>
    <dgm:cxn modelId="{E4DA48D8-E010-4C18-9697-401C697AD4B0}" srcId="{DDC4CFC6-F96C-46EA-888E-50B96397B77D}" destId="{B60133E7-E0E9-47DF-9EA2-C4EBC5D9962B}" srcOrd="10" destOrd="0" parTransId="{9B38C260-9F7A-4AC6-B076-9F9BD057F92C}" sibTransId="{0ABF59CF-3E55-411F-A44A-986739E167AE}"/>
    <dgm:cxn modelId="{DA6F71EC-B6E9-4610-8B5D-0AEF66C866B4}" srcId="{DDC4CFC6-F96C-46EA-888E-50B96397B77D}" destId="{6DE0BE21-4B9E-49A5-986E-28C5CBB73524}" srcOrd="11" destOrd="0" parTransId="{089192B4-0CEC-4B2A-A3F5-AE44AD1F0FD3}" sibTransId="{9DDD6548-36C1-4068-B0E8-D29174C2E866}"/>
    <dgm:cxn modelId="{FAEB9AEF-0C19-49A8-9BB7-F06013CBA407}" srcId="{DDC4CFC6-F96C-46EA-888E-50B96397B77D}" destId="{C1DC94EF-40F8-4CF0-8F4F-70AFB0C85DAF}" srcOrd="4" destOrd="0" parTransId="{4FE94076-ADF7-40CD-8C81-4343306CE760}" sibTransId="{B01353A8-B790-4A58-B9BF-69FA64840FB7}"/>
    <dgm:cxn modelId="{2E25CDFC-6F4C-4A99-9A54-991FCB5D52F6}" type="presOf" srcId="{DDC4CFC6-F96C-46EA-888E-50B96397B77D}" destId="{E09A5E15-6709-4C33-94A6-127E53C99A0D}" srcOrd="0" destOrd="0" presId="urn:microsoft.com/office/officeart/2005/8/layout/default"/>
    <dgm:cxn modelId="{049CBE24-6A18-4FC2-A18F-69040A0B2A98}" type="presParOf" srcId="{E09A5E15-6709-4C33-94A6-127E53C99A0D}" destId="{427C28FD-32E2-4A0A-B0B0-7894CFD71CE3}" srcOrd="0" destOrd="0" presId="urn:microsoft.com/office/officeart/2005/8/layout/default"/>
    <dgm:cxn modelId="{B4C68AD4-2A4D-4C51-B6A1-1F881A4CFAF1}" type="presParOf" srcId="{E09A5E15-6709-4C33-94A6-127E53C99A0D}" destId="{1B9E30EC-E8E8-4276-A6A6-B42F6F743C09}" srcOrd="1" destOrd="0" presId="urn:microsoft.com/office/officeart/2005/8/layout/default"/>
    <dgm:cxn modelId="{9AC4847F-4752-474E-8325-AC8A6AF2E43A}" type="presParOf" srcId="{E09A5E15-6709-4C33-94A6-127E53C99A0D}" destId="{A5E01578-0109-47B0-8EFE-D690B3583E5A}" srcOrd="2" destOrd="0" presId="urn:microsoft.com/office/officeart/2005/8/layout/default"/>
    <dgm:cxn modelId="{24B78011-2276-4996-9E86-EA5EF00107B7}" type="presParOf" srcId="{E09A5E15-6709-4C33-94A6-127E53C99A0D}" destId="{184D742E-2482-473A-B976-8DD54F251BEF}" srcOrd="3" destOrd="0" presId="urn:microsoft.com/office/officeart/2005/8/layout/default"/>
    <dgm:cxn modelId="{7F235EBE-3D29-4D3B-ACE7-463CFAE5229D}" type="presParOf" srcId="{E09A5E15-6709-4C33-94A6-127E53C99A0D}" destId="{7D1FC349-7A61-495A-8D33-F66BD8CD7010}" srcOrd="4" destOrd="0" presId="urn:microsoft.com/office/officeart/2005/8/layout/default"/>
    <dgm:cxn modelId="{FF98CC08-D0F9-424D-882C-B23A31313894}" type="presParOf" srcId="{E09A5E15-6709-4C33-94A6-127E53C99A0D}" destId="{BD2A7F94-E439-4000-AED5-F4B794145567}" srcOrd="5" destOrd="0" presId="urn:microsoft.com/office/officeart/2005/8/layout/default"/>
    <dgm:cxn modelId="{84EDAE14-5732-4C80-A364-8834599949F6}" type="presParOf" srcId="{E09A5E15-6709-4C33-94A6-127E53C99A0D}" destId="{57137EE5-6C77-42BB-B83C-C534E4BBBF64}" srcOrd="6" destOrd="0" presId="urn:microsoft.com/office/officeart/2005/8/layout/default"/>
    <dgm:cxn modelId="{286877E0-AF18-4B61-B0DB-83F9F588EA77}" type="presParOf" srcId="{E09A5E15-6709-4C33-94A6-127E53C99A0D}" destId="{54121750-7C8A-43A9-8528-92851D1CE609}" srcOrd="7" destOrd="0" presId="urn:microsoft.com/office/officeart/2005/8/layout/default"/>
    <dgm:cxn modelId="{2CFD4A0F-B0BB-4859-8C1C-3E69F477254F}" type="presParOf" srcId="{E09A5E15-6709-4C33-94A6-127E53C99A0D}" destId="{851C7FAB-5884-4CA2-B125-E678D6811466}" srcOrd="8" destOrd="0" presId="urn:microsoft.com/office/officeart/2005/8/layout/default"/>
    <dgm:cxn modelId="{64CEA76B-9A2B-4507-ADF8-C65C063A5696}" type="presParOf" srcId="{E09A5E15-6709-4C33-94A6-127E53C99A0D}" destId="{495B69A9-5F18-46E0-B6A9-E2AC710745FF}" srcOrd="9" destOrd="0" presId="urn:microsoft.com/office/officeart/2005/8/layout/default"/>
    <dgm:cxn modelId="{3FD6C54D-AD28-43FC-90E6-EF2E06289376}" type="presParOf" srcId="{E09A5E15-6709-4C33-94A6-127E53C99A0D}" destId="{F944C66B-1323-430D-96D7-C9305D307F5F}" srcOrd="10" destOrd="0" presId="urn:microsoft.com/office/officeart/2005/8/layout/default"/>
    <dgm:cxn modelId="{7F79AE43-DBED-4A97-8A04-D86A0486806C}" type="presParOf" srcId="{E09A5E15-6709-4C33-94A6-127E53C99A0D}" destId="{9BD88426-46E1-456E-8C75-3F172D563C9B}" srcOrd="11" destOrd="0" presId="urn:microsoft.com/office/officeart/2005/8/layout/default"/>
    <dgm:cxn modelId="{B758CB85-A2A1-4091-A588-DD345200D584}" type="presParOf" srcId="{E09A5E15-6709-4C33-94A6-127E53C99A0D}" destId="{DF8CC914-9786-4DA1-94CF-2EAA70A722EF}" srcOrd="12" destOrd="0" presId="urn:microsoft.com/office/officeart/2005/8/layout/default"/>
    <dgm:cxn modelId="{11278EA0-23B3-4740-8700-BC6E4D8C5AEC}" type="presParOf" srcId="{E09A5E15-6709-4C33-94A6-127E53C99A0D}" destId="{F341815C-589A-45D2-A891-1C8544FB01AE}" srcOrd="13" destOrd="0" presId="urn:microsoft.com/office/officeart/2005/8/layout/default"/>
    <dgm:cxn modelId="{F5A17B55-CAD4-406C-BF67-02BD5CB07130}" type="presParOf" srcId="{E09A5E15-6709-4C33-94A6-127E53C99A0D}" destId="{7947EC36-006F-4F7A-8BE0-C52C0CC336F8}" srcOrd="14" destOrd="0" presId="urn:microsoft.com/office/officeart/2005/8/layout/default"/>
    <dgm:cxn modelId="{26797E63-9B02-49B9-9D1C-CF70E2CEFA85}" type="presParOf" srcId="{E09A5E15-6709-4C33-94A6-127E53C99A0D}" destId="{5277AE36-4BC9-402F-8EE1-16B453874C4E}" srcOrd="15" destOrd="0" presId="urn:microsoft.com/office/officeart/2005/8/layout/default"/>
    <dgm:cxn modelId="{B46DECF0-220A-4130-95FA-3ACA74F40B04}" type="presParOf" srcId="{E09A5E15-6709-4C33-94A6-127E53C99A0D}" destId="{D72F987B-191F-4885-9178-867C6391DDA7}" srcOrd="16" destOrd="0" presId="urn:microsoft.com/office/officeart/2005/8/layout/default"/>
    <dgm:cxn modelId="{B50DFFD7-12CC-489D-A78F-531C14BAB118}" type="presParOf" srcId="{E09A5E15-6709-4C33-94A6-127E53C99A0D}" destId="{8DAFDF96-A139-4CD5-B556-DBB46E0EFA18}" srcOrd="17" destOrd="0" presId="urn:microsoft.com/office/officeart/2005/8/layout/default"/>
    <dgm:cxn modelId="{492A9D1B-E81D-4E73-91C2-C1067B00C736}" type="presParOf" srcId="{E09A5E15-6709-4C33-94A6-127E53C99A0D}" destId="{39914862-18AF-4EC0-889D-0C2114920A3D}" srcOrd="18" destOrd="0" presId="urn:microsoft.com/office/officeart/2005/8/layout/default"/>
    <dgm:cxn modelId="{2A343301-DB64-45BF-9009-87AA6594F997}" type="presParOf" srcId="{E09A5E15-6709-4C33-94A6-127E53C99A0D}" destId="{E8F3A3B4-4E0B-4468-91FE-F72A75E390F0}" srcOrd="19" destOrd="0" presId="urn:microsoft.com/office/officeart/2005/8/layout/default"/>
    <dgm:cxn modelId="{CA488A04-2CFD-4469-870E-BF9E4F2E7605}" type="presParOf" srcId="{E09A5E15-6709-4C33-94A6-127E53C99A0D}" destId="{E7D3DDAA-AFE5-4773-8588-EE3F7201E299}" srcOrd="20" destOrd="0" presId="urn:microsoft.com/office/officeart/2005/8/layout/default"/>
    <dgm:cxn modelId="{D945B124-BB9D-4E24-9A88-07A66766F0D2}" type="presParOf" srcId="{E09A5E15-6709-4C33-94A6-127E53C99A0D}" destId="{E2AFD790-DD59-434E-960E-668A2ED51521}" srcOrd="21" destOrd="0" presId="urn:microsoft.com/office/officeart/2005/8/layout/default"/>
    <dgm:cxn modelId="{7CD66639-5D7C-483F-9B11-592093626D03}" type="presParOf" srcId="{E09A5E15-6709-4C33-94A6-127E53C99A0D}" destId="{651055B4-A589-4E18-B2FD-7FE247A3759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5A6FFA-6DA8-42F8-B6D4-15D49EA7725D}"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FF823717-1B16-4FAA-B3FB-CACBA43C268A}">
      <dgm:prSet/>
      <dgm:spPr/>
      <dgm:t>
        <a:bodyPr/>
        <a:lstStyle/>
        <a:p>
          <a:r>
            <a:rPr lang="en-US" b="1" baseline="0" dirty="0"/>
            <a:t>EMS provider or firefighter</a:t>
          </a:r>
          <a:endParaRPr lang="en-US" dirty="0"/>
        </a:p>
      </dgm:t>
    </dgm:pt>
    <dgm:pt modelId="{4DE130F6-18B9-4D9E-AC74-C163381092DC}" type="parTrans" cxnId="{F3FAF09A-8B32-4997-A90B-07725D1DFCE1}">
      <dgm:prSet/>
      <dgm:spPr/>
      <dgm:t>
        <a:bodyPr/>
        <a:lstStyle/>
        <a:p>
          <a:endParaRPr lang="en-US"/>
        </a:p>
      </dgm:t>
    </dgm:pt>
    <dgm:pt modelId="{A92AC8C9-8D7D-44F7-B90D-94D27013CDD4}" type="sibTrans" cxnId="{F3FAF09A-8B32-4997-A90B-07725D1DFCE1}">
      <dgm:prSet/>
      <dgm:spPr/>
      <dgm:t>
        <a:bodyPr/>
        <a:lstStyle/>
        <a:p>
          <a:endParaRPr lang="en-US"/>
        </a:p>
      </dgm:t>
    </dgm:pt>
    <dgm:pt modelId="{87D54BD9-7DE5-4F2F-AF61-D8DA679544E0}">
      <dgm:prSet/>
      <dgm:spPr/>
      <dgm:t>
        <a:bodyPr/>
        <a:lstStyle/>
        <a:p>
          <a:r>
            <a:rPr lang="en-US" b="1" baseline="0"/>
            <a:t>District court judge</a:t>
          </a:r>
          <a:endParaRPr lang="en-US"/>
        </a:p>
      </dgm:t>
    </dgm:pt>
    <dgm:pt modelId="{5B738B7E-BA5C-4BD7-AB77-67D48C86188B}" type="parTrans" cxnId="{EE305170-97E4-40F0-900E-5FCA0E73A8AA}">
      <dgm:prSet/>
      <dgm:spPr/>
      <dgm:t>
        <a:bodyPr/>
        <a:lstStyle/>
        <a:p>
          <a:endParaRPr lang="en-US"/>
        </a:p>
      </dgm:t>
    </dgm:pt>
    <dgm:pt modelId="{249A8056-FFE2-47E3-87AD-5E19089BB446}" type="sibTrans" cxnId="{EE305170-97E4-40F0-900E-5FCA0E73A8AA}">
      <dgm:prSet/>
      <dgm:spPr/>
      <dgm:t>
        <a:bodyPr/>
        <a:lstStyle/>
        <a:p>
          <a:endParaRPr lang="en-US"/>
        </a:p>
      </dgm:t>
    </dgm:pt>
    <dgm:pt modelId="{37E9DF8D-1AF7-460D-B848-093589058A08}">
      <dgm:prSet/>
      <dgm:spPr/>
      <dgm:t>
        <a:bodyPr/>
        <a:lstStyle/>
        <a:p>
          <a:r>
            <a:rPr lang="en-US" b="1" baseline="0"/>
            <a:t>County medical examiner</a:t>
          </a:r>
          <a:endParaRPr lang="en-US"/>
        </a:p>
      </dgm:t>
    </dgm:pt>
    <dgm:pt modelId="{8B3E0961-0A01-41BC-A878-FB40B915D349}" type="parTrans" cxnId="{D3486563-4B26-46B7-B8A4-DF919541E924}">
      <dgm:prSet/>
      <dgm:spPr/>
      <dgm:t>
        <a:bodyPr/>
        <a:lstStyle/>
        <a:p>
          <a:endParaRPr lang="en-US"/>
        </a:p>
      </dgm:t>
    </dgm:pt>
    <dgm:pt modelId="{7F55059F-07EB-43D6-9633-697683E582A4}" type="sibTrans" cxnId="{D3486563-4B26-46B7-B8A4-DF919541E924}">
      <dgm:prSet/>
      <dgm:spPr/>
      <dgm:t>
        <a:bodyPr/>
        <a:lstStyle/>
        <a:p>
          <a:endParaRPr lang="en-US"/>
        </a:p>
      </dgm:t>
    </dgm:pt>
    <dgm:pt modelId="{0642226D-DF00-4BBE-AC52-D9A78BB73582}">
      <dgm:prSet/>
      <dgm:spPr/>
      <dgm:t>
        <a:bodyPr/>
        <a:lstStyle/>
        <a:p>
          <a:r>
            <a:rPr lang="en-US" b="1" baseline="0"/>
            <a:t>Representative of local child care facility or Head Start</a:t>
          </a:r>
          <a:endParaRPr lang="en-US"/>
        </a:p>
      </dgm:t>
    </dgm:pt>
    <dgm:pt modelId="{149529A8-5DA2-4C1D-9AC2-56C10B4E6E38}" type="parTrans" cxnId="{D1409D96-0742-420E-A82D-839F1F51B847}">
      <dgm:prSet/>
      <dgm:spPr/>
      <dgm:t>
        <a:bodyPr/>
        <a:lstStyle/>
        <a:p>
          <a:endParaRPr lang="en-US"/>
        </a:p>
      </dgm:t>
    </dgm:pt>
    <dgm:pt modelId="{6C82D82C-7EE4-490D-B689-D76D60AC7984}" type="sibTrans" cxnId="{D1409D96-0742-420E-A82D-839F1F51B847}">
      <dgm:prSet/>
      <dgm:spPr/>
      <dgm:t>
        <a:bodyPr/>
        <a:lstStyle/>
        <a:p>
          <a:endParaRPr lang="en-US"/>
        </a:p>
      </dgm:t>
    </dgm:pt>
    <dgm:pt modelId="{66B507E3-4FC6-46DB-91F0-40E005A49CA8}">
      <dgm:prSet/>
      <dgm:spPr/>
      <dgm:t>
        <a:bodyPr/>
        <a:lstStyle/>
        <a:p>
          <a:r>
            <a:rPr lang="en-US" b="1" baseline="0" dirty="0"/>
            <a:t>Parent of a child who died </a:t>
          </a:r>
          <a:r>
            <a:rPr lang="en-US" baseline="0" dirty="0"/>
            <a:t>before reaching the child’s 18</a:t>
          </a:r>
          <a:r>
            <a:rPr lang="en-US" baseline="30000" dirty="0"/>
            <a:t>th</a:t>
          </a:r>
          <a:r>
            <a:rPr lang="en-US" baseline="0" dirty="0"/>
            <a:t> BD</a:t>
          </a:r>
          <a:endParaRPr lang="en-US" dirty="0"/>
        </a:p>
      </dgm:t>
    </dgm:pt>
    <dgm:pt modelId="{BE3DB67C-F49A-45E1-97F5-FAEFC7E3ADAF}" type="parTrans" cxnId="{CB870533-FFEA-44A8-B9EB-BFF7B44FC4F1}">
      <dgm:prSet/>
      <dgm:spPr/>
      <dgm:t>
        <a:bodyPr/>
        <a:lstStyle/>
        <a:p>
          <a:endParaRPr lang="en-US"/>
        </a:p>
      </dgm:t>
    </dgm:pt>
    <dgm:pt modelId="{6F5E4829-7933-46F4-A713-7ACE567A4CC9}" type="sibTrans" cxnId="{CB870533-FFEA-44A8-B9EB-BFF7B44FC4F1}">
      <dgm:prSet/>
      <dgm:spPr/>
      <dgm:t>
        <a:bodyPr/>
        <a:lstStyle/>
        <a:p>
          <a:endParaRPr lang="en-US"/>
        </a:p>
      </dgm:t>
    </dgm:pt>
    <dgm:pt modelId="{7B2BFBAC-7F0C-4F81-8D48-6911E4FD518C}" type="pres">
      <dgm:prSet presAssocID="{175A6FFA-6DA8-42F8-B6D4-15D49EA7725D}" presName="diagram" presStyleCnt="0">
        <dgm:presLayoutVars>
          <dgm:dir/>
          <dgm:resizeHandles val="exact"/>
        </dgm:presLayoutVars>
      </dgm:prSet>
      <dgm:spPr/>
    </dgm:pt>
    <dgm:pt modelId="{1449E6D9-C16D-4654-A261-F4C50402E77D}" type="pres">
      <dgm:prSet presAssocID="{FF823717-1B16-4FAA-B3FB-CACBA43C268A}" presName="node" presStyleLbl="node1" presStyleIdx="0" presStyleCnt="5" custLinFactNeighborX="1574">
        <dgm:presLayoutVars>
          <dgm:bulletEnabled val="1"/>
        </dgm:presLayoutVars>
      </dgm:prSet>
      <dgm:spPr/>
    </dgm:pt>
    <dgm:pt modelId="{097EC38B-B8DE-4898-B132-287B8B200858}" type="pres">
      <dgm:prSet presAssocID="{A92AC8C9-8D7D-44F7-B90D-94D27013CDD4}" presName="sibTrans" presStyleCnt="0"/>
      <dgm:spPr/>
    </dgm:pt>
    <dgm:pt modelId="{1AA6CA32-0EE6-41BC-A6EF-7D9B2A22AAB0}" type="pres">
      <dgm:prSet presAssocID="{87D54BD9-7DE5-4F2F-AF61-D8DA679544E0}" presName="node" presStyleLbl="node1" presStyleIdx="1" presStyleCnt="5">
        <dgm:presLayoutVars>
          <dgm:bulletEnabled val="1"/>
        </dgm:presLayoutVars>
      </dgm:prSet>
      <dgm:spPr/>
    </dgm:pt>
    <dgm:pt modelId="{1D56B65F-48A3-40B7-8FA6-30536224137B}" type="pres">
      <dgm:prSet presAssocID="{249A8056-FFE2-47E3-87AD-5E19089BB446}" presName="sibTrans" presStyleCnt="0"/>
      <dgm:spPr/>
    </dgm:pt>
    <dgm:pt modelId="{1D3D80FC-DD4B-44B2-B668-9C2C82EE33D1}" type="pres">
      <dgm:prSet presAssocID="{37E9DF8D-1AF7-460D-B848-093589058A08}" presName="node" presStyleLbl="node1" presStyleIdx="2" presStyleCnt="5">
        <dgm:presLayoutVars>
          <dgm:bulletEnabled val="1"/>
        </dgm:presLayoutVars>
      </dgm:prSet>
      <dgm:spPr/>
    </dgm:pt>
    <dgm:pt modelId="{A157A003-D0D3-44A3-AC56-4DE30857E530}" type="pres">
      <dgm:prSet presAssocID="{7F55059F-07EB-43D6-9633-697683E582A4}" presName="sibTrans" presStyleCnt="0"/>
      <dgm:spPr/>
    </dgm:pt>
    <dgm:pt modelId="{0279AB41-7AE1-4BB7-A311-EA4024FF4DDC}" type="pres">
      <dgm:prSet presAssocID="{0642226D-DF00-4BBE-AC52-D9A78BB73582}" presName="node" presStyleLbl="node1" presStyleIdx="3" presStyleCnt="5">
        <dgm:presLayoutVars>
          <dgm:bulletEnabled val="1"/>
        </dgm:presLayoutVars>
      </dgm:prSet>
      <dgm:spPr/>
    </dgm:pt>
    <dgm:pt modelId="{D2401163-D67E-4A73-A8D2-2ECA36E3AB45}" type="pres">
      <dgm:prSet presAssocID="{6C82D82C-7EE4-490D-B689-D76D60AC7984}" presName="sibTrans" presStyleCnt="0"/>
      <dgm:spPr/>
    </dgm:pt>
    <dgm:pt modelId="{0ED9919E-1719-4FEA-BD1E-32C8DEAF8EF7}" type="pres">
      <dgm:prSet presAssocID="{66B507E3-4FC6-46DB-91F0-40E005A49CA8}" presName="node" presStyleLbl="node1" presStyleIdx="4" presStyleCnt="5">
        <dgm:presLayoutVars>
          <dgm:bulletEnabled val="1"/>
        </dgm:presLayoutVars>
      </dgm:prSet>
      <dgm:spPr/>
    </dgm:pt>
  </dgm:ptLst>
  <dgm:cxnLst>
    <dgm:cxn modelId="{C2E42711-A0D8-4D18-A594-72DE497AF9A4}" type="presOf" srcId="{66B507E3-4FC6-46DB-91F0-40E005A49CA8}" destId="{0ED9919E-1719-4FEA-BD1E-32C8DEAF8EF7}" srcOrd="0" destOrd="0" presId="urn:microsoft.com/office/officeart/2005/8/layout/default"/>
    <dgm:cxn modelId="{0566F02F-0ACD-463D-BEE6-ECD2261D2FB2}" type="presOf" srcId="{0642226D-DF00-4BBE-AC52-D9A78BB73582}" destId="{0279AB41-7AE1-4BB7-A311-EA4024FF4DDC}" srcOrd="0" destOrd="0" presId="urn:microsoft.com/office/officeart/2005/8/layout/default"/>
    <dgm:cxn modelId="{CB870533-FFEA-44A8-B9EB-BFF7B44FC4F1}" srcId="{175A6FFA-6DA8-42F8-B6D4-15D49EA7725D}" destId="{66B507E3-4FC6-46DB-91F0-40E005A49CA8}" srcOrd="4" destOrd="0" parTransId="{BE3DB67C-F49A-45E1-97F5-FAEFC7E3ADAF}" sibTransId="{6F5E4829-7933-46F4-A713-7ACE567A4CC9}"/>
    <dgm:cxn modelId="{A9073838-A30E-4C61-AC92-343CA731C6FD}" type="presOf" srcId="{37E9DF8D-1AF7-460D-B848-093589058A08}" destId="{1D3D80FC-DD4B-44B2-B668-9C2C82EE33D1}" srcOrd="0" destOrd="0" presId="urn:microsoft.com/office/officeart/2005/8/layout/default"/>
    <dgm:cxn modelId="{D3486563-4B26-46B7-B8A4-DF919541E924}" srcId="{175A6FFA-6DA8-42F8-B6D4-15D49EA7725D}" destId="{37E9DF8D-1AF7-460D-B848-093589058A08}" srcOrd="2" destOrd="0" parTransId="{8B3E0961-0A01-41BC-A878-FB40B915D349}" sibTransId="{7F55059F-07EB-43D6-9633-697683E582A4}"/>
    <dgm:cxn modelId="{EE305170-97E4-40F0-900E-5FCA0E73A8AA}" srcId="{175A6FFA-6DA8-42F8-B6D4-15D49EA7725D}" destId="{87D54BD9-7DE5-4F2F-AF61-D8DA679544E0}" srcOrd="1" destOrd="0" parTransId="{5B738B7E-BA5C-4BD7-AB77-67D48C86188B}" sibTransId="{249A8056-FFE2-47E3-87AD-5E19089BB446}"/>
    <dgm:cxn modelId="{C1514476-940B-43DF-AB70-9E3D57109139}" type="presOf" srcId="{175A6FFA-6DA8-42F8-B6D4-15D49EA7725D}" destId="{7B2BFBAC-7F0C-4F81-8D48-6911E4FD518C}" srcOrd="0" destOrd="0" presId="urn:microsoft.com/office/officeart/2005/8/layout/default"/>
    <dgm:cxn modelId="{D1409D96-0742-420E-A82D-839F1F51B847}" srcId="{175A6FFA-6DA8-42F8-B6D4-15D49EA7725D}" destId="{0642226D-DF00-4BBE-AC52-D9A78BB73582}" srcOrd="3" destOrd="0" parTransId="{149529A8-5DA2-4C1D-9AC2-56C10B4E6E38}" sibTransId="{6C82D82C-7EE4-490D-B689-D76D60AC7984}"/>
    <dgm:cxn modelId="{F3FAF09A-8B32-4997-A90B-07725D1DFCE1}" srcId="{175A6FFA-6DA8-42F8-B6D4-15D49EA7725D}" destId="{FF823717-1B16-4FAA-B3FB-CACBA43C268A}" srcOrd="0" destOrd="0" parTransId="{4DE130F6-18B9-4D9E-AC74-C163381092DC}" sibTransId="{A92AC8C9-8D7D-44F7-B90D-94D27013CDD4}"/>
    <dgm:cxn modelId="{9F5FB0BF-7B27-4BFE-9151-8247D85AD766}" type="presOf" srcId="{87D54BD9-7DE5-4F2F-AF61-D8DA679544E0}" destId="{1AA6CA32-0EE6-41BC-A6EF-7D9B2A22AAB0}" srcOrd="0" destOrd="0" presId="urn:microsoft.com/office/officeart/2005/8/layout/default"/>
    <dgm:cxn modelId="{5F6887E3-D8EE-4D38-B822-00B294129CB6}" type="presOf" srcId="{FF823717-1B16-4FAA-B3FB-CACBA43C268A}" destId="{1449E6D9-C16D-4654-A261-F4C50402E77D}" srcOrd="0" destOrd="0" presId="urn:microsoft.com/office/officeart/2005/8/layout/default"/>
    <dgm:cxn modelId="{141F0E59-E6E6-4A4D-99E3-097A6B39BC69}" type="presParOf" srcId="{7B2BFBAC-7F0C-4F81-8D48-6911E4FD518C}" destId="{1449E6D9-C16D-4654-A261-F4C50402E77D}" srcOrd="0" destOrd="0" presId="urn:microsoft.com/office/officeart/2005/8/layout/default"/>
    <dgm:cxn modelId="{0D859187-75BC-461F-B25E-A35FD0E2B92A}" type="presParOf" srcId="{7B2BFBAC-7F0C-4F81-8D48-6911E4FD518C}" destId="{097EC38B-B8DE-4898-B132-287B8B200858}" srcOrd="1" destOrd="0" presId="urn:microsoft.com/office/officeart/2005/8/layout/default"/>
    <dgm:cxn modelId="{82283403-0BB0-465C-A268-A97ABF377EC3}" type="presParOf" srcId="{7B2BFBAC-7F0C-4F81-8D48-6911E4FD518C}" destId="{1AA6CA32-0EE6-41BC-A6EF-7D9B2A22AAB0}" srcOrd="2" destOrd="0" presId="urn:microsoft.com/office/officeart/2005/8/layout/default"/>
    <dgm:cxn modelId="{BCDA59D9-1090-4F53-9372-52EE1188589A}" type="presParOf" srcId="{7B2BFBAC-7F0C-4F81-8D48-6911E4FD518C}" destId="{1D56B65F-48A3-40B7-8FA6-30536224137B}" srcOrd="3" destOrd="0" presId="urn:microsoft.com/office/officeart/2005/8/layout/default"/>
    <dgm:cxn modelId="{0611E235-2D53-4265-A4E9-03C5A634686E}" type="presParOf" srcId="{7B2BFBAC-7F0C-4F81-8D48-6911E4FD518C}" destId="{1D3D80FC-DD4B-44B2-B668-9C2C82EE33D1}" srcOrd="4" destOrd="0" presId="urn:microsoft.com/office/officeart/2005/8/layout/default"/>
    <dgm:cxn modelId="{D42D37E6-2047-4C20-A896-7BE674127613}" type="presParOf" srcId="{7B2BFBAC-7F0C-4F81-8D48-6911E4FD518C}" destId="{A157A003-D0D3-44A3-AC56-4DE30857E530}" srcOrd="5" destOrd="0" presId="urn:microsoft.com/office/officeart/2005/8/layout/default"/>
    <dgm:cxn modelId="{7BC41D55-EA2D-4CC9-99FD-BC54FA0FC14E}" type="presParOf" srcId="{7B2BFBAC-7F0C-4F81-8D48-6911E4FD518C}" destId="{0279AB41-7AE1-4BB7-A311-EA4024FF4DDC}" srcOrd="6" destOrd="0" presId="urn:microsoft.com/office/officeart/2005/8/layout/default"/>
    <dgm:cxn modelId="{BA231440-389A-4226-8422-39E296972CA4}" type="presParOf" srcId="{7B2BFBAC-7F0C-4F81-8D48-6911E4FD518C}" destId="{D2401163-D67E-4A73-A8D2-2ECA36E3AB45}" srcOrd="7" destOrd="0" presId="urn:microsoft.com/office/officeart/2005/8/layout/default"/>
    <dgm:cxn modelId="{702101C5-63A7-40E0-ABD1-860F96DDC6A5}" type="presParOf" srcId="{7B2BFBAC-7F0C-4F81-8D48-6911E4FD518C}" destId="{0ED9919E-1719-4FEA-BD1E-32C8DEAF8EF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262F0B-9119-4E9F-BD8C-50C7B9331736}"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4D39C34E-D72A-4F3E-95DE-F5AC89EA5379}">
      <dgm:prSet custT="1"/>
      <dgm:spPr/>
      <dgm:t>
        <a:bodyPr/>
        <a:lstStyle/>
        <a:p>
          <a:r>
            <a:rPr lang="en-US" sz="2000" baseline="0" dirty="0"/>
            <a:t>Chief Medical Examiner is a member and also chair of the State Team</a:t>
          </a:r>
          <a:endParaRPr lang="en-US" sz="2000" dirty="0"/>
        </a:p>
      </dgm:t>
    </dgm:pt>
    <dgm:pt modelId="{88092EFF-ED2E-49DC-BE14-1BA6A43F9077}" type="parTrans" cxnId="{6EC1E6C7-EDDC-4F13-8F46-44E86B94C451}">
      <dgm:prSet/>
      <dgm:spPr/>
      <dgm:t>
        <a:bodyPr/>
        <a:lstStyle/>
        <a:p>
          <a:endParaRPr lang="en-US"/>
        </a:p>
      </dgm:t>
    </dgm:pt>
    <dgm:pt modelId="{39BCEE20-4FC8-45B2-927E-A7C19EC39F60}" type="sibTrans" cxnId="{6EC1E6C7-EDDC-4F13-8F46-44E86B94C451}">
      <dgm:prSet/>
      <dgm:spPr/>
      <dgm:t>
        <a:bodyPr/>
        <a:lstStyle/>
        <a:p>
          <a:endParaRPr lang="en-US"/>
        </a:p>
      </dgm:t>
    </dgm:pt>
    <dgm:pt modelId="{AA457989-AB55-4930-8E67-0FE60979E138}">
      <dgm:prSet custT="1"/>
      <dgm:spPr/>
      <dgm:t>
        <a:bodyPr/>
        <a:lstStyle/>
        <a:p>
          <a:r>
            <a:rPr lang="en-US" sz="2000" baseline="0" dirty="0"/>
            <a:t>State DSS Director or designee</a:t>
          </a:r>
          <a:endParaRPr lang="en-US" sz="2000" dirty="0"/>
        </a:p>
      </dgm:t>
    </dgm:pt>
    <dgm:pt modelId="{74220FDD-CF96-43A0-BB30-4891D93C1EB8}" type="parTrans" cxnId="{57CAAF6F-A4D1-45D3-8D44-F293117E3790}">
      <dgm:prSet/>
      <dgm:spPr/>
      <dgm:t>
        <a:bodyPr/>
        <a:lstStyle/>
        <a:p>
          <a:endParaRPr lang="en-US"/>
        </a:p>
      </dgm:t>
    </dgm:pt>
    <dgm:pt modelId="{35550E70-83CA-4178-BDD5-E56690FB3A64}" type="sibTrans" cxnId="{57CAAF6F-A4D1-45D3-8D44-F293117E3790}">
      <dgm:prSet/>
      <dgm:spPr/>
      <dgm:t>
        <a:bodyPr/>
        <a:lstStyle/>
        <a:p>
          <a:endParaRPr lang="en-US"/>
        </a:p>
      </dgm:t>
    </dgm:pt>
    <dgm:pt modelId="{2703C9A5-1A20-46F9-B0F7-101DE4ED3B53}">
      <dgm:prSet custT="1"/>
      <dgm:spPr/>
      <dgm:t>
        <a:bodyPr/>
        <a:lstStyle/>
        <a:p>
          <a:r>
            <a:rPr lang="en-US" sz="2000" baseline="0" dirty="0"/>
            <a:t>Director of the State Bureau of Investigation or designee</a:t>
          </a:r>
          <a:endParaRPr lang="en-US" sz="2000" dirty="0"/>
        </a:p>
      </dgm:t>
    </dgm:pt>
    <dgm:pt modelId="{9A229675-1504-44EA-BB07-185D6E3D4C31}" type="parTrans" cxnId="{EAAC7458-053B-4229-ACF3-813A7C83B589}">
      <dgm:prSet/>
      <dgm:spPr/>
      <dgm:t>
        <a:bodyPr/>
        <a:lstStyle/>
        <a:p>
          <a:endParaRPr lang="en-US"/>
        </a:p>
      </dgm:t>
    </dgm:pt>
    <dgm:pt modelId="{A6F501EE-3576-4826-9A2C-66BDA8298565}" type="sibTrans" cxnId="{EAAC7458-053B-4229-ACF3-813A7C83B589}">
      <dgm:prSet/>
      <dgm:spPr/>
      <dgm:t>
        <a:bodyPr/>
        <a:lstStyle/>
        <a:p>
          <a:endParaRPr lang="en-US"/>
        </a:p>
      </dgm:t>
    </dgm:pt>
    <dgm:pt modelId="{DC234806-A0A2-441A-992F-EF5BB6CEC58C}">
      <dgm:prSet custT="1"/>
      <dgm:spPr/>
      <dgm:t>
        <a:bodyPr/>
        <a:lstStyle/>
        <a:p>
          <a:r>
            <a:rPr lang="en-US" sz="2000" baseline="0" dirty="0"/>
            <a:t>Director of Maternal &amp; Child Health for DPH or designee</a:t>
          </a:r>
          <a:endParaRPr lang="en-US" sz="2000" dirty="0"/>
        </a:p>
      </dgm:t>
    </dgm:pt>
    <dgm:pt modelId="{1D257B93-FB1E-4CCA-A4CD-D76B329BE46D}" type="parTrans" cxnId="{95DD00B2-E48A-4854-83D5-AE881A2F1183}">
      <dgm:prSet/>
      <dgm:spPr/>
      <dgm:t>
        <a:bodyPr/>
        <a:lstStyle/>
        <a:p>
          <a:endParaRPr lang="en-US"/>
        </a:p>
      </dgm:t>
    </dgm:pt>
    <dgm:pt modelId="{0FCCE242-603E-418F-8F60-68DD9D007038}" type="sibTrans" cxnId="{95DD00B2-E48A-4854-83D5-AE881A2F1183}">
      <dgm:prSet/>
      <dgm:spPr/>
      <dgm:t>
        <a:bodyPr/>
        <a:lstStyle/>
        <a:p>
          <a:endParaRPr lang="en-US"/>
        </a:p>
      </dgm:t>
    </dgm:pt>
    <dgm:pt modelId="{E146B772-C37A-41B4-A122-C4B44F7731D9}">
      <dgm:prSet/>
      <dgm:spPr/>
      <dgm:t>
        <a:bodyPr/>
        <a:lstStyle/>
        <a:p>
          <a:r>
            <a:rPr lang="en-US" baseline="0" dirty="0"/>
            <a:t>Director of the Division of Mental Health, Developmental Disabilities and Substance Abuse Services or designee</a:t>
          </a:r>
          <a:endParaRPr lang="en-US" dirty="0"/>
        </a:p>
      </dgm:t>
    </dgm:pt>
    <dgm:pt modelId="{170EFAED-50B8-418F-BC37-20B3D87FE6CA}" type="parTrans" cxnId="{E7DFC191-4557-4B57-8915-4705CF19CA14}">
      <dgm:prSet/>
      <dgm:spPr/>
      <dgm:t>
        <a:bodyPr/>
        <a:lstStyle/>
        <a:p>
          <a:endParaRPr lang="en-US"/>
        </a:p>
      </dgm:t>
    </dgm:pt>
    <dgm:pt modelId="{4FD14772-63A5-47E1-A352-0D2EE0841E7B}" type="sibTrans" cxnId="{E7DFC191-4557-4B57-8915-4705CF19CA14}">
      <dgm:prSet/>
      <dgm:spPr/>
      <dgm:t>
        <a:bodyPr/>
        <a:lstStyle/>
        <a:p>
          <a:endParaRPr lang="en-US"/>
        </a:p>
      </dgm:t>
    </dgm:pt>
    <dgm:pt modelId="{D61B98B4-3EEE-4E67-B302-C29103052472}">
      <dgm:prSet custT="1"/>
      <dgm:spPr/>
      <dgm:t>
        <a:bodyPr/>
        <a:lstStyle/>
        <a:p>
          <a:r>
            <a:rPr lang="en-US" sz="2000" baseline="0" dirty="0"/>
            <a:t>Director of the Administrative Office of the Court or designee</a:t>
          </a:r>
          <a:endParaRPr lang="en-US" sz="2000" dirty="0"/>
        </a:p>
      </dgm:t>
    </dgm:pt>
    <dgm:pt modelId="{B1CE0419-86B8-4FD9-A54D-861AC5D65CA2}" type="parTrans" cxnId="{3785930B-5F54-4514-96B2-986234FB9AEB}">
      <dgm:prSet/>
      <dgm:spPr/>
      <dgm:t>
        <a:bodyPr/>
        <a:lstStyle/>
        <a:p>
          <a:endParaRPr lang="en-US"/>
        </a:p>
      </dgm:t>
    </dgm:pt>
    <dgm:pt modelId="{B875A550-E517-4B75-B436-DB353B7DE01A}" type="sibTrans" cxnId="{3785930B-5F54-4514-96B2-986234FB9AEB}">
      <dgm:prSet/>
      <dgm:spPr/>
      <dgm:t>
        <a:bodyPr/>
        <a:lstStyle/>
        <a:p>
          <a:endParaRPr lang="en-US"/>
        </a:p>
      </dgm:t>
    </dgm:pt>
    <dgm:pt modelId="{318553F2-A920-4E2A-B500-067A4EC3CDAB}">
      <dgm:prSet custT="1"/>
      <dgm:spPr/>
      <dgm:t>
        <a:bodyPr/>
        <a:lstStyle/>
        <a:p>
          <a:r>
            <a:rPr lang="en-US" sz="2000" baseline="0" dirty="0"/>
            <a:t>Pediatrician appointed to serve on the Child Fatality Task Force</a:t>
          </a:r>
          <a:endParaRPr lang="en-US" sz="2000" dirty="0"/>
        </a:p>
      </dgm:t>
    </dgm:pt>
    <dgm:pt modelId="{5B73EABA-BF39-4E59-9879-65B2186B3739}" type="parTrans" cxnId="{9407634A-6BF0-4DC7-8D50-9F177A772D07}">
      <dgm:prSet/>
      <dgm:spPr/>
      <dgm:t>
        <a:bodyPr/>
        <a:lstStyle/>
        <a:p>
          <a:endParaRPr lang="en-US"/>
        </a:p>
      </dgm:t>
    </dgm:pt>
    <dgm:pt modelId="{5F7CA0A9-C2C4-490D-A948-9E14A8ECC97A}" type="sibTrans" cxnId="{9407634A-6BF0-4DC7-8D50-9F177A772D07}">
      <dgm:prSet/>
      <dgm:spPr/>
      <dgm:t>
        <a:bodyPr/>
        <a:lstStyle/>
        <a:p>
          <a:endParaRPr lang="en-US"/>
        </a:p>
      </dgm:t>
    </dgm:pt>
    <dgm:pt modelId="{A9FD78D7-017B-43CB-9FB4-9337581095CD}">
      <dgm:prSet custT="1"/>
      <dgm:spPr/>
      <dgm:t>
        <a:bodyPr/>
        <a:lstStyle/>
        <a:p>
          <a:r>
            <a:rPr lang="en-US" sz="2000" baseline="0" dirty="0"/>
            <a:t>Appointed public member</a:t>
          </a:r>
          <a:endParaRPr lang="en-US" sz="2000" dirty="0"/>
        </a:p>
      </dgm:t>
    </dgm:pt>
    <dgm:pt modelId="{48969A11-1A23-45A9-9873-11F81BE4785D}" type="parTrans" cxnId="{6E5ADC74-0D24-4DEA-8F65-19F00F19833F}">
      <dgm:prSet/>
      <dgm:spPr/>
      <dgm:t>
        <a:bodyPr/>
        <a:lstStyle/>
        <a:p>
          <a:endParaRPr lang="en-US"/>
        </a:p>
      </dgm:t>
    </dgm:pt>
    <dgm:pt modelId="{5389C938-A14E-4653-AD50-7788510C6318}" type="sibTrans" cxnId="{6E5ADC74-0D24-4DEA-8F65-19F00F19833F}">
      <dgm:prSet/>
      <dgm:spPr/>
      <dgm:t>
        <a:bodyPr/>
        <a:lstStyle/>
        <a:p>
          <a:endParaRPr lang="en-US"/>
        </a:p>
      </dgm:t>
    </dgm:pt>
    <dgm:pt modelId="{883BD297-A20D-4FAB-BA6D-9E9EF81C3AD9}">
      <dgm:prSet custT="1"/>
      <dgm:spPr/>
      <dgm:t>
        <a:bodyPr/>
        <a:lstStyle/>
        <a:p>
          <a:r>
            <a:rPr lang="en-US" sz="2000" baseline="0" dirty="0"/>
            <a:t>Team Coordinator (for CFPTs statewide)</a:t>
          </a:r>
          <a:endParaRPr lang="en-US" sz="2000" dirty="0"/>
        </a:p>
      </dgm:t>
    </dgm:pt>
    <dgm:pt modelId="{45E7711C-232A-4063-8762-716B64466707}" type="parTrans" cxnId="{DEDEB3AB-10E1-4E2A-BABA-9F2D38EE8780}">
      <dgm:prSet/>
      <dgm:spPr/>
      <dgm:t>
        <a:bodyPr/>
        <a:lstStyle/>
        <a:p>
          <a:endParaRPr lang="en-US"/>
        </a:p>
      </dgm:t>
    </dgm:pt>
    <dgm:pt modelId="{4659614D-D7D7-451C-95C5-F3B4A642FAC4}" type="sibTrans" cxnId="{DEDEB3AB-10E1-4E2A-BABA-9F2D38EE8780}">
      <dgm:prSet/>
      <dgm:spPr/>
      <dgm:t>
        <a:bodyPr/>
        <a:lstStyle/>
        <a:p>
          <a:endParaRPr lang="en-US"/>
        </a:p>
      </dgm:t>
    </dgm:pt>
    <dgm:pt modelId="{A478A249-8FDB-458B-B234-42D6574D5B8F}" type="pres">
      <dgm:prSet presAssocID="{FE262F0B-9119-4E9F-BD8C-50C7B9331736}" presName="diagram" presStyleCnt="0">
        <dgm:presLayoutVars>
          <dgm:dir/>
          <dgm:resizeHandles val="exact"/>
        </dgm:presLayoutVars>
      </dgm:prSet>
      <dgm:spPr/>
    </dgm:pt>
    <dgm:pt modelId="{34111932-0CC0-4AE9-BCF5-22F4AA7F6757}" type="pres">
      <dgm:prSet presAssocID="{4D39C34E-D72A-4F3E-95DE-F5AC89EA5379}" presName="node" presStyleLbl="node1" presStyleIdx="0" presStyleCnt="9">
        <dgm:presLayoutVars>
          <dgm:bulletEnabled val="1"/>
        </dgm:presLayoutVars>
      </dgm:prSet>
      <dgm:spPr/>
    </dgm:pt>
    <dgm:pt modelId="{CBBEA691-636F-4396-B3E9-41ED1B7114BF}" type="pres">
      <dgm:prSet presAssocID="{39BCEE20-4FC8-45B2-927E-A7C19EC39F60}" presName="sibTrans" presStyleCnt="0"/>
      <dgm:spPr/>
    </dgm:pt>
    <dgm:pt modelId="{0D51A7CC-144E-4B43-801D-95743C6A04CF}" type="pres">
      <dgm:prSet presAssocID="{AA457989-AB55-4930-8E67-0FE60979E138}" presName="node" presStyleLbl="node1" presStyleIdx="1" presStyleCnt="9">
        <dgm:presLayoutVars>
          <dgm:bulletEnabled val="1"/>
        </dgm:presLayoutVars>
      </dgm:prSet>
      <dgm:spPr/>
    </dgm:pt>
    <dgm:pt modelId="{4219856F-1FD9-412D-A5C1-2446305AC9F4}" type="pres">
      <dgm:prSet presAssocID="{35550E70-83CA-4178-BDD5-E56690FB3A64}" presName="sibTrans" presStyleCnt="0"/>
      <dgm:spPr/>
    </dgm:pt>
    <dgm:pt modelId="{76374683-2039-46FD-9E92-A9FFBE8DE20E}" type="pres">
      <dgm:prSet presAssocID="{2703C9A5-1A20-46F9-B0F7-101DE4ED3B53}" presName="node" presStyleLbl="node1" presStyleIdx="2" presStyleCnt="9">
        <dgm:presLayoutVars>
          <dgm:bulletEnabled val="1"/>
        </dgm:presLayoutVars>
      </dgm:prSet>
      <dgm:spPr/>
    </dgm:pt>
    <dgm:pt modelId="{A91BBAFE-B356-4197-BBDC-C42BDBC510F6}" type="pres">
      <dgm:prSet presAssocID="{A6F501EE-3576-4826-9A2C-66BDA8298565}" presName="sibTrans" presStyleCnt="0"/>
      <dgm:spPr/>
    </dgm:pt>
    <dgm:pt modelId="{FAB6A901-CDF8-45AB-93F1-2F9CEF3FB23C}" type="pres">
      <dgm:prSet presAssocID="{DC234806-A0A2-441A-992F-EF5BB6CEC58C}" presName="node" presStyleLbl="node1" presStyleIdx="3" presStyleCnt="9">
        <dgm:presLayoutVars>
          <dgm:bulletEnabled val="1"/>
        </dgm:presLayoutVars>
      </dgm:prSet>
      <dgm:spPr/>
    </dgm:pt>
    <dgm:pt modelId="{87C8EFAE-86EB-4D4B-8F81-2765A9627FA8}" type="pres">
      <dgm:prSet presAssocID="{0FCCE242-603E-418F-8F60-68DD9D007038}" presName="sibTrans" presStyleCnt="0"/>
      <dgm:spPr/>
    </dgm:pt>
    <dgm:pt modelId="{0239C656-F3E0-472A-846E-A585709CBB80}" type="pres">
      <dgm:prSet presAssocID="{E146B772-C37A-41B4-A122-C4B44F7731D9}" presName="node" presStyleLbl="node1" presStyleIdx="4" presStyleCnt="9">
        <dgm:presLayoutVars>
          <dgm:bulletEnabled val="1"/>
        </dgm:presLayoutVars>
      </dgm:prSet>
      <dgm:spPr/>
    </dgm:pt>
    <dgm:pt modelId="{D249CCD5-9566-41E6-9A42-72A228FE350F}" type="pres">
      <dgm:prSet presAssocID="{4FD14772-63A5-47E1-A352-0D2EE0841E7B}" presName="sibTrans" presStyleCnt="0"/>
      <dgm:spPr/>
    </dgm:pt>
    <dgm:pt modelId="{1BE5C291-930E-4E35-885E-2676937B34C4}" type="pres">
      <dgm:prSet presAssocID="{D61B98B4-3EEE-4E67-B302-C29103052472}" presName="node" presStyleLbl="node1" presStyleIdx="5" presStyleCnt="9">
        <dgm:presLayoutVars>
          <dgm:bulletEnabled val="1"/>
        </dgm:presLayoutVars>
      </dgm:prSet>
      <dgm:spPr/>
    </dgm:pt>
    <dgm:pt modelId="{10DB7A04-DB58-4A8A-959D-3C14A21A3BAE}" type="pres">
      <dgm:prSet presAssocID="{B875A550-E517-4B75-B436-DB353B7DE01A}" presName="sibTrans" presStyleCnt="0"/>
      <dgm:spPr/>
    </dgm:pt>
    <dgm:pt modelId="{2DAE93C2-2ECA-41CC-BEA2-9B3674474E05}" type="pres">
      <dgm:prSet presAssocID="{318553F2-A920-4E2A-B500-067A4EC3CDAB}" presName="node" presStyleLbl="node1" presStyleIdx="6" presStyleCnt="9">
        <dgm:presLayoutVars>
          <dgm:bulletEnabled val="1"/>
        </dgm:presLayoutVars>
      </dgm:prSet>
      <dgm:spPr/>
    </dgm:pt>
    <dgm:pt modelId="{AE47BDB2-5B60-4E93-B8D4-6BF17A685009}" type="pres">
      <dgm:prSet presAssocID="{5F7CA0A9-C2C4-490D-A948-9E14A8ECC97A}" presName="sibTrans" presStyleCnt="0"/>
      <dgm:spPr/>
    </dgm:pt>
    <dgm:pt modelId="{AE6895FD-D15A-4B35-AE15-22E8466BD37A}" type="pres">
      <dgm:prSet presAssocID="{A9FD78D7-017B-43CB-9FB4-9337581095CD}" presName="node" presStyleLbl="node1" presStyleIdx="7" presStyleCnt="9">
        <dgm:presLayoutVars>
          <dgm:bulletEnabled val="1"/>
        </dgm:presLayoutVars>
      </dgm:prSet>
      <dgm:spPr/>
    </dgm:pt>
    <dgm:pt modelId="{DD372A37-8878-42F1-B272-8CD142AAB20A}" type="pres">
      <dgm:prSet presAssocID="{5389C938-A14E-4653-AD50-7788510C6318}" presName="sibTrans" presStyleCnt="0"/>
      <dgm:spPr/>
    </dgm:pt>
    <dgm:pt modelId="{FC589C6D-F0AE-47A7-9C36-6EB1FC4C824A}" type="pres">
      <dgm:prSet presAssocID="{883BD297-A20D-4FAB-BA6D-9E9EF81C3AD9}" presName="node" presStyleLbl="node1" presStyleIdx="8" presStyleCnt="9">
        <dgm:presLayoutVars>
          <dgm:bulletEnabled val="1"/>
        </dgm:presLayoutVars>
      </dgm:prSet>
      <dgm:spPr/>
    </dgm:pt>
  </dgm:ptLst>
  <dgm:cxnLst>
    <dgm:cxn modelId="{C88F4A00-2A1F-4E05-AB99-C5E60207CA95}" type="presOf" srcId="{4D39C34E-D72A-4F3E-95DE-F5AC89EA5379}" destId="{34111932-0CC0-4AE9-BCF5-22F4AA7F6757}" srcOrd="0" destOrd="0" presId="urn:microsoft.com/office/officeart/2005/8/layout/default"/>
    <dgm:cxn modelId="{3785930B-5F54-4514-96B2-986234FB9AEB}" srcId="{FE262F0B-9119-4E9F-BD8C-50C7B9331736}" destId="{D61B98B4-3EEE-4E67-B302-C29103052472}" srcOrd="5" destOrd="0" parTransId="{B1CE0419-86B8-4FD9-A54D-861AC5D65CA2}" sibTransId="{B875A550-E517-4B75-B436-DB353B7DE01A}"/>
    <dgm:cxn modelId="{8918B00D-D0AF-4C85-84B7-540DCC0E7070}" type="presOf" srcId="{E146B772-C37A-41B4-A122-C4B44F7731D9}" destId="{0239C656-F3E0-472A-846E-A585709CBB80}" srcOrd="0" destOrd="0" presId="urn:microsoft.com/office/officeart/2005/8/layout/default"/>
    <dgm:cxn modelId="{1F4BD71C-7768-490B-9874-39316EF89B46}" type="presOf" srcId="{2703C9A5-1A20-46F9-B0F7-101DE4ED3B53}" destId="{76374683-2039-46FD-9E92-A9FFBE8DE20E}" srcOrd="0" destOrd="0" presId="urn:microsoft.com/office/officeart/2005/8/layout/default"/>
    <dgm:cxn modelId="{814D352A-FDA6-4E04-856E-CBCF52D2BDB6}" type="presOf" srcId="{883BD297-A20D-4FAB-BA6D-9E9EF81C3AD9}" destId="{FC589C6D-F0AE-47A7-9C36-6EB1FC4C824A}" srcOrd="0" destOrd="0" presId="urn:microsoft.com/office/officeart/2005/8/layout/default"/>
    <dgm:cxn modelId="{33B26237-2816-4607-8B6D-73A5E73CFA56}" type="presOf" srcId="{D61B98B4-3EEE-4E67-B302-C29103052472}" destId="{1BE5C291-930E-4E35-885E-2676937B34C4}" srcOrd="0" destOrd="0" presId="urn:microsoft.com/office/officeart/2005/8/layout/default"/>
    <dgm:cxn modelId="{47453B44-2BCB-4C19-A990-59895D3AB2A6}" type="presOf" srcId="{AA457989-AB55-4930-8E67-0FE60979E138}" destId="{0D51A7CC-144E-4B43-801D-95743C6A04CF}" srcOrd="0" destOrd="0" presId="urn:microsoft.com/office/officeart/2005/8/layout/default"/>
    <dgm:cxn modelId="{9407634A-6BF0-4DC7-8D50-9F177A772D07}" srcId="{FE262F0B-9119-4E9F-BD8C-50C7B9331736}" destId="{318553F2-A920-4E2A-B500-067A4EC3CDAB}" srcOrd="6" destOrd="0" parTransId="{5B73EABA-BF39-4E59-9879-65B2186B3739}" sibTransId="{5F7CA0A9-C2C4-490D-A948-9E14A8ECC97A}"/>
    <dgm:cxn modelId="{57CAAF6F-A4D1-45D3-8D44-F293117E3790}" srcId="{FE262F0B-9119-4E9F-BD8C-50C7B9331736}" destId="{AA457989-AB55-4930-8E67-0FE60979E138}" srcOrd="1" destOrd="0" parTransId="{74220FDD-CF96-43A0-BB30-4891D93C1EB8}" sibTransId="{35550E70-83CA-4178-BDD5-E56690FB3A64}"/>
    <dgm:cxn modelId="{6E5ADC74-0D24-4DEA-8F65-19F00F19833F}" srcId="{FE262F0B-9119-4E9F-BD8C-50C7B9331736}" destId="{A9FD78D7-017B-43CB-9FB4-9337581095CD}" srcOrd="7" destOrd="0" parTransId="{48969A11-1A23-45A9-9873-11F81BE4785D}" sibTransId="{5389C938-A14E-4653-AD50-7788510C6318}"/>
    <dgm:cxn modelId="{EAAC7458-053B-4229-ACF3-813A7C83B589}" srcId="{FE262F0B-9119-4E9F-BD8C-50C7B9331736}" destId="{2703C9A5-1A20-46F9-B0F7-101DE4ED3B53}" srcOrd="2" destOrd="0" parTransId="{9A229675-1504-44EA-BB07-185D6E3D4C31}" sibTransId="{A6F501EE-3576-4826-9A2C-66BDA8298565}"/>
    <dgm:cxn modelId="{26AC6386-797A-4945-BC5F-106A3EE18BC8}" type="presOf" srcId="{DC234806-A0A2-441A-992F-EF5BB6CEC58C}" destId="{FAB6A901-CDF8-45AB-93F1-2F9CEF3FB23C}" srcOrd="0" destOrd="0" presId="urn:microsoft.com/office/officeart/2005/8/layout/default"/>
    <dgm:cxn modelId="{E7DFC191-4557-4B57-8915-4705CF19CA14}" srcId="{FE262F0B-9119-4E9F-BD8C-50C7B9331736}" destId="{E146B772-C37A-41B4-A122-C4B44F7731D9}" srcOrd="4" destOrd="0" parTransId="{170EFAED-50B8-418F-BC37-20B3D87FE6CA}" sibTransId="{4FD14772-63A5-47E1-A352-0D2EE0841E7B}"/>
    <dgm:cxn modelId="{DEDEB3AB-10E1-4E2A-BABA-9F2D38EE8780}" srcId="{FE262F0B-9119-4E9F-BD8C-50C7B9331736}" destId="{883BD297-A20D-4FAB-BA6D-9E9EF81C3AD9}" srcOrd="8" destOrd="0" parTransId="{45E7711C-232A-4063-8762-716B64466707}" sibTransId="{4659614D-D7D7-451C-95C5-F3B4A642FAC4}"/>
    <dgm:cxn modelId="{95DD00B2-E48A-4854-83D5-AE881A2F1183}" srcId="{FE262F0B-9119-4E9F-BD8C-50C7B9331736}" destId="{DC234806-A0A2-441A-992F-EF5BB6CEC58C}" srcOrd="3" destOrd="0" parTransId="{1D257B93-FB1E-4CCA-A4CD-D76B329BE46D}" sibTransId="{0FCCE242-603E-418F-8F60-68DD9D007038}"/>
    <dgm:cxn modelId="{1B5AB2C7-B6A5-49A4-8FD0-FC2C94612500}" type="presOf" srcId="{FE262F0B-9119-4E9F-BD8C-50C7B9331736}" destId="{A478A249-8FDB-458B-B234-42D6574D5B8F}" srcOrd="0" destOrd="0" presId="urn:microsoft.com/office/officeart/2005/8/layout/default"/>
    <dgm:cxn modelId="{6EC1E6C7-EDDC-4F13-8F46-44E86B94C451}" srcId="{FE262F0B-9119-4E9F-BD8C-50C7B9331736}" destId="{4D39C34E-D72A-4F3E-95DE-F5AC89EA5379}" srcOrd="0" destOrd="0" parTransId="{88092EFF-ED2E-49DC-BE14-1BA6A43F9077}" sibTransId="{39BCEE20-4FC8-45B2-927E-A7C19EC39F60}"/>
    <dgm:cxn modelId="{E23724D0-2C79-4046-8902-D61835577001}" type="presOf" srcId="{318553F2-A920-4E2A-B500-067A4EC3CDAB}" destId="{2DAE93C2-2ECA-41CC-BEA2-9B3674474E05}" srcOrd="0" destOrd="0" presId="urn:microsoft.com/office/officeart/2005/8/layout/default"/>
    <dgm:cxn modelId="{7829E2DE-C04E-42B2-9BD2-03B3B4EC93B6}" type="presOf" srcId="{A9FD78D7-017B-43CB-9FB4-9337581095CD}" destId="{AE6895FD-D15A-4B35-AE15-22E8466BD37A}" srcOrd="0" destOrd="0" presId="urn:microsoft.com/office/officeart/2005/8/layout/default"/>
    <dgm:cxn modelId="{C68E8E52-EB7B-4281-A04D-CD93E3868642}" type="presParOf" srcId="{A478A249-8FDB-458B-B234-42D6574D5B8F}" destId="{34111932-0CC0-4AE9-BCF5-22F4AA7F6757}" srcOrd="0" destOrd="0" presId="urn:microsoft.com/office/officeart/2005/8/layout/default"/>
    <dgm:cxn modelId="{5B8153D5-1F8C-4999-A71F-F1CDBDC05A62}" type="presParOf" srcId="{A478A249-8FDB-458B-B234-42D6574D5B8F}" destId="{CBBEA691-636F-4396-B3E9-41ED1B7114BF}" srcOrd="1" destOrd="0" presId="urn:microsoft.com/office/officeart/2005/8/layout/default"/>
    <dgm:cxn modelId="{89520A14-2EEB-40F6-97F7-2DBF4E1151DB}" type="presParOf" srcId="{A478A249-8FDB-458B-B234-42D6574D5B8F}" destId="{0D51A7CC-144E-4B43-801D-95743C6A04CF}" srcOrd="2" destOrd="0" presId="urn:microsoft.com/office/officeart/2005/8/layout/default"/>
    <dgm:cxn modelId="{3A411FC7-1008-4DFA-8920-7FE5BFF4C7A4}" type="presParOf" srcId="{A478A249-8FDB-458B-B234-42D6574D5B8F}" destId="{4219856F-1FD9-412D-A5C1-2446305AC9F4}" srcOrd="3" destOrd="0" presId="urn:microsoft.com/office/officeart/2005/8/layout/default"/>
    <dgm:cxn modelId="{DF2D59ED-5A38-49B3-9B7F-47A91A0A0AD3}" type="presParOf" srcId="{A478A249-8FDB-458B-B234-42D6574D5B8F}" destId="{76374683-2039-46FD-9E92-A9FFBE8DE20E}" srcOrd="4" destOrd="0" presId="urn:microsoft.com/office/officeart/2005/8/layout/default"/>
    <dgm:cxn modelId="{D4FBBCB7-F460-4C58-AEB5-D2F7B9A7D703}" type="presParOf" srcId="{A478A249-8FDB-458B-B234-42D6574D5B8F}" destId="{A91BBAFE-B356-4197-BBDC-C42BDBC510F6}" srcOrd="5" destOrd="0" presId="urn:microsoft.com/office/officeart/2005/8/layout/default"/>
    <dgm:cxn modelId="{CFE53075-B69B-46FB-ABE7-8E67CFB4BCBE}" type="presParOf" srcId="{A478A249-8FDB-458B-B234-42D6574D5B8F}" destId="{FAB6A901-CDF8-45AB-93F1-2F9CEF3FB23C}" srcOrd="6" destOrd="0" presId="urn:microsoft.com/office/officeart/2005/8/layout/default"/>
    <dgm:cxn modelId="{2A13FA6D-E457-4106-A80E-5898C9F075C2}" type="presParOf" srcId="{A478A249-8FDB-458B-B234-42D6574D5B8F}" destId="{87C8EFAE-86EB-4D4B-8F81-2765A9627FA8}" srcOrd="7" destOrd="0" presId="urn:microsoft.com/office/officeart/2005/8/layout/default"/>
    <dgm:cxn modelId="{0DBB869B-3341-40DA-ABE5-4BCA63F68D4C}" type="presParOf" srcId="{A478A249-8FDB-458B-B234-42D6574D5B8F}" destId="{0239C656-F3E0-472A-846E-A585709CBB80}" srcOrd="8" destOrd="0" presId="urn:microsoft.com/office/officeart/2005/8/layout/default"/>
    <dgm:cxn modelId="{5648C3AF-F773-4742-9D88-C82BAC83E300}" type="presParOf" srcId="{A478A249-8FDB-458B-B234-42D6574D5B8F}" destId="{D249CCD5-9566-41E6-9A42-72A228FE350F}" srcOrd="9" destOrd="0" presId="urn:microsoft.com/office/officeart/2005/8/layout/default"/>
    <dgm:cxn modelId="{133ADE78-75CB-4024-BC85-25FB1369B714}" type="presParOf" srcId="{A478A249-8FDB-458B-B234-42D6574D5B8F}" destId="{1BE5C291-930E-4E35-885E-2676937B34C4}" srcOrd="10" destOrd="0" presId="urn:microsoft.com/office/officeart/2005/8/layout/default"/>
    <dgm:cxn modelId="{6090A2CA-EB0B-4F76-A40F-DFC2A4BB3613}" type="presParOf" srcId="{A478A249-8FDB-458B-B234-42D6574D5B8F}" destId="{10DB7A04-DB58-4A8A-959D-3C14A21A3BAE}" srcOrd="11" destOrd="0" presId="urn:microsoft.com/office/officeart/2005/8/layout/default"/>
    <dgm:cxn modelId="{57D10094-54FF-44B6-A368-4517220EFBED}" type="presParOf" srcId="{A478A249-8FDB-458B-B234-42D6574D5B8F}" destId="{2DAE93C2-2ECA-41CC-BEA2-9B3674474E05}" srcOrd="12" destOrd="0" presId="urn:microsoft.com/office/officeart/2005/8/layout/default"/>
    <dgm:cxn modelId="{9CF81666-508A-4A40-92A1-B6BB5ABFC9A1}" type="presParOf" srcId="{A478A249-8FDB-458B-B234-42D6574D5B8F}" destId="{AE47BDB2-5B60-4E93-B8D4-6BF17A685009}" srcOrd="13" destOrd="0" presId="urn:microsoft.com/office/officeart/2005/8/layout/default"/>
    <dgm:cxn modelId="{A454CB80-81AE-4E4B-9B80-E419FA7E82BD}" type="presParOf" srcId="{A478A249-8FDB-458B-B234-42D6574D5B8F}" destId="{AE6895FD-D15A-4B35-AE15-22E8466BD37A}" srcOrd="14" destOrd="0" presId="urn:microsoft.com/office/officeart/2005/8/layout/default"/>
    <dgm:cxn modelId="{D4172DB4-6AFF-475C-A25C-71E853EFAB86}" type="presParOf" srcId="{A478A249-8FDB-458B-B234-42D6574D5B8F}" destId="{DD372A37-8878-42F1-B272-8CD142AAB20A}" srcOrd="15" destOrd="0" presId="urn:microsoft.com/office/officeart/2005/8/layout/default"/>
    <dgm:cxn modelId="{7C2E47B3-5523-42BB-B6A7-F31F931D8E1A}" type="presParOf" srcId="{A478A249-8FDB-458B-B234-42D6574D5B8F}" destId="{FC589C6D-F0AE-47A7-9C36-6EB1FC4C824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05E3DA-6595-4F3C-A588-B0F0EB40BCD0}"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FE6F3CEB-FCB1-4844-98AF-A21C82A56D2B}">
      <dgm:prSet/>
      <dgm:spPr/>
      <dgm:t>
        <a:bodyPr/>
        <a:lstStyle/>
        <a:p>
          <a:pPr rtl="0"/>
          <a:r>
            <a:rPr lang="en-US" dirty="0"/>
            <a:t>The “policy arm” of the State’s Child Fatality Prevention System</a:t>
          </a:r>
        </a:p>
      </dgm:t>
    </dgm:pt>
    <dgm:pt modelId="{AF9C3C07-6589-4D93-A676-3480406632A7}" type="sibTrans" cxnId="{5918E61D-946E-47F0-A743-26365DCD8775}">
      <dgm:prSet/>
      <dgm:spPr/>
      <dgm:t>
        <a:bodyPr/>
        <a:lstStyle/>
        <a:p>
          <a:endParaRPr lang="en-US"/>
        </a:p>
      </dgm:t>
    </dgm:pt>
    <dgm:pt modelId="{AF310E03-DF54-4B27-8DA1-E1802C278940}" type="parTrans" cxnId="{5918E61D-946E-47F0-A743-26365DCD8775}">
      <dgm:prSet/>
      <dgm:spPr/>
      <dgm:t>
        <a:bodyPr/>
        <a:lstStyle/>
        <a:p>
          <a:endParaRPr lang="en-US"/>
        </a:p>
      </dgm:t>
    </dgm:pt>
    <dgm:pt modelId="{614DE697-9F54-4945-9EF0-8F3BE387FB62}">
      <dgm:prSet custT="1"/>
      <dgm:spPr/>
      <dgm:t>
        <a:bodyPr/>
        <a:lstStyle/>
        <a:p>
          <a:pPr rtl="0"/>
          <a:r>
            <a:rPr lang="en-US" sz="3600" dirty="0"/>
            <a:t>Does NOT review individual cases</a:t>
          </a:r>
        </a:p>
      </dgm:t>
    </dgm:pt>
    <dgm:pt modelId="{F544721B-1202-4AA0-8C5D-296D55E48AEE}" type="sibTrans" cxnId="{76AEFC64-C217-49E5-A9AB-A39C9D653034}">
      <dgm:prSet/>
      <dgm:spPr/>
      <dgm:t>
        <a:bodyPr/>
        <a:lstStyle/>
        <a:p>
          <a:endParaRPr lang="en-US"/>
        </a:p>
      </dgm:t>
    </dgm:pt>
    <dgm:pt modelId="{53563EB8-1B52-4764-98CD-B1FA9B6832FC}" type="parTrans" cxnId="{76AEFC64-C217-49E5-A9AB-A39C9D653034}">
      <dgm:prSet/>
      <dgm:spPr/>
      <dgm:t>
        <a:bodyPr/>
        <a:lstStyle/>
        <a:p>
          <a:endParaRPr lang="en-US"/>
        </a:p>
      </dgm:t>
    </dgm:pt>
    <dgm:pt modelId="{95C358A7-733E-0948-8391-70A55AE62FB7}">
      <dgm:prSet custT="1"/>
      <dgm:spPr/>
      <dgm:t>
        <a:bodyPr/>
        <a:lstStyle/>
        <a:p>
          <a:pPr rtl="0"/>
          <a:r>
            <a:rPr lang="en-US" sz="3600" dirty="0"/>
            <a:t>35 Members: </a:t>
          </a:r>
        </a:p>
        <a:p>
          <a:pPr rtl="0"/>
          <a:r>
            <a:rPr lang="en-US" sz="3600" dirty="0"/>
            <a:t>20 Appointed; </a:t>
          </a:r>
        </a:p>
        <a:p>
          <a:pPr rtl="0"/>
          <a:r>
            <a:rPr lang="en-US" sz="3600" dirty="0"/>
            <a:t>11 Ex Officio </a:t>
          </a:r>
        </a:p>
        <a:p>
          <a:pPr rtl="0"/>
          <a:r>
            <a:rPr lang="en-US" sz="2800" dirty="0"/>
            <a:t>(State agency &amp; community leaders, experts in child health &amp; safety, 10 legislators)</a:t>
          </a:r>
        </a:p>
      </dgm:t>
    </dgm:pt>
    <dgm:pt modelId="{F06AA3EB-D433-564B-98C3-2EC26DE53DC0}" type="parTrans" cxnId="{6DEA1CBB-8B29-F747-A321-471B3C143A87}">
      <dgm:prSet/>
      <dgm:spPr/>
      <dgm:t>
        <a:bodyPr/>
        <a:lstStyle/>
        <a:p>
          <a:endParaRPr lang="en-US"/>
        </a:p>
      </dgm:t>
    </dgm:pt>
    <dgm:pt modelId="{BF127F2B-6F6F-F548-880A-60C86BEE6859}" type="sibTrans" cxnId="{6DEA1CBB-8B29-F747-A321-471B3C143A87}">
      <dgm:prSet/>
      <dgm:spPr/>
      <dgm:t>
        <a:bodyPr/>
        <a:lstStyle/>
        <a:p>
          <a:endParaRPr lang="en-US"/>
        </a:p>
      </dgm:t>
    </dgm:pt>
    <dgm:pt modelId="{D9A89944-F3A8-41D3-BAD3-999A7B03C3D4}" type="pres">
      <dgm:prSet presAssocID="{D905E3DA-6595-4F3C-A588-B0F0EB40BCD0}" presName="diagram" presStyleCnt="0">
        <dgm:presLayoutVars>
          <dgm:dir/>
          <dgm:resizeHandles val="exact"/>
        </dgm:presLayoutVars>
      </dgm:prSet>
      <dgm:spPr/>
    </dgm:pt>
    <dgm:pt modelId="{ED910A0F-0D71-400A-B67C-D408D35C057E}" type="pres">
      <dgm:prSet presAssocID="{FE6F3CEB-FCB1-4844-98AF-A21C82A56D2B}" presName="node" presStyleLbl="node1" presStyleIdx="0" presStyleCnt="3" custScaleX="70403" custScaleY="139574" custLinFactNeighborX="1311" custLinFactNeighborY="-44525">
        <dgm:presLayoutVars>
          <dgm:bulletEnabled val="1"/>
        </dgm:presLayoutVars>
      </dgm:prSet>
      <dgm:spPr/>
    </dgm:pt>
    <dgm:pt modelId="{8E967953-60CA-46DE-B4B0-7B7A89D719BD}" type="pres">
      <dgm:prSet presAssocID="{AF9C3C07-6589-4D93-A676-3480406632A7}" presName="sibTrans" presStyleCnt="0"/>
      <dgm:spPr/>
    </dgm:pt>
    <dgm:pt modelId="{0971CFD9-6332-4570-96DD-FF5692CA44F0}" type="pres">
      <dgm:prSet presAssocID="{614DE697-9F54-4945-9EF0-8F3BE387FB62}" presName="node" presStyleLbl="node1" presStyleIdx="1" presStyleCnt="3" custScaleX="78733" custScaleY="130174" custLinFactNeighborX="-1663" custLinFactNeighborY="395">
        <dgm:presLayoutVars>
          <dgm:bulletEnabled val="1"/>
        </dgm:presLayoutVars>
      </dgm:prSet>
      <dgm:spPr/>
    </dgm:pt>
    <dgm:pt modelId="{21324582-D25F-584D-8B29-F9E371490C17}" type="pres">
      <dgm:prSet presAssocID="{F544721B-1202-4AA0-8C5D-296D55E48AEE}" presName="sibTrans" presStyleCnt="0"/>
      <dgm:spPr/>
    </dgm:pt>
    <dgm:pt modelId="{FF5DCB57-2CD2-474A-9599-0994E04B0BE9}" type="pres">
      <dgm:prSet presAssocID="{95C358A7-733E-0948-8391-70A55AE62FB7}" presName="node" presStyleLbl="node1" presStyleIdx="2" presStyleCnt="3" custScaleY="171969" custLinFactNeighborX="1338" custLinFactNeighborY="-42382">
        <dgm:presLayoutVars>
          <dgm:bulletEnabled val="1"/>
        </dgm:presLayoutVars>
      </dgm:prSet>
      <dgm:spPr/>
    </dgm:pt>
  </dgm:ptLst>
  <dgm:cxnLst>
    <dgm:cxn modelId="{5918E61D-946E-47F0-A743-26365DCD8775}" srcId="{D905E3DA-6595-4F3C-A588-B0F0EB40BCD0}" destId="{FE6F3CEB-FCB1-4844-98AF-A21C82A56D2B}" srcOrd="0" destOrd="0" parTransId="{AF310E03-DF54-4B27-8DA1-E1802C278940}" sibTransId="{AF9C3C07-6589-4D93-A676-3480406632A7}"/>
    <dgm:cxn modelId="{D3835E2B-A6D3-4429-85CE-DBE5821B5D98}" type="presOf" srcId="{D905E3DA-6595-4F3C-A588-B0F0EB40BCD0}" destId="{D9A89944-F3A8-41D3-BAD3-999A7B03C3D4}" srcOrd="0" destOrd="0" presId="urn:microsoft.com/office/officeart/2005/8/layout/default"/>
    <dgm:cxn modelId="{0F73315F-A239-460E-AD2D-0F291023532C}" type="presOf" srcId="{614DE697-9F54-4945-9EF0-8F3BE387FB62}" destId="{0971CFD9-6332-4570-96DD-FF5692CA44F0}" srcOrd="0" destOrd="0" presId="urn:microsoft.com/office/officeart/2005/8/layout/default"/>
    <dgm:cxn modelId="{76AEFC64-C217-49E5-A9AB-A39C9D653034}" srcId="{D905E3DA-6595-4F3C-A588-B0F0EB40BCD0}" destId="{614DE697-9F54-4945-9EF0-8F3BE387FB62}" srcOrd="1" destOrd="0" parTransId="{53563EB8-1B52-4764-98CD-B1FA9B6832FC}" sibTransId="{F544721B-1202-4AA0-8C5D-296D55E48AEE}"/>
    <dgm:cxn modelId="{6DEA1CBB-8B29-F747-A321-471B3C143A87}" srcId="{D905E3DA-6595-4F3C-A588-B0F0EB40BCD0}" destId="{95C358A7-733E-0948-8391-70A55AE62FB7}" srcOrd="2" destOrd="0" parTransId="{F06AA3EB-D433-564B-98C3-2EC26DE53DC0}" sibTransId="{BF127F2B-6F6F-F548-880A-60C86BEE6859}"/>
    <dgm:cxn modelId="{FE8821DB-7DA6-AF4B-852F-9B80AB1E278C}" type="presOf" srcId="{95C358A7-733E-0948-8391-70A55AE62FB7}" destId="{FF5DCB57-2CD2-474A-9599-0994E04B0BE9}" srcOrd="0" destOrd="0" presId="urn:microsoft.com/office/officeart/2005/8/layout/default"/>
    <dgm:cxn modelId="{CD9FE2DC-11ED-4F88-B24F-5B5C9682A731}" type="presOf" srcId="{FE6F3CEB-FCB1-4844-98AF-A21C82A56D2B}" destId="{ED910A0F-0D71-400A-B67C-D408D35C057E}" srcOrd="0" destOrd="0" presId="urn:microsoft.com/office/officeart/2005/8/layout/default"/>
    <dgm:cxn modelId="{CC7489B9-9FBC-49EC-80C1-74F2FCC53174}" type="presParOf" srcId="{D9A89944-F3A8-41D3-BAD3-999A7B03C3D4}" destId="{ED910A0F-0D71-400A-B67C-D408D35C057E}" srcOrd="0" destOrd="0" presId="urn:microsoft.com/office/officeart/2005/8/layout/default"/>
    <dgm:cxn modelId="{6C6F6563-DCA8-4B30-9F36-64B6E93EBF61}" type="presParOf" srcId="{D9A89944-F3A8-41D3-BAD3-999A7B03C3D4}" destId="{8E967953-60CA-46DE-B4B0-7B7A89D719BD}" srcOrd="1" destOrd="0" presId="urn:microsoft.com/office/officeart/2005/8/layout/default"/>
    <dgm:cxn modelId="{C871C589-F8A1-4884-9B2D-B9F4F4A931E5}" type="presParOf" srcId="{D9A89944-F3A8-41D3-BAD3-999A7B03C3D4}" destId="{0971CFD9-6332-4570-96DD-FF5692CA44F0}" srcOrd="2" destOrd="0" presId="urn:microsoft.com/office/officeart/2005/8/layout/default"/>
    <dgm:cxn modelId="{3748D2B8-3B9D-1146-8AF3-7CAD5E0BCFD3}" type="presParOf" srcId="{D9A89944-F3A8-41D3-BAD3-999A7B03C3D4}" destId="{21324582-D25F-584D-8B29-F9E371490C17}" srcOrd="3" destOrd="0" presId="urn:microsoft.com/office/officeart/2005/8/layout/default"/>
    <dgm:cxn modelId="{1037C2A8-C7B7-6B4D-B3A3-6F761A65D37E}" type="presParOf" srcId="{D9A89944-F3A8-41D3-BAD3-999A7B03C3D4}" destId="{FF5DCB57-2CD2-474A-9599-0994E04B0BE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21E938-CB6D-401F-AD87-7A2C8D97570E}"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CE7F0D0E-4754-40A9-A1B4-64F23003A3E3}">
      <dgm:prSet phldrT="[Text]"/>
      <dgm:spPr>
        <a:solidFill>
          <a:schemeClr val="accent2"/>
        </a:solidFill>
      </dgm:spPr>
      <dgm:t>
        <a:bodyPr/>
        <a:lstStyle/>
        <a:p>
          <a:r>
            <a:rPr lang="en-US" dirty="0"/>
            <a:t>Good Data</a:t>
          </a:r>
        </a:p>
      </dgm:t>
    </dgm:pt>
    <dgm:pt modelId="{7C2B1F5F-C776-40A1-82E6-03BC8B637AC4}" type="parTrans" cxnId="{92C635D3-B2AB-4D08-BAB3-4FBF33F8B6DF}">
      <dgm:prSet/>
      <dgm:spPr/>
      <dgm:t>
        <a:bodyPr/>
        <a:lstStyle/>
        <a:p>
          <a:endParaRPr lang="en-US"/>
        </a:p>
      </dgm:t>
    </dgm:pt>
    <dgm:pt modelId="{9ACA1B2C-B02D-446E-B845-435CB7E7D6D3}" type="sibTrans" cxnId="{92C635D3-B2AB-4D08-BAB3-4FBF33F8B6DF}">
      <dgm:prSet/>
      <dgm:spPr/>
      <dgm:t>
        <a:bodyPr/>
        <a:lstStyle/>
        <a:p>
          <a:endParaRPr lang="en-US"/>
        </a:p>
      </dgm:t>
    </dgm:pt>
    <dgm:pt modelId="{DE529560-E144-48BF-AA99-850F326D284A}">
      <dgm:prSet phldrT="[Text]"/>
      <dgm:spPr>
        <a:solidFill>
          <a:schemeClr val="accent6"/>
        </a:solidFill>
      </dgm:spPr>
      <dgm:t>
        <a:bodyPr/>
        <a:lstStyle/>
        <a:p>
          <a:r>
            <a:rPr lang="en-US" dirty="0"/>
            <a:t>Informed Policy-makers</a:t>
          </a:r>
        </a:p>
      </dgm:t>
    </dgm:pt>
    <dgm:pt modelId="{35A99997-70F8-4AF6-A90C-5946D9652935}" type="parTrans" cxnId="{D96DDF5C-2ECB-4973-85AA-FD64061C43B5}">
      <dgm:prSet/>
      <dgm:spPr/>
      <dgm:t>
        <a:bodyPr/>
        <a:lstStyle/>
        <a:p>
          <a:endParaRPr lang="en-US"/>
        </a:p>
      </dgm:t>
    </dgm:pt>
    <dgm:pt modelId="{609D2C12-AD1A-404A-AD14-988445FFFC79}" type="sibTrans" cxnId="{D96DDF5C-2ECB-4973-85AA-FD64061C43B5}">
      <dgm:prSet/>
      <dgm:spPr/>
      <dgm:t>
        <a:bodyPr/>
        <a:lstStyle/>
        <a:p>
          <a:endParaRPr lang="en-US"/>
        </a:p>
      </dgm:t>
    </dgm:pt>
    <dgm:pt modelId="{5FAED4FC-DDA8-47AF-8D8A-3D8E551745A4}">
      <dgm:prSet phldrT="[Text]"/>
      <dgm:spPr/>
      <dgm:t>
        <a:bodyPr/>
        <a:lstStyle/>
        <a:p>
          <a:r>
            <a:rPr lang="en-US" dirty="0"/>
            <a:t>Good</a:t>
          </a:r>
        </a:p>
        <a:p>
          <a:r>
            <a:rPr lang="en-US" dirty="0"/>
            <a:t>Policy</a:t>
          </a:r>
        </a:p>
      </dgm:t>
    </dgm:pt>
    <dgm:pt modelId="{E6F0A8CE-EFAB-4777-A646-8C504CDB154E}" type="parTrans" cxnId="{C463FB92-2C12-4D45-A52B-90A2535737A7}">
      <dgm:prSet/>
      <dgm:spPr/>
      <dgm:t>
        <a:bodyPr/>
        <a:lstStyle/>
        <a:p>
          <a:endParaRPr lang="en-US"/>
        </a:p>
      </dgm:t>
    </dgm:pt>
    <dgm:pt modelId="{4698B46B-D848-440F-B965-44ABC0F94918}" type="sibTrans" cxnId="{C463FB92-2C12-4D45-A52B-90A2535737A7}">
      <dgm:prSet/>
      <dgm:spPr/>
      <dgm:t>
        <a:bodyPr/>
        <a:lstStyle/>
        <a:p>
          <a:endParaRPr lang="en-US"/>
        </a:p>
      </dgm:t>
    </dgm:pt>
    <dgm:pt modelId="{9757A6A1-9512-478A-9030-10C53C73854F}" type="pres">
      <dgm:prSet presAssocID="{AD21E938-CB6D-401F-AD87-7A2C8D97570E}" presName="Name0" presStyleCnt="0">
        <dgm:presLayoutVars>
          <dgm:dir/>
          <dgm:resizeHandles val="exact"/>
        </dgm:presLayoutVars>
      </dgm:prSet>
      <dgm:spPr/>
    </dgm:pt>
    <dgm:pt modelId="{E8E087A4-93BB-4480-8EC8-482718926ABC}" type="pres">
      <dgm:prSet presAssocID="{AD21E938-CB6D-401F-AD87-7A2C8D97570E}" presName="vNodes" presStyleCnt="0"/>
      <dgm:spPr/>
    </dgm:pt>
    <dgm:pt modelId="{C8F33A89-DD23-4329-A1C3-8F700042359E}" type="pres">
      <dgm:prSet presAssocID="{CE7F0D0E-4754-40A9-A1B4-64F23003A3E3}" presName="node" presStyleLbl="node1" presStyleIdx="0" presStyleCnt="3">
        <dgm:presLayoutVars>
          <dgm:bulletEnabled val="1"/>
        </dgm:presLayoutVars>
      </dgm:prSet>
      <dgm:spPr/>
    </dgm:pt>
    <dgm:pt modelId="{F1178FAE-F085-472E-88F2-77F72AC84D19}" type="pres">
      <dgm:prSet presAssocID="{9ACA1B2C-B02D-446E-B845-435CB7E7D6D3}" presName="spacerT" presStyleCnt="0"/>
      <dgm:spPr/>
    </dgm:pt>
    <dgm:pt modelId="{85E772FA-905F-495E-B5E0-0D27B653DD10}" type="pres">
      <dgm:prSet presAssocID="{9ACA1B2C-B02D-446E-B845-435CB7E7D6D3}" presName="sibTrans" presStyleLbl="sibTrans2D1" presStyleIdx="0" presStyleCnt="2"/>
      <dgm:spPr/>
    </dgm:pt>
    <dgm:pt modelId="{D9319515-43EE-48AA-9928-CA6AF2BF0DAE}" type="pres">
      <dgm:prSet presAssocID="{9ACA1B2C-B02D-446E-B845-435CB7E7D6D3}" presName="spacerB" presStyleCnt="0"/>
      <dgm:spPr/>
    </dgm:pt>
    <dgm:pt modelId="{87A158D4-8A1D-40AB-B6E5-E25779251D53}" type="pres">
      <dgm:prSet presAssocID="{DE529560-E144-48BF-AA99-850F326D284A}" presName="node" presStyleLbl="node1" presStyleIdx="1" presStyleCnt="3">
        <dgm:presLayoutVars>
          <dgm:bulletEnabled val="1"/>
        </dgm:presLayoutVars>
      </dgm:prSet>
      <dgm:spPr/>
    </dgm:pt>
    <dgm:pt modelId="{A56F21BC-B1DF-4B22-B0DA-8A76BF545842}" type="pres">
      <dgm:prSet presAssocID="{AD21E938-CB6D-401F-AD87-7A2C8D97570E}" presName="sibTransLast" presStyleLbl="sibTrans2D1" presStyleIdx="1" presStyleCnt="2"/>
      <dgm:spPr/>
    </dgm:pt>
    <dgm:pt modelId="{9146EA5B-5824-4299-9BEC-974E5134BA5D}" type="pres">
      <dgm:prSet presAssocID="{AD21E938-CB6D-401F-AD87-7A2C8D97570E}" presName="connectorText" presStyleLbl="sibTrans2D1" presStyleIdx="1" presStyleCnt="2"/>
      <dgm:spPr/>
    </dgm:pt>
    <dgm:pt modelId="{852EC370-0447-4F76-9C3C-A490B71D1E4F}" type="pres">
      <dgm:prSet presAssocID="{AD21E938-CB6D-401F-AD87-7A2C8D97570E}" presName="lastNode" presStyleLbl="node1" presStyleIdx="2" presStyleCnt="3">
        <dgm:presLayoutVars>
          <dgm:bulletEnabled val="1"/>
        </dgm:presLayoutVars>
      </dgm:prSet>
      <dgm:spPr/>
    </dgm:pt>
  </dgm:ptLst>
  <dgm:cxnLst>
    <dgm:cxn modelId="{7CBCBA0F-ACA9-F04C-8141-C10E70997E39}" type="presOf" srcId="{AD21E938-CB6D-401F-AD87-7A2C8D97570E}" destId="{9757A6A1-9512-478A-9030-10C53C73854F}" srcOrd="0" destOrd="0" presId="urn:microsoft.com/office/officeart/2005/8/layout/equation2"/>
    <dgm:cxn modelId="{62615418-D26D-2D4E-B164-468A8DDA0EB2}" type="presOf" srcId="{609D2C12-AD1A-404A-AD14-988445FFFC79}" destId="{9146EA5B-5824-4299-9BEC-974E5134BA5D}" srcOrd="1" destOrd="0" presId="urn:microsoft.com/office/officeart/2005/8/layout/equation2"/>
    <dgm:cxn modelId="{B3FE5821-BBE7-DB4C-BAF6-26616F35AFE9}" type="presOf" srcId="{609D2C12-AD1A-404A-AD14-988445FFFC79}" destId="{A56F21BC-B1DF-4B22-B0DA-8A76BF545842}" srcOrd="0" destOrd="0" presId="urn:microsoft.com/office/officeart/2005/8/layout/equation2"/>
    <dgm:cxn modelId="{F9F8BB32-4334-1148-9CC8-C3EEA2FB3C8A}" type="presOf" srcId="{5FAED4FC-DDA8-47AF-8D8A-3D8E551745A4}" destId="{852EC370-0447-4F76-9C3C-A490B71D1E4F}" srcOrd="0" destOrd="0" presId="urn:microsoft.com/office/officeart/2005/8/layout/equation2"/>
    <dgm:cxn modelId="{D96DDF5C-2ECB-4973-85AA-FD64061C43B5}" srcId="{AD21E938-CB6D-401F-AD87-7A2C8D97570E}" destId="{DE529560-E144-48BF-AA99-850F326D284A}" srcOrd="1" destOrd="0" parTransId="{35A99997-70F8-4AF6-A90C-5946D9652935}" sibTransId="{609D2C12-AD1A-404A-AD14-988445FFFC79}"/>
    <dgm:cxn modelId="{1AC46E5A-FEBF-A147-BFC0-60D914597F61}" type="presOf" srcId="{CE7F0D0E-4754-40A9-A1B4-64F23003A3E3}" destId="{C8F33A89-DD23-4329-A1C3-8F700042359E}" srcOrd="0" destOrd="0" presId="urn:microsoft.com/office/officeart/2005/8/layout/equation2"/>
    <dgm:cxn modelId="{105E7087-5AB8-5E47-80E6-09D3DEEC96D2}" type="presOf" srcId="{9ACA1B2C-B02D-446E-B845-435CB7E7D6D3}" destId="{85E772FA-905F-495E-B5E0-0D27B653DD10}" srcOrd="0" destOrd="0" presId="urn:microsoft.com/office/officeart/2005/8/layout/equation2"/>
    <dgm:cxn modelId="{C463FB92-2C12-4D45-A52B-90A2535737A7}" srcId="{AD21E938-CB6D-401F-AD87-7A2C8D97570E}" destId="{5FAED4FC-DDA8-47AF-8D8A-3D8E551745A4}" srcOrd="2" destOrd="0" parTransId="{E6F0A8CE-EFAB-4777-A646-8C504CDB154E}" sibTransId="{4698B46B-D848-440F-B965-44ABC0F94918}"/>
    <dgm:cxn modelId="{7BC9E5B9-AF83-154E-9866-37EED9B3A6F9}" type="presOf" srcId="{DE529560-E144-48BF-AA99-850F326D284A}" destId="{87A158D4-8A1D-40AB-B6E5-E25779251D53}" srcOrd="0" destOrd="0" presId="urn:microsoft.com/office/officeart/2005/8/layout/equation2"/>
    <dgm:cxn modelId="{92C635D3-B2AB-4D08-BAB3-4FBF33F8B6DF}" srcId="{AD21E938-CB6D-401F-AD87-7A2C8D97570E}" destId="{CE7F0D0E-4754-40A9-A1B4-64F23003A3E3}" srcOrd="0" destOrd="0" parTransId="{7C2B1F5F-C776-40A1-82E6-03BC8B637AC4}" sibTransId="{9ACA1B2C-B02D-446E-B845-435CB7E7D6D3}"/>
    <dgm:cxn modelId="{214AC063-04A9-1045-8602-6A761EEA1989}" type="presParOf" srcId="{9757A6A1-9512-478A-9030-10C53C73854F}" destId="{E8E087A4-93BB-4480-8EC8-482718926ABC}" srcOrd="0" destOrd="0" presId="urn:microsoft.com/office/officeart/2005/8/layout/equation2"/>
    <dgm:cxn modelId="{467155A8-57B9-D942-8402-4D95B0ABC18E}" type="presParOf" srcId="{E8E087A4-93BB-4480-8EC8-482718926ABC}" destId="{C8F33A89-DD23-4329-A1C3-8F700042359E}" srcOrd="0" destOrd="0" presId="urn:microsoft.com/office/officeart/2005/8/layout/equation2"/>
    <dgm:cxn modelId="{38DA065F-B7C3-7440-B126-614FE85AC7C7}" type="presParOf" srcId="{E8E087A4-93BB-4480-8EC8-482718926ABC}" destId="{F1178FAE-F085-472E-88F2-77F72AC84D19}" srcOrd="1" destOrd="0" presId="urn:microsoft.com/office/officeart/2005/8/layout/equation2"/>
    <dgm:cxn modelId="{CC0BD01D-D884-DA4E-9890-AFC7896F27E1}" type="presParOf" srcId="{E8E087A4-93BB-4480-8EC8-482718926ABC}" destId="{85E772FA-905F-495E-B5E0-0D27B653DD10}" srcOrd="2" destOrd="0" presId="urn:microsoft.com/office/officeart/2005/8/layout/equation2"/>
    <dgm:cxn modelId="{01381DD8-4CBA-5948-811D-953CF26BC770}" type="presParOf" srcId="{E8E087A4-93BB-4480-8EC8-482718926ABC}" destId="{D9319515-43EE-48AA-9928-CA6AF2BF0DAE}" srcOrd="3" destOrd="0" presId="urn:microsoft.com/office/officeart/2005/8/layout/equation2"/>
    <dgm:cxn modelId="{5B7215AF-412A-F747-BA00-B5430EB80DBA}" type="presParOf" srcId="{E8E087A4-93BB-4480-8EC8-482718926ABC}" destId="{87A158D4-8A1D-40AB-B6E5-E25779251D53}" srcOrd="4" destOrd="0" presId="urn:microsoft.com/office/officeart/2005/8/layout/equation2"/>
    <dgm:cxn modelId="{FB0DB496-1907-DD45-8523-4764D50FEA02}" type="presParOf" srcId="{9757A6A1-9512-478A-9030-10C53C73854F}" destId="{A56F21BC-B1DF-4B22-B0DA-8A76BF545842}" srcOrd="1" destOrd="0" presId="urn:microsoft.com/office/officeart/2005/8/layout/equation2"/>
    <dgm:cxn modelId="{BB4788F4-4C13-884B-BE93-F5F10FE61E70}" type="presParOf" srcId="{A56F21BC-B1DF-4B22-B0DA-8A76BF545842}" destId="{9146EA5B-5824-4299-9BEC-974E5134BA5D}" srcOrd="0" destOrd="0" presId="urn:microsoft.com/office/officeart/2005/8/layout/equation2"/>
    <dgm:cxn modelId="{55125914-F491-A148-8639-5A02462989B3}" type="presParOf" srcId="{9757A6A1-9512-478A-9030-10C53C73854F}" destId="{852EC370-0447-4F76-9C3C-A490B71D1E4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4A4FC6-D929-F046-A7C6-65AFD965EFFE}"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F749596D-F643-DD4B-918C-6DF09BE87A7C}">
      <dgm:prSet phldrT="[Text]"/>
      <dgm:spPr/>
      <dgm:t>
        <a:bodyPr/>
        <a:lstStyle/>
        <a:p>
          <a:r>
            <a:rPr lang="en-US" dirty="0"/>
            <a:t>Full CFTF</a:t>
          </a:r>
        </a:p>
      </dgm:t>
    </dgm:pt>
    <dgm:pt modelId="{B5DF4A6D-3EE2-0C44-BF6E-FD2F0AF182CC}" type="parTrans" cxnId="{FF93CABC-3698-C944-9C9F-7B37C91B5DF1}">
      <dgm:prSet/>
      <dgm:spPr/>
      <dgm:t>
        <a:bodyPr/>
        <a:lstStyle/>
        <a:p>
          <a:endParaRPr lang="en-US"/>
        </a:p>
      </dgm:t>
    </dgm:pt>
    <dgm:pt modelId="{DD64A734-2662-6D47-B177-35E27A793444}" type="sibTrans" cxnId="{FF93CABC-3698-C944-9C9F-7B37C91B5DF1}">
      <dgm:prSet/>
      <dgm:spPr/>
      <dgm:t>
        <a:bodyPr/>
        <a:lstStyle/>
        <a:p>
          <a:endParaRPr lang="en-US"/>
        </a:p>
      </dgm:t>
    </dgm:pt>
    <dgm:pt modelId="{4B957732-EE56-C742-946A-2543B9F3B54D}">
      <dgm:prSet phldrT="[Text]"/>
      <dgm:spPr/>
      <dgm:t>
        <a:bodyPr/>
        <a:lstStyle/>
        <a:p>
          <a:r>
            <a:rPr lang="en-US" dirty="0"/>
            <a:t>Intentional Death Prevention</a:t>
          </a:r>
        </a:p>
      </dgm:t>
    </dgm:pt>
    <dgm:pt modelId="{E14E3D42-4494-3448-857B-BAC070BC3D20}" type="parTrans" cxnId="{AB14F5A4-C4B5-264C-B616-D721A2724849}">
      <dgm:prSet/>
      <dgm:spPr/>
      <dgm:t>
        <a:bodyPr/>
        <a:lstStyle/>
        <a:p>
          <a:endParaRPr lang="en-US"/>
        </a:p>
      </dgm:t>
    </dgm:pt>
    <dgm:pt modelId="{CA38D5D4-DD01-FA46-82AA-4C8C7164FE45}" type="sibTrans" cxnId="{AB14F5A4-C4B5-264C-B616-D721A2724849}">
      <dgm:prSet/>
      <dgm:spPr/>
      <dgm:t>
        <a:bodyPr/>
        <a:lstStyle/>
        <a:p>
          <a:endParaRPr lang="en-US"/>
        </a:p>
      </dgm:t>
    </dgm:pt>
    <dgm:pt modelId="{E2062A30-9B66-7A4E-AF50-042BBE0505BB}">
      <dgm:prSet phldrT="[Text]"/>
      <dgm:spPr/>
      <dgm:t>
        <a:bodyPr/>
        <a:lstStyle/>
        <a:p>
          <a:r>
            <a:rPr lang="en-US" dirty="0"/>
            <a:t>Perinatal Health</a:t>
          </a:r>
        </a:p>
      </dgm:t>
    </dgm:pt>
    <dgm:pt modelId="{3D77A94B-7252-CF4A-80A1-12DF2155ABEC}" type="parTrans" cxnId="{BAC37495-FC07-054F-9C70-53DD1F19531E}">
      <dgm:prSet/>
      <dgm:spPr/>
      <dgm:t>
        <a:bodyPr/>
        <a:lstStyle/>
        <a:p>
          <a:endParaRPr lang="en-US"/>
        </a:p>
      </dgm:t>
    </dgm:pt>
    <dgm:pt modelId="{938BD9F6-BF29-AC4A-A8B7-E349E90CC0D2}" type="sibTrans" cxnId="{BAC37495-FC07-054F-9C70-53DD1F19531E}">
      <dgm:prSet/>
      <dgm:spPr/>
      <dgm:t>
        <a:bodyPr/>
        <a:lstStyle/>
        <a:p>
          <a:endParaRPr lang="en-US"/>
        </a:p>
      </dgm:t>
    </dgm:pt>
    <dgm:pt modelId="{B06FF8F9-27AA-E946-A254-C819B387819C}">
      <dgm:prSet phldrT="[Text]"/>
      <dgm:spPr/>
      <dgm:t>
        <a:bodyPr/>
        <a:lstStyle/>
        <a:p>
          <a:r>
            <a:rPr lang="en-US" dirty="0"/>
            <a:t>Unintentional Death Prevention</a:t>
          </a:r>
        </a:p>
      </dgm:t>
    </dgm:pt>
    <dgm:pt modelId="{EF746323-E0B3-CB4D-A771-3713B4D08E99}" type="parTrans" cxnId="{D386CEE0-FB28-AB46-8353-33753D93D269}">
      <dgm:prSet/>
      <dgm:spPr/>
      <dgm:t>
        <a:bodyPr/>
        <a:lstStyle/>
        <a:p>
          <a:endParaRPr lang="en-US"/>
        </a:p>
      </dgm:t>
    </dgm:pt>
    <dgm:pt modelId="{AB1B4531-A696-CB4D-A604-7849C528953B}" type="sibTrans" cxnId="{D386CEE0-FB28-AB46-8353-33753D93D269}">
      <dgm:prSet/>
      <dgm:spPr/>
      <dgm:t>
        <a:bodyPr/>
        <a:lstStyle/>
        <a:p>
          <a:endParaRPr lang="en-US"/>
        </a:p>
      </dgm:t>
    </dgm:pt>
    <dgm:pt modelId="{BC157E7F-EE73-C043-94B7-C4A57B655DF5}" type="pres">
      <dgm:prSet presAssocID="{CF4A4FC6-D929-F046-A7C6-65AFD965EFFE}" presName="cycle" presStyleCnt="0">
        <dgm:presLayoutVars>
          <dgm:chMax val="1"/>
          <dgm:dir/>
          <dgm:animLvl val="ctr"/>
          <dgm:resizeHandles val="exact"/>
        </dgm:presLayoutVars>
      </dgm:prSet>
      <dgm:spPr/>
    </dgm:pt>
    <dgm:pt modelId="{6400F895-1F8E-9441-99CE-6309EFB8368C}" type="pres">
      <dgm:prSet presAssocID="{F749596D-F643-DD4B-918C-6DF09BE87A7C}" presName="centerShape" presStyleLbl="node0" presStyleIdx="0" presStyleCnt="1"/>
      <dgm:spPr/>
    </dgm:pt>
    <dgm:pt modelId="{88611AC2-E213-2D42-AC57-1D69051146FD}" type="pres">
      <dgm:prSet presAssocID="{E14E3D42-4494-3448-857B-BAC070BC3D20}" presName="parTrans" presStyleLbl="bgSibTrans2D1" presStyleIdx="0" presStyleCnt="3"/>
      <dgm:spPr/>
    </dgm:pt>
    <dgm:pt modelId="{A14F3DD8-8E36-FA4F-A1F0-2746286B034C}" type="pres">
      <dgm:prSet presAssocID="{4B957732-EE56-C742-946A-2543B9F3B54D}" presName="node" presStyleLbl="node1" presStyleIdx="0" presStyleCnt="3" custScaleX="140148" custRadScaleRad="121857" custRadScaleInc="-8077">
        <dgm:presLayoutVars>
          <dgm:bulletEnabled val="1"/>
        </dgm:presLayoutVars>
      </dgm:prSet>
      <dgm:spPr/>
    </dgm:pt>
    <dgm:pt modelId="{FDAB87C4-1CC7-1540-9CD0-303261419453}" type="pres">
      <dgm:prSet presAssocID="{3D77A94B-7252-CF4A-80A1-12DF2155ABEC}" presName="parTrans" presStyleLbl="bgSibTrans2D1" presStyleIdx="1" presStyleCnt="3"/>
      <dgm:spPr/>
    </dgm:pt>
    <dgm:pt modelId="{A9B8FEF0-808C-FF4D-9150-5BB00B1C5CF1}" type="pres">
      <dgm:prSet presAssocID="{E2062A30-9B66-7A4E-AF50-042BBE0505BB}" presName="node" presStyleLbl="node1" presStyleIdx="1" presStyleCnt="3" custScaleX="125821">
        <dgm:presLayoutVars>
          <dgm:bulletEnabled val="1"/>
        </dgm:presLayoutVars>
      </dgm:prSet>
      <dgm:spPr/>
    </dgm:pt>
    <dgm:pt modelId="{5945ABBC-3D65-D044-B06C-20DDA1277393}" type="pres">
      <dgm:prSet presAssocID="{EF746323-E0B3-CB4D-A771-3713B4D08E99}" presName="parTrans" presStyleLbl="bgSibTrans2D1" presStyleIdx="2" presStyleCnt="3"/>
      <dgm:spPr/>
    </dgm:pt>
    <dgm:pt modelId="{9A99E436-1510-E34A-9DA7-F9DBAE70DB4C}" type="pres">
      <dgm:prSet presAssocID="{B06FF8F9-27AA-E946-A254-C819B387819C}" presName="node" presStyleLbl="node1" presStyleIdx="2" presStyleCnt="3" custScaleX="146874" custRadScaleRad="122580" custRadScaleInc="8404">
        <dgm:presLayoutVars>
          <dgm:bulletEnabled val="1"/>
        </dgm:presLayoutVars>
      </dgm:prSet>
      <dgm:spPr/>
    </dgm:pt>
  </dgm:ptLst>
  <dgm:cxnLst>
    <dgm:cxn modelId="{2F54F50C-6E01-494E-9B60-27ED0F59BA13}" type="presOf" srcId="{4B957732-EE56-C742-946A-2543B9F3B54D}" destId="{A14F3DD8-8E36-FA4F-A1F0-2746286B034C}" srcOrd="0" destOrd="0" presId="urn:microsoft.com/office/officeart/2005/8/layout/radial4"/>
    <dgm:cxn modelId="{DAD77D12-D3AD-354F-A5C4-02E26CE6808E}" type="presOf" srcId="{3D77A94B-7252-CF4A-80A1-12DF2155ABEC}" destId="{FDAB87C4-1CC7-1540-9CD0-303261419453}" srcOrd="0" destOrd="0" presId="urn:microsoft.com/office/officeart/2005/8/layout/radial4"/>
    <dgm:cxn modelId="{E5DC4D19-AC70-3745-A227-ED3CB0D2657B}" type="presOf" srcId="{CF4A4FC6-D929-F046-A7C6-65AFD965EFFE}" destId="{BC157E7F-EE73-C043-94B7-C4A57B655DF5}" srcOrd="0" destOrd="0" presId="urn:microsoft.com/office/officeart/2005/8/layout/radial4"/>
    <dgm:cxn modelId="{93F74426-530C-7B4B-A57A-E89F3ECF76D3}" type="presOf" srcId="{E14E3D42-4494-3448-857B-BAC070BC3D20}" destId="{88611AC2-E213-2D42-AC57-1D69051146FD}" srcOrd="0" destOrd="0" presId="urn:microsoft.com/office/officeart/2005/8/layout/radial4"/>
    <dgm:cxn modelId="{AE2D647E-C2ED-CF43-8F31-95135BCE5938}" type="presOf" srcId="{E2062A30-9B66-7A4E-AF50-042BBE0505BB}" destId="{A9B8FEF0-808C-FF4D-9150-5BB00B1C5CF1}" srcOrd="0" destOrd="0" presId="urn:microsoft.com/office/officeart/2005/8/layout/radial4"/>
    <dgm:cxn modelId="{BAC37495-FC07-054F-9C70-53DD1F19531E}" srcId="{F749596D-F643-DD4B-918C-6DF09BE87A7C}" destId="{E2062A30-9B66-7A4E-AF50-042BBE0505BB}" srcOrd="1" destOrd="0" parTransId="{3D77A94B-7252-CF4A-80A1-12DF2155ABEC}" sibTransId="{938BD9F6-BF29-AC4A-A8B7-E349E90CC0D2}"/>
    <dgm:cxn modelId="{AB14F5A4-C4B5-264C-B616-D721A2724849}" srcId="{F749596D-F643-DD4B-918C-6DF09BE87A7C}" destId="{4B957732-EE56-C742-946A-2543B9F3B54D}" srcOrd="0" destOrd="0" parTransId="{E14E3D42-4494-3448-857B-BAC070BC3D20}" sibTransId="{CA38D5D4-DD01-FA46-82AA-4C8C7164FE45}"/>
    <dgm:cxn modelId="{1884A1A6-A68D-5C45-91F8-3BE1AE9372E1}" type="presOf" srcId="{EF746323-E0B3-CB4D-A771-3713B4D08E99}" destId="{5945ABBC-3D65-D044-B06C-20DDA1277393}" srcOrd="0" destOrd="0" presId="urn:microsoft.com/office/officeart/2005/8/layout/radial4"/>
    <dgm:cxn modelId="{2F1069AB-2EBC-C344-98E5-42B091717278}" type="presOf" srcId="{F749596D-F643-DD4B-918C-6DF09BE87A7C}" destId="{6400F895-1F8E-9441-99CE-6309EFB8368C}" srcOrd="0" destOrd="0" presId="urn:microsoft.com/office/officeart/2005/8/layout/radial4"/>
    <dgm:cxn modelId="{44F945B7-80C1-C049-A1D7-B3704A671E55}" type="presOf" srcId="{B06FF8F9-27AA-E946-A254-C819B387819C}" destId="{9A99E436-1510-E34A-9DA7-F9DBAE70DB4C}" srcOrd="0" destOrd="0" presId="urn:microsoft.com/office/officeart/2005/8/layout/radial4"/>
    <dgm:cxn modelId="{FF93CABC-3698-C944-9C9F-7B37C91B5DF1}" srcId="{CF4A4FC6-D929-F046-A7C6-65AFD965EFFE}" destId="{F749596D-F643-DD4B-918C-6DF09BE87A7C}" srcOrd="0" destOrd="0" parTransId="{B5DF4A6D-3EE2-0C44-BF6E-FD2F0AF182CC}" sibTransId="{DD64A734-2662-6D47-B177-35E27A793444}"/>
    <dgm:cxn modelId="{D386CEE0-FB28-AB46-8353-33753D93D269}" srcId="{F749596D-F643-DD4B-918C-6DF09BE87A7C}" destId="{B06FF8F9-27AA-E946-A254-C819B387819C}" srcOrd="2" destOrd="0" parTransId="{EF746323-E0B3-CB4D-A771-3713B4D08E99}" sibTransId="{AB1B4531-A696-CB4D-A604-7849C528953B}"/>
    <dgm:cxn modelId="{85ADE105-8867-3E4F-B51D-7B4602C49C8D}" type="presParOf" srcId="{BC157E7F-EE73-C043-94B7-C4A57B655DF5}" destId="{6400F895-1F8E-9441-99CE-6309EFB8368C}" srcOrd="0" destOrd="0" presId="urn:microsoft.com/office/officeart/2005/8/layout/radial4"/>
    <dgm:cxn modelId="{0E89220C-0F49-0E46-8EC0-8746C07907E2}" type="presParOf" srcId="{BC157E7F-EE73-C043-94B7-C4A57B655DF5}" destId="{88611AC2-E213-2D42-AC57-1D69051146FD}" srcOrd="1" destOrd="0" presId="urn:microsoft.com/office/officeart/2005/8/layout/radial4"/>
    <dgm:cxn modelId="{51DC957C-AA52-A84B-875A-F2B527B48CEF}" type="presParOf" srcId="{BC157E7F-EE73-C043-94B7-C4A57B655DF5}" destId="{A14F3DD8-8E36-FA4F-A1F0-2746286B034C}" srcOrd="2" destOrd="0" presId="urn:microsoft.com/office/officeart/2005/8/layout/radial4"/>
    <dgm:cxn modelId="{0987BDAE-F457-FE40-B281-DB77862C6C70}" type="presParOf" srcId="{BC157E7F-EE73-C043-94B7-C4A57B655DF5}" destId="{FDAB87C4-1CC7-1540-9CD0-303261419453}" srcOrd="3" destOrd="0" presId="urn:microsoft.com/office/officeart/2005/8/layout/radial4"/>
    <dgm:cxn modelId="{80CD2E01-6AFA-F34A-9515-6709760CD29B}" type="presParOf" srcId="{BC157E7F-EE73-C043-94B7-C4A57B655DF5}" destId="{A9B8FEF0-808C-FF4D-9150-5BB00B1C5CF1}" srcOrd="4" destOrd="0" presId="urn:microsoft.com/office/officeart/2005/8/layout/radial4"/>
    <dgm:cxn modelId="{1F170FFA-BF69-3749-99A3-A02F0EE5BAAF}" type="presParOf" srcId="{BC157E7F-EE73-C043-94B7-C4A57B655DF5}" destId="{5945ABBC-3D65-D044-B06C-20DDA1277393}" srcOrd="5" destOrd="0" presId="urn:microsoft.com/office/officeart/2005/8/layout/radial4"/>
    <dgm:cxn modelId="{BC8DC144-1B5B-4E46-BD48-DA5C82C6395A}" type="presParOf" srcId="{BC157E7F-EE73-C043-94B7-C4A57B655DF5}" destId="{9A99E436-1510-E34A-9DA7-F9DBAE70DB4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1D0CA-1E99-4B5A-B4C7-AC2FDEB5F3DF}">
      <dsp:nvSpPr>
        <dsp:cNvPr id="0" name=""/>
        <dsp:cNvSpPr/>
      </dsp:nvSpPr>
      <dsp:spPr>
        <a:xfrm rot="10800000">
          <a:off x="0" y="0"/>
          <a:ext cx="10363200" cy="1244600"/>
        </a:xfrm>
        <a:prstGeom prst="trapezoid">
          <a:avLst>
            <a:gd name="adj" fmla="val 13877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t>Local Teams</a:t>
          </a:r>
        </a:p>
      </dsp:txBody>
      <dsp:txXfrm rot="-10800000">
        <a:off x="1813559" y="0"/>
        <a:ext cx="6736080" cy="1244600"/>
      </dsp:txXfrm>
    </dsp:sp>
    <dsp:sp modelId="{03445DDE-B8A0-4BFA-BE6A-0AF3527039BC}">
      <dsp:nvSpPr>
        <dsp:cNvPr id="0" name=""/>
        <dsp:cNvSpPr/>
      </dsp:nvSpPr>
      <dsp:spPr>
        <a:xfrm rot="10800000">
          <a:off x="1727200" y="1244600"/>
          <a:ext cx="6908800" cy="1244600"/>
        </a:xfrm>
        <a:prstGeom prst="trapezoid">
          <a:avLst>
            <a:gd name="adj" fmla="val 138776"/>
          </a:avLst>
        </a:prstGeom>
        <a:solidFill>
          <a:schemeClr val="accent3">
            <a:hueOff val="-858055"/>
            <a:satOff val="-11908"/>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t>State Team</a:t>
          </a:r>
        </a:p>
      </dsp:txBody>
      <dsp:txXfrm rot="-10800000">
        <a:off x="2936239" y="1244600"/>
        <a:ext cx="4490720" cy="1244600"/>
      </dsp:txXfrm>
    </dsp:sp>
    <dsp:sp modelId="{695127F3-C233-4BF7-B40E-D874C545C1A7}">
      <dsp:nvSpPr>
        <dsp:cNvPr id="0" name=""/>
        <dsp:cNvSpPr/>
      </dsp:nvSpPr>
      <dsp:spPr>
        <a:xfrm rot="10800000">
          <a:off x="3454400" y="2489200"/>
          <a:ext cx="3454400" cy="1244600"/>
        </a:xfrm>
        <a:prstGeom prst="trapezoid">
          <a:avLst>
            <a:gd name="adj" fmla="val 138776"/>
          </a:avLst>
        </a:prstGeom>
        <a:solidFill>
          <a:schemeClr val="accent3">
            <a:hueOff val="-1716109"/>
            <a:satOff val="-23817"/>
            <a:lumOff val="-70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t>Task Force</a:t>
          </a:r>
        </a:p>
      </dsp:txBody>
      <dsp:txXfrm rot="-10800000">
        <a:off x="3454400" y="2489200"/>
        <a:ext cx="3454400" cy="1244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68190-9D73-490B-AA4C-50C9BB676905}">
      <dsp:nvSpPr>
        <dsp:cNvPr id="0" name=""/>
        <dsp:cNvSpPr/>
      </dsp:nvSpPr>
      <dsp:spPr>
        <a:xfrm>
          <a:off x="2008806" y="2656"/>
          <a:ext cx="3805912" cy="22835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Public meetings between legislative sessions (10-12 meetings with 45-50 presentations per study cycle)</a:t>
          </a:r>
          <a:endParaRPr lang="en-US" sz="2600" kern="1200" dirty="0"/>
        </a:p>
      </dsp:txBody>
      <dsp:txXfrm>
        <a:off x="2008806" y="2656"/>
        <a:ext cx="3805912" cy="2283547"/>
      </dsp:txXfrm>
    </dsp:sp>
    <dsp:sp modelId="{783B69DB-8EBF-4F6B-A7F6-BDA832F690D0}">
      <dsp:nvSpPr>
        <dsp:cNvPr id="0" name=""/>
        <dsp:cNvSpPr/>
      </dsp:nvSpPr>
      <dsp:spPr>
        <a:xfrm>
          <a:off x="6195310" y="2656"/>
          <a:ext cx="3805912" cy="2283547"/>
        </a:xfrm>
        <a:prstGeom prst="rect">
          <a:avLst/>
        </a:prstGeom>
        <a:solidFill>
          <a:schemeClr val="accent4">
            <a:hueOff val="1611621"/>
            <a:satOff val="2086"/>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Committees propose recommendations to full Task Force</a:t>
          </a:r>
          <a:endParaRPr lang="en-US" sz="2600" kern="1200" dirty="0"/>
        </a:p>
      </dsp:txBody>
      <dsp:txXfrm>
        <a:off x="6195310" y="2656"/>
        <a:ext cx="3805912" cy="2283547"/>
      </dsp:txXfrm>
    </dsp:sp>
    <dsp:sp modelId="{560CEEC1-2D74-46D9-91BB-432DE303A084}">
      <dsp:nvSpPr>
        <dsp:cNvPr id="0" name=""/>
        <dsp:cNvSpPr/>
      </dsp:nvSpPr>
      <dsp:spPr>
        <a:xfrm>
          <a:off x="2008806" y="2666795"/>
          <a:ext cx="3805912" cy="2283547"/>
        </a:xfrm>
        <a:prstGeom prst="rect">
          <a:avLst/>
        </a:prstGeom>
        <a:solidFill>
          <a:schemeClr val="accent4">
            <a:hueOff val="3223242"/>
            <a:satOff val="4172"/>
            <a:lumOff val="13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Stakeholder or work groups </a:t>
          </a:r>
          <a:r>
            <a:rPr lang="en-US" sz="2600" kern="1200" baseline="0" dirty="0"/>
            <a:t>may be formed to address or examine in-depth a particular issue to bring more information back to the CFTF</a:t>
          </a:r>
          <a:endParaRPr lang="en-US" sz="2600" kern="1200" dirty="0"/>
        </a:p>
      </dsp:txBody>
      <dsp:txXfrm>
        <a:off x="2008806" y="2666795"/>
        <a:ext cx="3805912" cy="2283547"/>
      </dsp:txXfrm>
    </dsp:sp>
    <dsp:sp modelId="{74D49006-44F2-48B0-8C3C-F7AF29149BB9}">
      <dsp:nvSpPr>
        <dsp:cNvPr id="0" name=""/>
        <dsp:cNvSpPr/>
      </dsp:nvSpPr>
      <dsp:spPr>
        <a:xfrm>
          <a:off x="6195310" y="2666795"/>
          <a:ext cx="3805912" cy="2283547"/>
        </a:xfrm>
        <a:prstGeom prst="rect">
          <a:avLst/>
        </a:prstGeom>
        <a:solidFill>
          <a:schemeClr val="accent4">
            <a:hueOff val="4834862"/>
            <a:satOff val="6258"/>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Ongoing information sharing and collaboration </a:t>
          </a:r>
          <a:r>
            <a:rPr lang="en-US" sz="2600" kern="1200" baseline="0" dirty="0"/>
            <a:t>among experts and community partners</a:t>
          </a:r>
          <a:endParaRPr lang="en-US" sz="2600" kern="1200" dirty="0"/>
        </a:p>
      </dsp:txBody>
      <dsp:txXfrm>
        <a:off x="6195310" y="2666795"/>
        <a:ext cx="3805912" cy="22835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85A2-2240-1E40-BC5C-EF73EC7BB033}">
      <dsp:nvSpPr>
        <dsp:cNvPr id="0" name=""/>
        <dsp:cNvSpPr/>
      </dsp:nvSpPr>
      <dsp:spPr>
        <a:xfrm>
          <a:off x="3300098" y="3137866"/>
          <a:ext cx="2441169" cy="2441169"/>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b="1" kern="1200" dirty="0">
              <a:solidFill>
                <a:schemeClr val="tx1"/>
              </a:solidFill>
            </a:rPr>
            <a:t>Connects system components </a:t>
          </a:r>
        </a:p>
      </dsp:txBody>
      <dsp:txXfrm>
        <a:off x="3657599" y="3495367"/>
        <a:ext cx="1726167" cy="1726167"/>
      </dsp:txXfrm>
    </dsp:sp>
    <dsp:sp modelId="{A468667E-B287-6D47-B64A-F3F229ED95D2}">
      <dsp:nvSpPr>
        <dsp:cNvPr id="0" name=""/>
        <dsp:cNvSpPr/>
      </dsp:nvSpPr>
      <dsp:spPr>
        <a:xfrm rot="12900000">
          <a:off x="1601482" y="2796706"/>
          <a:ext cx="2085483" cy="695733"/>
        </a:xfrm>
        <a:prstGeom prst="leftArrow">
          <a:avLst>
            <a:gd name="adj1" fmla="val 60000"/>
            <a:gd name="adj2" fmla="val 5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7D8064E-57F2-2A4B-B724-E34C3F5CE7CC}">
      <dsp:nvSpPr>
        <dsp:cNvPr id="0" name=""/>
        <dsp:cNvSpPr/>
      </dsp:nvSpPr>
      <dsp:spPr>
        <a:xfrm>
          <a:off x="553529" y="1464905"/>
          <a:ext cx="2319110" cy="1855288"/>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New FRD group ensures connection of information among local teams, OCME, and CFTF</a:t>
          </a:r>
        </a:p>
      </dsp:txBody>
      <dsp:txXfrm>
        <a:off x="607869" y="1519245"/>
        <a:ext cx="2210430" cy="1746608"/>
      </dsp:txXfrm>
    </dsp:sp>
    <dsp:sp modelId="{95375BA8-0F65-D34C-8621-7D015F8E4D32}">
      <dsp:nvSpPr>
        <dsp:cNvPr id="0" name=""/>
        <dsp:cNvSpPr/>
      </dsp:nvSpPr>
      <dsp:spPr>
        <a:xfrm rot="16200000">
          <a:off x="3477941" y="1754160"/>
          <a:ext cx="2085483" cy="695733"/>
        </a:xfrm>
        <a:prstGeom prst="leftArrow">
          <a:avLst>
            <a:gd name="adj1" fmla="val 60000"/>
            <a:gd name="adj2" fmla="val 5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B015B23-D784-5C43-A665-A238B7E3DA80}">
      <dsp:nvSpPr>
        <dsp:cNvPr id="0" name=""/>
        <dsp:cNvSpPr/>
      </dsp:nvSpPr>
      <dsp:spPr>
        <a:xfrm>
          <a:off x="3361128" y="3362"/>
          <a:ext cx="2319110" cy="1855288"/>
        </a:xfrm>
        <a:prstGeom prst="roundRect">
          <a:avLst>
            <a:gd name="adj" fmla="val 1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Centralizes leadership; streamlines state-level support functions</a:t>
          </a:r>
        </a:p>
      </dsp:txBody>
      <dsp:txXfrm>
        <a:off x="3415468" y="57702"/>
        <a:ext cx="2210430" cy="1746608"/>
      </dsp:txXfrm>
    </dsp:sp>
    <dsp:sp modelId="{9E8329B1-0FAE-0D49-9171-1432D0E32F84}">
      <dsp:nvSpPr>
        <dsp:cNvPr id="0" name=""/>
        <dsp:cNvSpPr/>
      </dsp:nvSpPr>
      <dsp:spPr>
        <a:xfrm rot="19500000">
          <a:off x="5290251" y="2745395"/>
          <a:ext cx="2085483" cy="695733"/>
        </a:xfrm>
        <a:prstGeom prst="leftArrow">
          <a:avLst>
            <a:gd name="adj1" fmla="val 60000"/>
            <a:gd name="adj2" fmla="val 5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E86EFC2D-7D0F-994F-B4A3-661BFE8B68B8}">
      <dsp:nvSpPr>
        <dsp:cNvPr id="0" name=""/>
        <dsp:cNvSpPr/>
      </dsp:nvSpPr>
      <dsp:spPr>
        <a:xfrm>
          <a:off x="6168726" y="1464905"/>
          <a:ext cx="2319110" cy="1855288"/>
        </a:xfrm>
        <a:prstGeom prst="roundRect">
          <a:avLst>
            <a:gd name="adj" fmla="val 1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Team approach increases efficiency, capacity, standardizes tools and resources for all teams</a:t>
          </a:r>
        </a:p>
      </dsp:txBody>
      <dsp:txXfrm>
        <a:off x="6223066" y="1519245"/>
        <a:ext cx="2210430" cy="17466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07403-AAB3-624B-9339-A207B4C9415F}">
      <dsp:nvSpPr>
        <dsp:cNvPr id="0" name=""/>
        <dsp:cNvSpPr/>
      </dsp:nvSpPr>
      <dsp:spPr>
        <a:xfrm>
          <a:off x="3110930" y="2749305"/>
          <a:ext cx="2301236" cy="2301236"/>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rPr>
            <a:t>Maximizes usefulness of data &amp; information learned from reviews</a:t>
          </a:r>
        </a:p>
      </dsp:txBody>
      <dsp:txXfrm>
        <a:off x="3447938" y="3086313"/>
        <a:ext cx="1627220" cy="1627220"/>
      </dsp:txXfrm>
    </dsp:sp>
    <dsp:sp modelId="{709D2596-4849-CB4B-94BB-FD6B0CF4324E}">
      <dsp:nvSpPr>
        <dsp:cNvPr id="0" name=""/>
        <dsp:cNvSpPr/>
      </dsp:nvSpPr>
      <dsp:spPr>
        <a:xfrm rot="11700000">
          <a:off x="1060255" y="2983647"/>
          <a:ext cx="2011085" cy="655852"/>
        </a:xfrm>
        <a:prstGeom prst="leftArrow">
          <a:avLst>
            <a:gd name="adj1" fmla="val 60000"/>
            <a:gd name="adj2" fmla="val 5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3D94FA3-6309-704F-80F6-0B8528319EED}">
      <dsp:nvSpPr>
        <dsp:cNvPr id="0" name=""/>
        <dsp:cNvSpPr/>
      </dsp:nvSpPr>
      <dsp:spPr>
        <a:xfrm>
          <a:off x="1431" y="2176850"/>
          <a:ext cx="2186174" cy="174893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Ensures entry of data and submission of reports by all teams</a:t>
          </a:r>
        </a:p>
      </dsp:txBody>
      <dsp:txXfrm>
        <a:off x="52656" y="2228075"/>
        <a:ext cx="2083724" cy="1646489"/>
      </dsp:txXfrm>
    </dsp:sp>
    <dsp:sp modelId="{98FDD324-E8AB-8F45-8865-84A9F7480EB1}">
      <dsp:nvSpPr>
        <dsp:cNvPr id="0" name=""/>
        <dsp:cNvSpPr/>
      </dsp:nvSpPr>
      <dsp:spPr>
        <a:xfrm rot="14700000">
          <a:off x="2295306" y="1511771"/>
          <a:ext cx="2011085" cy="655852"/>
        </a:xfrm>
        <a:prstGeom prst="leftArrow">
          <a:avLst>
            <a:gd name="adj1" fmla="val 60000"/>
            <a:gd name="adj2" fmla="val 50000"/>
          </a:avLst>
        </a:prstGeom>
        <a:gradFill rotWithShape="0">
          <a:gsLst>
            <a:gs pos="0">
              <a:schemeClr val="accent4">
                <a:hueOff val="1611621"/>
                <a:satOff val="2086"/>
                <a:lumOff val="654"/>
                <a:alphaOff val="0"/>
                <a:shade val="63000"/>
              </a:schemeClr>
            </a:gs>
            <a:gs pos="30000">
              <a:schemeClr val="accent4">
                <a:hueOff val="1611621"/>
                <a:satOff val="2086"/>
                <a:lumOff val="654"/>
                <a:alphaOff val="0"/>
                <a:shade val="90000"/>
                <a:satMod val="110000"/>
              </a:schemeClr>
            </a:gs>
            <a:gs pos="45000">
              <a:schemeClr val="accent4">
                <a:hueOff val="1611621"/>
                <a:satOff val="2086"/>
                <a:lumOff val="654"/>
                <a:alphaOff val="0"/>
                <a:shade val="100000"/>
                <a:satMod val="118000"/>
              </a:schemeClr>
            </a:gs>
            <a:gs pos="55000">
              <a:schemeClr val="accent4">
                <a:hueOff val="1611621"/>
                <a:satOff val="2086"/>
                <a:lumOff val="654"/>
                <a:alphaOff val="0"/>
                <a:shade val="100000"/>
                <a:satMod val="118000"/>
              </a:schemeClr>
            </a:gs>
            <a:gs pos="73000">
              <a:schemeClr val="accent4">
                <a:hueOff val="1611621"/>
                <a:satOff val="2086"/>
                <a:lumOff val="654"/>
                <a:alphaOff val="0"/>
                <a:shade val="90000"/>
                <a:satMod val="110000"/>
              </a:schemeClr>
            </a:gs>
            <a:gs pos="100000">
              <a:schemeClr val="accent4">
                <a:hueOff val="1611621"/>
                <a:satOff val="2086"/>
                <a:lumOff val="654"/>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40337D71-7CEE-4E42-8934-A4FF0DB767F1}">
      <dsp:nvSpPr>
        <dsp:cNvPr id="0" name=""/>
        <dsp:cNvSpPr/>
      </dsp:nvSpPr>
      <dsp:spPr>
        <a:xfrm>
          <a:off x="1782801" y="53896"/>
          <a:ext cx="2186174" cy="1748939"/>
        </a:xfrm>
        <a:prstGeom prst="roundRect">
          <a:avLst>
            <a:gd name="adj" fmla="val 10000"/>
          </a:avLst>
        </a:prstGeom>
        <a:gradFill rotWithShape="0">
          <a:gsLst>
            <a:gs pos="0">
              <a:schemeClr val="accent4">
                <a:hueOff val="1611621"/>
                <a:satOff val="2086"/>
                <a:lumOff val="654"/>
                <a:alphaOff val="0"/>
                <a:shade val="63000"/>
              </a:schemeClr>
            </a:gs>
            <a:gs pos="30000">
              <a:schemeClr val="accent4">
                <a:hueOff val="1611621"/>
                <a:satOff val="2086"/>
                <a:lumOff val="654"/>
                <a:alphaOff val="0"/>
                <a:shade val="90000"/>
                <a:satMod val="110000"/>
              </a:schemeClr>
            </a:gs>
            <a:gs pos="45000">
              <a:schemeClr val="accent4">
                <a:hueOff val="1611621"/>
                <a:satOff val="2086"/>
                <a:lumOff val="654"/>
                <a:alphaOff val="0"/>
                <a:shade val="100000"/>
                <a:satMod val="118000"/>
              </a:schemeClr>
            </a:gs>
            <a:gs pos="55000">
              <a:schemeClr val="accent4">
                <a:hueOff val="1611621"/>
                <a:satOff val="2086"/>
                <a:lumOff val="654"/>
                <a:alphaOff val="0"/>
                <a:shade val="100000"/>
                <a:satMod val="118000"/>
              </a:schemeClr>
            </a:gs>
            <a:gs pos="73000">
              <a:schemeClr val="accent4">
                <a:hueOff val="1611621"/>
                <a:satOff val="2086"/>
                <a:lumOff val="654"/>
                <a:alphaOff val="0"/>
                <a:shade val="90000"/>
                <a:satMod val="110000"/>
              </a:schemeClr>
            </a:gs>
            <a:gs pos="100000">
              <a:schemeClr val="accent4">
                <a:hueOff val="1611621"/>
                <a:satOff val="2086"/>
                <a:lumOff val="654"/>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Ensures expert data analysis and production of meaningful data reports</a:t>
          </a:r>
        </a:p>
      </dsp:txBody>
      <dsp:txXfrm>
        <a:off x="1834026" y="105121"/>
        <a:ext cx="2083724" cy="1646489"/>
      </dsp:txXfrm>
    </dsp:sp>
    <dsp:sp modelId="{5110357B-7EA9-7945-BBA7-53DCC4878FD2}">
      <dsp:nvSpPr>
        <dsp:cNvPr id="0" name=""/>
        <dsp:cNvSpPr/>
      </dsp:nvSpPr>
      <dsp:spPr>
        <a:xfrm rot="17700000">
          <a:off x="4216705" y="1511771"/>
          <a:ext cx="2011085" cy="655852"/>
        </a:xfrm>
        <a:prstGeom prst="leftArrow">
          <a:avLst>
            <a:gd name="adj1" fmla="val 60000"/>
            <a:gd name="adj2" fmla="val 50000"/>
          </a:avLst>
        </a:prstGeom>
        <a:gradFill rotWithShape="0">
          <a:gsLst>
            <a:gs pos="0">
              <a:schemeClr val="accent4">
                <a:hueOff val="3223242"/>
                <a:satOff val="4172"/>
                <a:lumOff val="1308"/>
                <a:alphaOff val="0"/>
                <a:shade val="63000"/>
              </a:schemeClr>
            </a:gs>
            <a:gs pos="30000">
              <a:schemeClr val="accent4">
                <a:hueOff val="3223242"/>
                <a:satOff val="4172"/>
                <a:lumOff val="1308"/>
                <a:alphaOff val="0"/>
                <a:shade val="90000"/>
                <a:satMod val="110000"/>
              </a:schemeClr>
            </a:gs>
            <a:gs pos="45000">
              <a:schemeClr val="accent4">
                <a:hueOff val="3223242"/>
                <a:satOff val="4172"/>
                <a:lumOff val="1308"/>
                <a:alphaOff val="0"/>
                <a:shade val="100000"/>
                <a:satMod val="118000"/>
              </a:schemeClr>
            </a:gs>
            <a:gs pos="55000">
              <a:schemeClr val="accent4">
                <a:hueOff val="3223242"/>
                <a:satOff val="4172"/>
                <a:lumOff val="1308"/>
                <a:alphaOff val="0"/>
                <a:shade val="100000"/>
                <a:satMod val="118000"/>
              </a:schemeClr>
            </a:gs>
            <a:gs pos="73000">
              <a:schemeClr val="accent4">
                <a:hueOff val="3223242"/>
                <a:satOff val="4172"/>
                <a:lumOff val="1308"/>
                <a:alphaOff val="0"/>
                <a:shade val="90000"/>
                <a:satMod val="110000"/>
              </a:schemeClr>
            </a:gs>
            <a:gs pos="100000">
              <a:schemeClr val="accent4">
                <a:hueOff val="3223242"/>
                <a:satOff val="4172"/>
                <a:lumOff val="1308"/>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CD86F42B-7C24-1341-8C50-AA65C6BFE209}">
      <dsp:nvSpPr>
        <dsp:cNvPr id="0" name=""/>
        <dsp:cNvSpPr/>
      </dsp:nvSpPr>
      <dsp:spPr>
        <a:xfrm>
          <a:off x="4554121" y="53896"/>
          <a:ext cx="2186174" cy="1748939"/>
        </a:xfrm>
        <a:prstGeom prst="roundRect">
          <a:avLst>
            <a:gd name="adj" fmla="val 10000"/>
          </a:avLst>
        </a:prstGeom>
        <a:gradFill rotWithShape="0">
          <a:gsLst>
            <a:gs pos="0">
              <a:schemeClr val="accent4">
                <a:hueOff val="3223242"/>
                <a:satOff val="4172"/>
                <a:lumOff val="1308"/>
                <a:alphaOff val="0"/>
                <a:shade val="63000"/>
              </a:schemeClr>
            </a:gs>
            <a:gs pos="30000">
              <a:schemeClr val="accent4">
                <a:hueOff val="3223242"/>
                <a:satOff val="4172"/>
                <a:lumOff val="1308"/>
                <a:alphaOff val="0"/>
                <a:shade val="90000"/>
                <a:satMod val="110000"/>
              </a:schemeClr>
            </a:gs>
            <a:gs pos="45000">
              <a:schemeClr val="accent4">
                <a:hueOff val="3223242"/>
                <a:satOff val="4172"/>
                <a:lumOff val="1308"/>
                <a:alphaOff val="0"/>
                <a:shade val="100000"/>
                <a:satMod val="118000"/>
              </a:schemeClr>
            </a:gs>
            <a:gs pos="55000">
              <a:schemeClr val="accent4">
                <a:hueOff val="3223242"/>
                <a:satOff val="4172"/>
                <a:lumOff val="1308"/>
                <a:alphaOff val="0"/>
                <a:shade val="100000"/>
                <a:satMod val="118000"/>
              </a:schemeClr>
            </a:gs>
            <a:gs pos="73000">
              <a:schemeClr val="accent4">
                <a:hueOff val="3223242"/>
                <a:satOff val="4172"/>
                <a:lumOff val="1308"/>
                <a:alphaOff val="0"/>
                <a:shade val="90000"/>
                <a:satMod val="110000"/>
              </a:schemeClr>
            </a:gs>
            <a:gs pos="100000">
              <a:schemeClr val="accent4">
                <a:hueOff val="3223242"/>
                <a:satOff val="4172"/>
                <a:lumOff val="1308"/>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Standardization and management of data protocols to support appropriate data protection and sharing</a:t>
          </a:r>
        </a:p>
      </dsp:txBody>
      <dsp:txXfrm>
        <a:off x="4605346" y="105121"/>
        <a:ext cx="2083724" cy="1646489"/>
      </dsp:txXfrm>
    </dsp:sp>
    <dsp:sp modelId="{ECAA67F5-5B51-B24B-A6DA-57CFC185F5EB}">
      <dsp:nvSpPr>
        <dsp:cNvPr id="0" name=""/>
        <dsp:cNvSpPr/>
      </dsp:nvSpPr>
      <dsp:spPr>
        <a:xfrm rot="20700000">
          <a:off x="5451756" y="2983647"/>
          <a:ext cx="2011085" cy="655852"/>
        </a:xfrm>
        <a:prstGeom prst="leftArrow">
          <a:avLst>
            <a:gd name="adj1" fmla="val 60000"/>
            <a:gd name="adj2" fmla="val 5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CC363B4-2E02-2D4E-8EE8-2BA02A7ADF06}">
      <dsp:nvSpPr>
        <dsp:cNvPr id="0" name=""/>
        <dsp:cNvSpPr/>
      </dsp:nvSpPr>
      <dsp:spPr>
        <a:xfrm>
          <a:off x="6335491" y="2176850"/>
          <a:ext cx="2186174" cy="1748939"/>
        </a:xfrm>
        <a:prstGeom prst="roundRect">
          <a:avLst>
            <a:gd name="adj" fmla="val 1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t>Expands, modernizes, and standardizes data capture, analysis, and reporting </a:t>
          </a:r>
        </a:p>
      </dsp:txBody>
      <dsp:txXfrm>
        <a:off x="6386716" y="2228075"/>
        <a:ext cx="2083724" cy="16464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6A831-1ECC-E940-9E77-3BEFD7872D1F}">
      <dsp:nvSpPr>
        <dsp:cNvPr id="0" name=""/>
        <dsp:cNvSpPr/>
      </dsp:nvSpPr>
      <dsp:spPr>
        <a:xfrm>
          <a:off x="2499542" y="1612285"/>
          <a:ext cx="2692632" cy="2597758"/>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rPr>
            <a:t>Optimization of efforts &amp; resources toward those reviews most likely to yield identification of prevention opportunities </a:t>
          </a:r>
        </a:p>
      </dsp:txBody>
      <dsp:txXfrm>
        <a:off x="2893869" y="1992718"/>
        <a:ext cx="1903978" cy="1836892"/>
      </dsp:txXfrm>
    </dsp:sp>
    <dsp:sp modelId="{37035773-9DF0-7046-89C8-8277E847D024}">
      <dsp:nvSpPr>
        <dsp:cNvPr id="0" name=""/>
        <dsp:cNvSpPr/>
      </dsp:nvSpPr>
      <dsp:spPr>
        <a:xfrm rot="12900000">
          <a:off x="1094081" y="1292621"/>
          <a:ext cx="1845663" cy="691893"/>
        </a:xfrm>
        <a:prstGeom prst="leftArrow">
          <a:avLst>
            <a:gd name="adj1" fmla="val 60000"/>
            <a:gd name="adj2" fmla="val 5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7C441C0-065F-264B-AD85-E9B95DCC7C45}">
      <dsp:nvSpPr>
        <dsp:cNvPr id="0" name=""/>
        <dsp:cNvSpPr/>
      </dsp:nvSpPr>
      <dsp:spPr>
        <a:xfrm>
          <a:off x="3242" y="105459"/>
          <a:ext cx="2306313" cy="1845050"/>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Increased capacity for strengthened reviews of infant deaths which make up 2/3 of all child deaths</a:t>
          </a:r>
        </a:p>
      </dsp:txBody>
      <dsp:txXfrm>
        <a:off x="57282" y="159499"/>
        <a:ext cx="2198233" cy="1736970"/>
      </dsp:txXfrm>
    </dsp:sp>
    <dsp:sp modelId="{05DD8303-788B-5240-9AF9-F81F9A7982EF}">
      <dsp:nvSpPr>
        <dsp:cNvPr id="0" name=""/>
        <dsp:cNvSpPr/>
      </dsp:nvSpPr>
      <dsp:spPr>
        <a:xfrm rot="19500378">
          <a:off x="4751697" y="1211404"/>
          <a:ext cx="2056118" cy="691893"/>
        </a:xfrm>
        <a:prstGeom prst="leftArrow">
          <a:avLst>
            <a:gd name="adj1" fmla="val 60000"/>
            <a:gd name="adj2" fmla="val 5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B200AC4-D01A-0345-BDB5-1285293B33A0}">
      <dsp:nvSpPr>
        <dsp:cNvPr id="0" name=""/>
        <dsp:cNvSpPr/>
      </dsp:nvSpPr>
      <dsp:spPr>
        <a:xfrm>
          <a:off x="5382799" y="105453"/>
          <a:ext cx="2306313" cy="1845050"/>
        </a:xfrm>
        <a:prstGeom prst="roundRect">
          <a:avLst>
            <a:gd name="adj" fmla="val 1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t>More prevention opportunities identified = more motivated and engaged team members</a:t>
          </a:r>
        </a:p>
      </dsp:txBody>
      <dsp:txXfrm>
        <a:off x="5436839" y="159493"/>
        <a:ext cx="2198233" cy="17369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0B284-4FC2-7746-9FC9-B6CEC40F9DCE}">
      <dsp:nvSpPr>
        <dsp:cNvPr id="0" name=""/>
        <dsp:cNvSpPr/>
      </dsp:nvSpPr>
      <dsp:spPr>
        <a:xfrm>
          <a:off x="3510066" y="3054043"/>
          <a:ext cx="2264485" cy="2264485"/>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rPr>
            <a:t>Eliminates duplication of team reviews to optimize overall efforts &amp; resources</a:t>
          </a:r>
        </a:p>
      </dsp:txBody>
      <dsp:txXfrm>
        <a:off x="3841692" y="3385669"/>
        <a:ext cx="1601233" cy="1601233"/>
      </dsp:txXfrm>
    </dsp:sp>
    <dsp:sp modelId="{E20F0F93-3131-AA45-A67E-09B4F2132154}">
      <dsp:nvSpPr>
        <dsp:cNvPr id="0" name=""/>
        <dsp:cNvSpPr/>
      </dsp:nvSpPr>
      <dsp:spPr>
        <a:xfrm rot="10800000">
          <a:off x="1315631" y="3863596"/>
          <a:ext cx="2073740" cy="645378"/>
        </a:xfrm>
        <a:prstGeom prst="leftArrow">
          <a:avLst>
            <a:gd name="adj1" fmla="val 60000"/>
            <a:gd name="adj2" fmla="val 5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9F5ABA6-C2FA-4C41-9D8E-754C4938724F}">
      <dsp:nvSpPr>
        <dsp:cNvPr id="0" name=""/>
        <dsp:cNvSpPr/>
      </dsp:nvSpPr>
      <dsp:spPr>
        <a:xfrm>
          <a:off x="240001" y="3085227"/>
          <a:ext cx="2151261" cy="2202117"/>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Allows for streamlining, standardizing, and improving processes and procedures for all team reviews</a:t>
          </a:r>
        </a:p>
      </dsp:txBody>
      <dsp:txXfrm>
        <a:off x="303009" y="3148235"/>
        <a:ext cx="2025245" cy="2076101"/>
      </dsp:txXfrm>
    </dsp:sp>
    <dsp:sp modelId="{727C8794-4C1F-7845-9EFF-8CBD3740CAFB}">
      <dsp:nvSpPr>
        <dsp:cNvPr id="0" name=""/>
        <dsp:cNvSpPr/>
      </dsp:nvSpPr>
      <dsp:spPr>
        <a:xfrm rot="13263199">
          <a:off x="1691902" y="2285381"/>
          <a:ext cx="2276572" cy="645378"/>
        </a:xfrm>
        <a:prstGeom prst="leftArrow">
          <a:avLst>
            <a:gd name="adj1" fmla="val 60000"/>
            <a:gd name="adj2" fmla="val 50000"/>
          </a:avLst>
        </a:prstGeom>
        <a:gradFill rotWithShape="0">
          <a:gsLst>
            <a:gs pos="0">
              <a:schemeClr val="accent4">
                <a:hueOff val="1208716"/>
                <a:satOff val="1564"/>
                <a:lumOff val="491"/>
                <a:alphaOff val="0"/>
                <a:shade val="63000"/>
              </a:schemeClr>
            </a:gs>
            <a:gs pos="30000">
              <a:schemeClr val="accent4">
                <a:hueOff val="1208716"/>
                <a:satOff val="1564"/>
                <a:lumOff val="491"/>
                <a:alphaOff val="0"/>
                <a:shade val="90000"/>
                <a:satMod val="110000"/>
              </a:schemeClr>
            </a:gs>
            <a:gs pos="45000">
              <a:schemeClr val="accent4">
                <a:hueOff val="1208716"/>
                <a:satOff val="1564"/>
                <a:lumOff val="491"/>
                <a:alphaOff val="0"/>
                <a:shade val="100000"/>
                <a:satMod val="118000"/>
              </a:schemeClr>
            </a:gs>
            <a:gs pos="55000">
              <a:schemeClr val="accent4">
                <a:hueOff val="1208716"/>
                <a:satOff val="1564"/>
                <a:lumOff val="491"/>
                <a:alphaOff val="0"/>
                <a:shade val="100000"/>
                <a:satMod val="118000"/>
              </a:schemeClr>
            </a:gs>
            <a:gs pos="73000">
              <a:schemeClr val="accent4">
                <a:hueOff val="1208716"/>
                <a:satOff val="1564"/>
                <a:lumOff val="491"/>
                <a:alphaOff val="0"/>
                <a:shade val="90000"/>
                <a:satMod val="110000"/>
              </a:schemeClr>
            </a:gs>
            <a:gs pos="100000">
              <a:schemeClr val="accent4">
                <a:hueOff val="1208716"/>
                <a:satOff val="1564"/>
                <a:lumOff val="49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10544DD-C866-3847-B2C8-68247683FB99}">
      <dsp:nvSpPr>
        <dsp:cNvPr id="0" name=""/>
        <dsp:cNvSpPr/>
      </dsp:nvSpPr>
      <dsp:spPr>
        <a:xfrm>
          <a:off x="655376" y="888264"/>
          <a:ext cx="2632864" cy="1944447"/>
        </a:xfrm>
        <a:prstGeom prst="roundRect">
          <a:avLst>
            <a:gd name="adj" fmla="val 10000"/>
          </a:avLst>
        </a:prstGeom>
        <a:gradFill rotWithShape="0">
          <a:gsLst>
            <a:gs pos="0">
              <a:schemeClr val="accent4">
                <a:hueOff val="1208716"/>
                <a:satOff val="1564"/>
                <a:lumOff val="491"/>
                <a:alphaOff val="0"/>
                <a:shade val="63000"/>
              </a:schemeClr>
            </a:gs>
            <a:gs pos="30000">
              <a:schemeClr val="accent4">
                <a:hueOff val="1208716"/>
                <a:satOff val="1564"/>
                <a:lumOff val="491"/>
                <a:alphaOff val="0"/>
                <a:shade val="90000"/>
                <a:satMod val="110000"/>
              </a:schemeClr>
            </a:gs>
            <a:gs pos="45000">
              <a:schemeClr val="accent4">
                <a:hueOff val="1208716"/>
                <a:satOff val="1564"/>
                <a:lumOff val="491"/>
                <a:alphaOff val="0"/>
                <a:shade val="100000"/>
                <a:satMod val="118000"/>
              </a:schemeClr>
            </a:gs>
            <a:gs pos="55000">
              <a:schemeClr val="accent4">
                <a:hueOff val="1208716"/>
                <a:satOff val="1564"/>
                <a:lumOff val="491"/>
                <a:alphaOff val="0"/>
                <a:shade val="100000"/>
                <a:satMod val="118000"/>
              </a:schemeClr>
            </a:gs>
            <a:gs pos="73000">
              <a:schemeClr val="accent4">
                <a:hueOff val="1208716"/>
                <a:satOff val="1564"/>
                <a:lumOff val="491"/>
                <a:alphaOff val="0"/>
                <a:shade val="90000"/>
                <a:satMod val="110000"/>
              </a:schemeClr>
            </a:gs>
            <a:gs pos="100000">
              <a:schemeClr val="accent4">
                <a:hueOff val="1208716"/>
                <a:satOff val="1564"/>
                <a:lumOff val="49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rtl="0">
            <a:lnSpc>
              <a:spcPct val="90000"/>
            </a:lnSpc>
            <a:spcBef>
              <a:spcPct val="0"/>
            </a:spcBef>
            <a:spcAft>
              <a:spcPct val="35000"/>
            </a:spcAft>
            <a:buNone/>
          </a:pPr>
          <a:r>
            <a:rPr lang="en-US" sz="1900" b="1" kern="1200" dirty="0"/>
            <a:t>Preserves critical functions &amp; diverse contributions of expertise by multidisciplinary teams and state-level staff.</a:t>
          </a:r>
        </a:p>
      </dsp:txBody>
      <dsp:txXfrm>
        <a:off x="712327" y="945215"/>
        <a:ext cx="2518962" cy="1830545"/>
      </dsp:txXfrm>
    </dsp:sp>
    <dsp:sp modelId="{50BDBDDB-8DD4-924D-AC05-29B23C0A402C}">
      <dsp:nvSpPr>
        <dsp:cNvPr id="0" name=""/>
        <dsp:cNvSpPr/>
      </dsp:nvSpPr>
      <dsp:spPr>
        <a:xfrm rot="16200000">
          <a:off x="3605439" y="1573789"/>
          <a:ext cx="2073740" cy="645378"/>
        </a:xfrm>
        <a:prstGeom prst="leftArrow">
          <a:avLst>
            <a:gd name="adj1" fmla="val 60000"/>
            <a:gd name="adj2" fmla="val 5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DA3D91B-E0C5-6E45-BC94-1FF1D3FD62EB}">
      <dsp:nvSpPr>
        <dsp:cNvPr id="0" name=""/>
        <dsp:cNvSpPr/>
      </dsp:nvSpPr>
      <dsp:spPr>
        <a:xfrm>
          <a:off x="3566678" y="4464"/>
          <a:ext cx="2151261" cy="1710287"/>
        </a:xfrm>
        <a:prstGeom prst="roundRect">
          <a:avLst>
            <a:gd name="adj" fmla="val 1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rPr>
            <a:t>Recognizes strength of local team information and input.</a:t>
          </a:r>
        </a:p>
      </dsp:txBody>
      <dsp:txXfrm>
        <a:off x="3616771" y="54557"/>
        <a:ext cx="2051075" cy="1610101"/>
      </dsp:txXfrm>
    </dsp:sp>
    <dsp:sp modelId="{A4ECEBB5-3ACC-9941-B9F1-095AA12D94A2}">
      <dsp:nvSpPr>
        <dsp:cNvPr id="0" name=""/>
        <dsp:cNvSpPr/>
      </dsp:nvSpPr>
      <dsp:spPr>
        <a:xfrm rot="18981022">
          <a:off x="5239209" y="2190548"/>
          <a:ext cx="2313857" cy="645378"/>
        </a:xfrm>
        <a:prstGeom prst="leftArrow">
          <a:avLst>
            <a:gd name="adj1" fmla="val 60000"/>
            <a:gd name="adj2" fmla="val 50000"/>
          </a:avLst>
        </a:prstGeom>
        <a:gradFill rotWithShape="0">
          <a:gsLst>
            <a:gs pos="0">
              <a:schemeClr val="accent4">
                <a:hueOff val="3626147"/>
                <a:satOff val="4693"/>
                <a:lumOff val="1472"/>
                <a:alphaOff val="0"/>
                <a:shade val="63000"/>
              </a:schemeClr>
            </a:gs>
            <a:gs pos="30000">
              <a:schemeClr val="accent4">
                <a:hueOff val="3626147"/>
                <a:satOff val="4693"/>
                <a:lumOff val="1472"/>
                <a:alphaOff val="0"/>
                <a:shade val="90000"/>
                <a:satMod val="110000"/>
              </a:schemeClr>
            </a:gs>
            <a:gs pos="45000">
              <a:schemeClr val="accent4">
                <a:hueOff val="3626147"/>
                <a:satOff val="4693"/>
                <a:lumOff val="1472"/>
                <a:alphaOff val="0"/>
                <a:shade val="100000"/>
                <a:satMod val="118000"/>
              </a:schemeClr>
            </a:gs>
            <a:gs pos="55000">
              <a:schemeClr val="accent4">
                <a:hueOff val="3626147"/>
                <a:satOff val="4693"/>
                <a:lumOff val="1472"/>
                <a:alphaOff val="0"/>
                <a:shade val="100000"/>
                <a:satMod val="118000"/>
              </a:schemeClr>
            </a:gs>
            <a:gs pos="73000">
              <a:schemeClr val="accent4">
                <a:hueOff val="3626147"/>
                <a:satOff val="4693"/>
                <a:lumOff val="1472"/>
                <a:alphaOff val="0"/>
                <a:shade val="90000"/>
                <a:satMod val="110000"/>
              </a:schemeClr>
            </a:gs>
            <a:gs pos="100000">
              <a:schemeClr val="accent4">
                <a:hueOff val="3626147"/>
                <a:satOff val="4693"/>
                <a:lumOff val="147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CBDC025B-9F31-2B42-A6EF-C30E3A93A696}">
      <dsp:nvSpPr>
        <dsp:cNvPr id="0" name=""/>
        <dsp:cNvSpPr/>
      </dsp:nvSpPr>
      <dsp:spPr>
        <a:xfrm>
          <a:off x="5898769" y="645030"/>
          <a:ext cx="2668984" cy="2139283"/>
        </a:xfrm>
        <a:prstGeom prst="roundRect">
          <a:avLst>
            <a:gd name="adj" fmla="val 10000"/>
          </a:avLst>
        </a:prstGeom>
        <a:gradFill rotWithShape="0">
          <a:gsLst>
            <a:gs pos="0">
              <a:schemeClr val="accent4">
                <a:hueOff val="3626147"/>
                <a:satOff val="4693"/>
                <a:lumOff val="1472"/>
                <a:alphaOff val="0"/>
                <a:shade val="63000"/>
              </a:schemeClr>
            </a:gs>
            <a:gs pos="30000">
              <a:schemeClr val="accent4">
                <a:hueOff val="3626147"/>
                <a:satOff val="4693"/>
                <a:lumOff val="1472"/>
                <a:alphaOff val="0"/>
                <a:shade val="90000"/>
                <a:satMod val="110000"/>
              </a:schemeClr>
            </a:gs>
            <a:gs pos="45000">
              <a:schemeClr val="accent4">
                <a:hueOff val="3626147"/>
                <a:satOff val="4693"/>
                <a:lumOff val="1472"/>
                <a:alphaOff val="0"/>
                <a:shade val="100000"/>
                <a:satMod val="118000"/>
              </a:schemeClr>
            </a:gs>
            <a:gs pos="55000">
              <a:schemeClr val="accent4">
                <a:hueOff val="3626147"/>
                <a:satOff val="4693"/>
                <a:lumOff val="1472"/>
                <a:alphaOff val="0"/>
                <a:shade val="100000"/>
                <a:satMod val="118000"/>
              </a:schemeClr>
            </a:gs>
            <a:gs pos="73000">
              <a:schemeClr val="accent4">
                <a:hueOff val="3626147"/>
                <a:satOff val="4693"/>
                <a:lumOff val="1472"/>
                <a:alphaOff val="0"/>
                <a:shade val="90000"/>
                <a:satMod val="110000"/>
              </a:schemeClr>
            </a:gs>
            <a:gs pos="100000">
              <a:schemeClr val="accent4">
                <a:hueOff val="3626147"/>
                <a:satOff val="4693"/>
                <a:lumOff val="147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Recognizes that in some areas, counties’ ability to combine teams may optimize efforts.</a:t>
          </a:r>
        </a:p>
      </dsp:txBody>
      <dsp:txXfrm>
        <a:off x="5961426" y="707687"/>
        <a:ext cx="2543670" cy="2013969"/>
      </dsp:txXfrm>
    </dsp:sp>
    <dsp:sp modelId="{6BDD83BE-61AE-2C41-8389-FAE61BF484E4}">
      <dsp:nvSpPr>
        <dsp:cNvPr id="0" name=""/>
        <dsp:cNvSpPr/>
      </dsp:nvSpPr>
      <dsp:spPr>
        <a:xfrm>
          <a:off x="5895246" y="3863596"/>
          <a:ext cx="2073740" cy="645378"/>
        </a:xfrm>
        <a:prstGeom prst="leftArrow">
          <a:avLst>
            <a:gd name="adj1" fmla="val 60000"/>
            <a:gd name="adj2" fmla="val 5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210E9B2F-4C87-A244-B9B0-40D5789B6444}">
      <dsp:nvSpPr>
        <dsp:cNvPr id="0" name=""/>
        <dsp:cNvSpPr/>
      </dsp:nvSpPr>
      <dsp:spPr>
        <a:xfrm>
          <a:off x="6893356" y="3115422"/>
          <a:ext cx="2151261" cy="2141727"/>
        </a:xfrm>
        <a:prstGeom prst="roundRect">
          <a:avLst>
            <a:gd name="adj" fmla="val 1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rtl="0">
            <a:lnSpc>
              <a:spcPct val="90000"/>
            </a:lnSpc>
            <a:spcBef>
              <a:spcPct val="0"/>
            </a:spcBef>
            <a:spcAft>
              <a:spcPct val="35000"/>
            </a:spcAft>
            <a:buNone/>
          </a:pPr>
          <a:r>
            <a:rPr lang="en-US" sz="1700" b="1" kern="1200" dirty="0">
              <a:solidFill>
                <a:srgbClr val="FFFFFF"/>
              </a:solidFill>
            </a:rPr>
            <a:t>There is a more effective way to have Citizen Review Panels and to review active DSS cases than using all CCPTs for this purpose. </a:t>
          </a:r>
        </a:p>
      </dsp:txBody>
      <dsp:txXfrm>
        <a:off x="6956085" y="3178151"/>
        <a:ext cx="2025803" cy="20162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2C09B-9687-2B45-9B7D-C47831F6963D}">
      <dsp:nvSpPr>
        <dsp:cNvPr id="0" name=""/>
        <dsp:cNvSpPr/>
      </dsp:nvSpPr>
      <dsp:spPr>
        <a:xfrm>
          <a:off x="3898845" y="2650352"/>
          <a:ext cx="2223779" cy="2223779"/>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00000"/>
              </a:solidFill>
            </a:rPr>
            <a:t>Maintains CFTF  strengths &amp; formalizes long standing, effective committee system </a:t>
          </a:r>
        </a:p>
      </dsp:txBody>
      <dsp:txXfrm>
        <a:off x="4224510" y="2976017"/>
        <a:ext cx="1572449" cy="1572449"/>
      </dsp:txXfrm>
    </dsp:sp>
    <dsp:sp modelId="{E0468AA4-99ED-3546-90FE-EE048798CC5A}">
      <dsp:nvSpPr>
        <dsp:cNvPr id="0" name=""/>
        <dsp:cNvSpPr/>
      </dsp:nvSpPr>
      <dsp:spPr>
        <a:xfrm rot="12765504">
          <a:off x="2219998" y="2265542"/>
          <a:ext cx="1914209" cy="633777"/>
        </a:xfrm>
        <a:prstGeom prst="leftArrow">
          <a:avLst>
            <a:gd name="adj1" fmla="val 60000"/>
            <a:gd name="adj2" fmla="val 5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A64F58A-C36A-0143-926F-82FDE4811A92}">
      <dsp:nvSpPr>
        <dsp:cNvPr id="0" name=""/>
        <dsp:cNvSpPr/>
      </dsp:nvSpPr>
      <dsp:spPr>
        <a:xfrm>
          <a:off x="1339266" y="815740"/>
          <a:ext cx="2065901" cy="2497605"/>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Ensures broad and consistent member participation in committee work.</a:t>
          </a:r>
        </a:p>
      </dsp:txBody>
      <dsp:txXfrm>
        <a:off x="1399774" y="876248"/>
        <a:ext cx="1944885" cy="2376589"/>
      </dsp:txXfrm>
    </dsp:sp>
    <dsp:sp modelId="{2D7BBCDB-8744-3F47-8548-ED18E92DA663}">
      <dsp:nvSpPr>
        <dsp:cNvPr id="0" name=""/>
        <dsp:cNvSpPr/>
      </dsp:nvSpPr>
      <dsp:spPr>
        <a:xfrm rot="16200000">
          <a:off x="4158122" y="1381605"/>
          <a:ext cx="1705225" cy="633777"/>
        </a:xfrm>
        <a:prstGeom prst="leftArrow">
          <a:avLst>
            <a:gd name="adj1" fmla="val 60000"/>
            <a:gd name="adj2" fmla="val 5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CC35389-259C-2945-B015-AF0D616B37A6}">
      <dsp:nvSpPr>
        <dsp:cNvPr id="0" name=""/>
        <dsp:cNvSpPr/>
      </dsp:nvSpPr>
      <dsp:spPr>
        <a:xfrm>
          <a:off x="3658286" y="845"/>
          <a:ext cx="2704896" cy="1690072"/>
        </a:xfrm>
        <a:prstGeom prst="roundRect">
          <a:avLst>
            <a:gd name="adj" fmla="val 1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Broader report provides better and deeper information to advance prevention opportunities.</a:t>
          </a:r>
        </a:p>
      </dsp:txBody>
      <dsp:txXfrm>
        <a:off x="3707787" y="50346"/>
        <a:ext cx="2605894" cy="1591070"/>
      </dsp:txXfrm>
    </dsp:sp>
    <dsp:sp modelId="{BE821914-E89F-0B4F-B03E-0C6F869DFD95}">
      <dsp:nvSpPr>
        <dsp:cNvPr id="0" name=""/>
        <dsp:cNvSpPr/>
      </dsp:nvSpPr>
      <dsp:spPr>
        <a:xfrm rot="19642776">
          <a:off x="5891070" y="2279764"/>
          <a:ext cx="1881634" cy="633777"/>
        </a:xfrm>
        <a:prstGeom prst="leftArrow">
          <a:avLst>
            <a:gd name="adj1" fmla="val 60000"/>
            <a:gd name="adj2" fmla="val 5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709E14E-2EBF-8D47-9E47-1A677B96458A}">
      <dsp:nvSpPr>
        <dsp:cNvPr id="0" name=""/>
        <dsp:cNvSpPr/>
      </dsp:nvSpPr>
      <dsp:spPr>
        <a:xfrm>
          <a:off x="6608208" y="909587"/>
          <a:ext cx="2032184" cy="2359796"/>
        </a:xfrm>
        <a:prstGeom prst="roundRect">
          <a:avLst>
            <a:gd name="adj" fmla="val 1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t>More state leaders will be informed about prevention opportunities.</a:t>
          </a:r>
        </a:p>
      </dsp:txBody>
      <dsp:txXfrm>
        <a:off x="6667729" y="969108"/>
        <a:ext cx="1913142" cy="224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A38B0-4B75-D749-B682-782B1ABCF274}">
      <dsp:nvSpPr>
        <dsp:cNvPr id="0" name=""/>
        <dsp:cNvSpPr/>
      </dsp:nvSpPr>
      <dsp:spPr>
        <a:xfrm>
          <a:off x="691787" y="0"/>
          <a:ext cx="3067405" cy="1245120"/>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CCPT</a:t>
          </a:r>
        </a:p>
      </dsp:txBody>
      <dsp:txXfrm>
        <a:off x="728255" y="36468"/>
        <a:ext cx="2994469" cy="1172184"/>
      </dsp:txXfrm>
    </dsp:sp>
    <dsp:sp modelId="{BE4160E8-F115-6E49-9F1A-B4A1F6F4B969}">
      <dsp:nvSpPr>
        <dsp:cNvPr id="0" name=""/>
        <dsp:cNvSpPr/>
      </dsp:nvSpPr>
      <dsp:spPr>
        <a:xfrm>
          <a:off x="998527" y="1245120"/>
          <a:ext cx="689485" cy="1128366"/>
        </a:xfrm>
        <a:custGeom>
          <a:avLst/>
          <a:gdLst/>
          <a:ahLst/>
          <a:cxnLst/>
          <a:rect l="0" t="0" r="0" b="0"/>
          <a:pathLst>
            <a:path>
              <a:moveTo>
                <a:pt x="0" y="0"/>
              </a:moveTo>
              <a:lnTo>
                <a:pt x="0" y="1128366"/>
              </a:lnTo>
              <a:lnTo>
                <a:pt x="689485" y="112836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1CFB75-18FF-6343-8DF1-35F52AB5BDC8}">
      <dsp:nvSpPr>
        <dsp:cNvPr id="0" name=""/>
        <dsp:cNvSpPr/>
      </dsp:nvSpPr>
      <dsp:spPr>
        <a:xfrm>
          <a:off x="1688013" y="1509142"/>
          <a:ext cx="3493590" cy="17286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Must review </a:t>
          </a:r>
          <a:r>
            <a:rPr lang="en-US" sz="2000" kern="1200" dirty="0"/>
            <a:t>deaths involving suspected abuse or neglect where there was CPS involvement/report within previous 12 mos., as well as selected active CPS cases</a:t>
          </a:r>
        </a:p>
      </dsp:txBody>
      <dsp:txXfrm>
        <a:off x="1738645" y="1559774"/>
        <a:ext cx="3392326" cy="1627424"/>
      </dsp:txXfrm>
    </dsp:sp>
    <dsp:sp modelId="{B86826B4-B2C9-1048-B378-8C985D14EBEF}">
      <dsp:nvSpPr>
        <dsp:cNvPr id="0" name=""/>
        <dsp:cNvSpPr/>
      </dsp:nvSpPr>
      <dsp:spPr>
        <a:xfrm>
          <a:off x="998527" y="1245120"/>
          <a:ext cx="689485" cy="2975590"/>
        </a:xfrm>
        <a:custGeom>
          <a:avLst/>
          <a:gdLst/>
          <a:ahLst/>
          <a:cxnLst/>
          <a:rect l="0" t="0" r="0" b="0"/>
          <a:pathLst>
            <a:path>
              <a:moveTo>
                <a:pt x="0" y="0"/>
              </a:moveTo>
              <a:lnTo>
                <a:pt x="0" y="2975590"/>
              </a:lnTo>
              <a:lnTo>
                <a:pt x="689485" y="297559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11EAD1-4284-8B4E-B602-0B6717402778}">
      <dsp:nvSpPr>
        <dsp:cNvPr id="0" name=""/>
        <dsp:cNvSpPr/>
      </dsp:nvSpPr>
      <dsp:spPr>
        <a:xfrm>
          <a:off x="1688013" y="3598151"/>
          <a:ext cx="2689162" cy="12451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919015"/>
              <a:satOff val="-274"/>
              <a:lumOff val="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May review </a:t>
          </a:r>
          <a:r>
            <a:rPr lang="en-US" sz="2000" kern="1200"/>
            <a:t>“additional” types of deaths</a:t>
          </a:r>
          <a:endParaRPr lang="en-US" sz="2000" kern="1200" dirty="0"/>
        </a:p>
      </dsp:txBody>
      <dsp:txXfrm>
        <a:off x="1724481" y="3634619"/>
        <a:ext cx="2616226" cy="1172184"/>
      </dsp:txXfrm>
    </dsp:sp>
    <dsp:sp modelId="{3879952D-A730-9940-AA7A-80A6E2C759BB}">
      <dsp:nvSpPr>
        <dsp:cNvPr id="0" name=""/>
        <dsp:cNvSpPr/>
      </dsp:nvSpPr>
      <dsp:spPr>
        <a:xfrm>
          <a:off x="6293127" y="0"/>
          <a:ext cx="3197968" cy="1245120"/>
        </a:xfrm>
        <a:prstGeom prst="roundRect">
          <a:avLst>
            <a:gd name="adj" fmla="val 10000"/>
          </a:avLst>
        </a:prstGeom>
        <a:gradFill rotWithShape="0">
          <a:gsLst>
            <a:gs pos="0">
              <a:schemeClr val="accent2">
                <a:hueOff val="9838030"/>
                <a:satOff val="-548"/>
                <a:lumOff val="1176"/>
                <a:alphaOff val="0"/>
                <a:shade val="63000"/>
              </a:schemeClr>
            </a:gs>
            <a:gs pos="30000">
              <a:schemeClr val="accent2">
                <a:hueOff val="9838030"/>
                <a:satOff val="-548"/>
                <a:lumOff val="1176"/>
                <a:alphaOff val="0"/>
                <a:shade val="90000"/>
                <a:satMod val="110000"/>
              </a:schemeClr>
            </a:gs>
            <a:gs pos="45000">
              <a:schemeClr val="accent2">
                <a:hueOff val="9838030"/>
                <a:satOff val="-548"/>
                <a:lumOff val="1176"/>
                <a:alphaOff val="0"/>
                <a:shade val="100000"/>
                <a:satMod val="118000"/>
              </a:schemeClr>
            </a:gs>
            <a:gs pos="55000">
              <a:schemeClr val="accent2">
                <a:hueOff val="9838030"/>
                <a:satOff val="-548"/>
                <a:lumOff val="1176"/>
                <a:alphaOff val="0"/>
                <a:shade val="100000"/>
                <a:satMod val="118000"/>
              </a:schemeClr>
            </a:gs>
            <a:gs pos="73000">
              <a:schemeClr val="accent2">
                <a:hueOff val="9838030"/>
                <a:satOff val="-548"/>
                <a:lumOff val="1176"/>
                <a:alphaOff val="0"/>
                <a:shade val="90000"/>
                <a:satMod val="110000"/>
              </a:schemeClr>
            </a:gs>
            <a:gs pos="100000">
              <a:schemeClr val="accent2">
                <a:hueOff val="9838030"/>
                <a:satOff val="-548"/>
                <a:lumOff val="1176"/>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CFPT</a:t>
          </a:r>
        </a:p>
      </dsp:txBody>
      <dsp:txXfrm>
        <a:off x="6329595" y="36468"/>
        <a:ext cx="3125032" cy="1172184"/>
      </dsp:txXfrm>
    </dsp:sp>
    <dsp:sp modelId="{085BE1E7-E9EA-A84E-A830-FA7ACA948E5A}">
      <dsp:nvSpPr>
        <dsp:cNvPr id="0" name=""/>
        <dsp:cNvSpPr/>
      </dsp:nvSpPr>
      <dsp:spPr>
        <a:xfrm>
          <a:off x="6612924" y="1245120"/>
          <a:ext cx="702537" cy="1733937"/>
        </a:xfrm>
        <a:custGeom>
          <a:avLst/>
          <a:gdLst/>
          <a:ahLst/>
          <a:cxnLst/>
          <a:rect l="0" t="0" r="0" b="0"/>
          <a:pathLst>
            <a:path>
              <a:moveTo>
                <a:pt x="0" y="0"/>
              </a:moveTo>
              <a:lnTo>
                <a:pt x="0" y="1733937"/>
              </a:lnTo>
              <a:lnTo>
                <a:pt x="702537" y="17339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327BF4-0DCC-BC48-B5D3-5F32A8F4466D}">
      <dsp:nvSpPr>
        <dsp:cNvPr id="0" name=""/>
        <dsp:cNvSpPr/>
      </dsp:nvSpPr>
      <dsp:spPr>
        <a:xfrm>
          <a:off x="7315461" y="1582542"/>
          <a:ext cx="1992193" cy="27930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838030"/>
              <a:satOff val="-548"/>
              <a:lumOff val="1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a:t>Reviews “additional” types of deaths </a:t>
          </a:r>
          <a:r>
            <a:rPr lang="en-US" sz="2200" kern="1200"/>
            <a:t>when CCPT determines it will not review additional cases</a:t>
          </a:r>
          <a:endParaRPr lang="en-US" sz="2200" kern="1200" dirty="0"/>
        </a:p>
      </dsp:txBody>
      <dsp:txXfrm>
        <a:off x="7373810" y="1640891"/>
        <a:ext cx="1875495" cy="2676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C47E7-9AD3-4F23-A640-1B00A63D3E89}">
      <dsp:nvSpPr>
        <dsp:cNvPr id="0" name=""/>
        <dsp:cNvSpPr/>
      </dsp:nvSpPr>
      <dsp:spPr>
        <a:xfrm>
          <a:off x="50" y="86755"/>
          <a:ext cx="4842569" cy="70359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CCPTs</a:t>
          </a:r>
        </a:p>
      </dsp:txBody>
      <dsp:txXfrm>
        <a:off x="50" y="86755"/>
        <a:ext cx="4842569" cy="703596"/>
      </dsp:txXfrm>
    </dsp:sp>
    <dsp:sp modelId="{5E7A07A3-235D-4CD6-AAF7-4C6E3519378C}">
      <dsp:nvSpPr>
        <dsp:cNvPr id="0" name=""/>
        <dsp:cNvSpPr/>
      </dsp:nvSpPr>
      <dsp:spPr>
        <a:xfrm>
          <a:off x="50" y="790351"/>
          <a:ext cx="4842569" cy="39527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800"/>
            </a:spcAft>
            <a:buFont typeface="Wingdings" panose="05000000000000000000" pitchFamily="2" charset="2"/>
            <a:buChar char="v"/>
          </a:pPr>
          <a:r>
            <a:rPr lang="en-US" sz="2000" b="1" kern="1200" dirty="0"/>
            <a:t>County DSS Directors </a:t>
          </a:r>
          <a:r>
            <a:rPr lang="en-US" sz="2000" kern="1200" dirty="0"/>
            <a:t>provide general support, procedures, training, reporting, etc. </a:t>
          </a:r>
        </a:p>
        <a:p>
          <a:pPr marL="228600" lvl="1" indent="-228600" algn="l" defTabSz="889000">
            <a:lnSpc>
              <a:spcPct val="90000"/>
            </a:lnSpc>
            <a:spcBef>
              <a:spcPct val="0"/>
            </a:spcBef>
            <a:spcAft>
              <a:spcPts val="1800"/>
            </a:spcAft>
            <a:buFont typeface="Wingdings" panose="05000000000000000000" pitchFamily="2" charset="2"/>
            <a:buChar char="v"/>
          </a:pPr>
          <a:r>
            <a:rPr lang="en-US" sz="2000" b="1" kern="1200" dirty="0"/>
            <a:t>NC Division of Social Services </a:t>
          </a:r>
          <a:r>
            <a:rPr lang="en-US" sz="2000" kern="1200" dirty="0"/>
            <a:t>has ongoing responsibility for training materials for local CCPTs </a:t>
          </a:r>
          <a:r>
            <a:rPr lang="en-US" sz="2000" i="1" kern="1200" dirty="0"/>
            <a:t>(a CCPT Consultant in NC DSS supports this training)</a:t>
          </a:r>
        </a:p>
        <a:p>
          <a:pPr marL="228600" lvl="1" indent="-228600" algn="l" defTabSz="889000">
            <a:lnSpc>
              <a:spcPct val="90000"/>
            </a:lnSpc>
            <a:spcBef>
              <a:spcPct val="0"/>
            </a:spcBef>
            <a:spcAft>
              <a:spcPts val="1800"/>
            </a:spcAft>
            <a:buFont typeface="Wingdings" panose="05000000000000000000" pitchFamily="2" charset="2"/>
            <a:buChar char="v"/>
          </a:pPr>
          <a:r>
            <a:rPr lang="en-US" sz="2000" kern="1200" dirty="0"/>
            <a:t> </a:t>
          </a:r>
          <a:r>
            <a:rPr lang="en-US" sz="2000" b="1" kern="1200" dirty="0"/>
            <a:t>A CCPT State Advisory Board </a:t>
          </a:r>
          <a:r>
            <a:rPr lang="en-US" sz="2000" kern="1200" dirty="0"/>
            <a:t>was formed by NC DSS and it facilitates CCPT reporting </a:t>
          </a:r>
        </a:p>
        <a:p>
          <a:pPr marL="228600" lvl="1" indent="-228600" algn="l" defTabSz="889000">
            <a:lnSpc>
              <a:spcPct val="90000"/>
            </a:lnSpc>
            <a:spcBef>
              <a:spcPct val="0"/>
            </a:spcBef>
            <a:spcAft>
              <a:spcPct val="15000"/>
            </a:spcAft>
            <a:buChar char="•"/>
          </a:pPr>
          <a:endParaRPr lang="en-US" sz="2000" kern="1200" dirty="0"/>
        </a:p>
      </dsp:txBody>
      <dsp:txXfrm>
        <a:off x="50" y="790351"/>
        <a:ext cx="4842569" cy="3952799"/>
      </dsp:txXfrm>
    </dsp:sp>
    <dsp:sp modelId="{EF527F46-4B8F-47A0-8C24-B608F3D94C6B}">
      <dsp:nvSpPr>
        <dsp:cNvPr id="0" name=""/>
        <dsp:cNvSpPr/>
      </dsp:nvSpPr>
      <dsp:spPr>
        <a:xfrm>
          <a:off x="5520579" y="86755"/>
          <a:ext cx="4842569" cy="703596"/>
        </a:xfrm>
        <a:prstGeom prst="rect">
          <a:avLst/>
        </a:prstGeom>
        <a:solidFill>
          <a:schemeClr val="accent4">
            <a:hueOff val="4834862"/>
            <a:satOff val="6258"/>
            <a:lumOff val="1962"/>
            <a:alphaOff val="0"/>
          </a:schemeClr>
        </a:solidFill>
        <a:ln w="12700" cap="flat" cmpd="sng" algn="ctr">
          <a:solidFill>
            <a:schemeClr val="accent4">
              <a:hueOff val="4834862"/>
              <a:satOff val="6258"/>
              <a:lumOff val="19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CFPTs</a:t>
          </a:r>
        </a:p>
      </dsp:txBody>
      <dsp:txXfrm>
        <a:off x="5520579" y="86755"/>
        <a:ext cx="4842569" cy="703596"/>
      </dsp:txXfrm>
    </dsp:sp>
    <dsp:sp modelId="{3AD2F0D6-6D00-4944-87CB-20A0A667B0DE}">
      <dsp:nvSpPr>
        <dsp:cNvPr id="0" name=""/>
        <dsp:cNvSpPr/>
      </dsp:nvSpPr>
      <dsp:spPr>
        <a:xfrm>
          <a:off x="5520579" y="790351"/>
          <a:ext cx="4842569" cy="3952799"/>
        </a:xfrm>
        <a:prstGeom prst="rect">
          <a:avLst/>
        </a:prstGeom>
        <a:solidFill>
          <a:schemeClr val="accent4">
            <a:tint val="40000"/>
            <a:alpha val="90000"/>
            <a:hueOff val="4551305"/>
            <a:satOff val="7869"/>
            <a:lumOff val="786"/>
            <a:alphaOff val="0"/>
          </a:schemeClr>
        </a:solidFill>
        <a:ln w="12700" cap="flat" cmpd="sng" algn="ctr">
          <a:solidFill>
            <a:schemeClr val="accent4">
              <a:tint val="40000"/>
              <a:alpha val="90000"/>
              <a:hueOff val="4551305"/>
              <a:satOff val="7869"/>
              <a:lumOff val="7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889000">
            <a:lnSpc>
              <a:spcPct val="90000"/>
            </a:lnSpc>
            <a:spcBef>
              <a:spcPct val="0"/>
            </a:spcBef>
            <a:spcAft>
              <a:spcPts val="1200"/>
            </a:spcAft>
            <a:buFont typeface="Wingdings" panose="05000000000000000000" pitchFamily="2" charset="2"/>
            <a:buChar char="v"/>
          </a:pPr>
          <a:r>
            <a:rPr lang="en-US" sz="2000" b="1" kern="1200" dirty="0"/>
            <a:t>Local Health Department Directors </a:t>
          </a:r>
          <a:r>
            <a:rPr lang="en-US" sz="2000" kern="1200" dirty="0"/>
            <a:t>distribute procedures, maintain records, provide staff support, facilitate reports, etc.</a:t>
          </a:r>
        </a:p>
        <a:p>
          <a:pPr marL="228600" lvl="1" indent="-228600" algn="l" defTabSz="889000">
            <a:lnSpc>
              <a:spcPct val="90000"/>
            </a:lnSpc>
            <a:spcBef>
              <a:spcPct val="0"/>
            </a:spcBef>
            <a:spcAft>
              <a:spcPts val="0"/>
            </a:spcAft>
            <a:buFont typeface="Wingdings" panose="05000000000000000000" pitchFamily="2" charset="2"/>
            <a:buChar char="v"/>
          </a:pPr>
          <a:r>
            <a:rPr lang="en-US" sz="2000" b="1" kern="1200" dirty="0"/>
            <a:t>A Team Coordinator </a:t>
          </a:r>
          <a:r>
            <a:rPr lang="en-US" sz="2000" kern="1200" dirty="0"/>
            <a:t>at NC DPH:</a:t>
          </a:r>
        </a:p>
        <a:p>
          <a:pPr marL="457200" lvl="1" indent="-228600" algn="l" defTabSz="977900">
            <a:lnSpc>
              <a:spcPct val="90000"/>
            </a:lnSpc>
            <a:spcBef>
              <a:spcPct val="0"/>
            </a:spcBef>
            <a:spcAft>
              <a:spcPts val="0"/>
            </a:spcAft>
            <a:buFont typeface="Wingdings" panose="05000000000000000000" pitchFamily="2" charset="2"/>
            <a:buChar char="§"/>
          </a:pPr>
          <a:r>
            <a:rPr lang="en-US" sz="2200" kern="1200" dirty="0"/>
            <a:t>provides general support, procedures, training, reporting;</a:t>
          </a:r>
        </a:p>
        <a:p>
          <a:pPr marL="457200" lvl="1" indent="-228600" algn="l" defTabSz="977900">
            <a:lnSpc>
              <a:spcPct val="90000"/>
            </a:lnSpc>
            <a:spcBef>
              <a:spcPct val="0"/>
            </a:spcBef>
            <a:spcAft>
              <a:spcPts val="0"/>
            </a:spcAft>
            <a:buFont typeface="Wingdings" panose="05000000000000000000" pitchFamily="2" charset="2"/>
            <a:buChar char="§"/>
          </a:pPr>
          <a:r>
            <a:rPr lang="en-US" sz="2200" kern="1200" dirty="0"/>
            <a:t>provides statistical information on child deaths to CFPTs;</a:t>
          </a:r>
        </a:p>
        <a:p>
          <a:pPr marL="457200" lvl="1" indent="-228600" algn="l" defTabSz="977900">
            <a:lnSpc>
              <a:spcPct val="90000"/>
            </a:lnSpc>
            <a:spcBef>
              <a:spcPct val="0"/>
            </a:spcBef>
            <a:spcAft>
              <a:spcPts val="0"/>
            </a:spcAft>
            <a:buFont typeface="Wingdings" panose="05000000000000000000" pitchFamily="2" charset="2"/>
            <a:buChar char="§"/>
          </a:pPr>
          <a:r>
            <a:rPr lang="en-US" sz="2200" kern="1200" dirty="0"/>
            <a:t>receives and sends reports from CFPTs;</a:t>
          </a:r>
        </a:p>
        <a:p>
          <a:pPr marL="457200" lvl="1" indent="-228600" algn="l" defTabSz="977900">
            <a:lnSpc>
              <a:spcPct val="90000"/>
            </a:lnSpc>
            <a:spcBef>
              <a:spcPct val="0"/>
            </a:spcBef>
            <a:spcAft>
              <a:spcPts val="0"/>
            </a:spcAft>
            <a:buFont typeface="Wingdings" panose="05000000000000000000" pitchFamily="2" charset="2"/>
            <a:buChar char="§"/>
          </a:pPr>
          <a:r>
            <a:rPr lang="en-US" sz="2200" kern="1200" dirty="0"/>
            <a:t>evaluates impact of local efforts.</a:t>
          </a:r>
        </a:p>
      </dsp:txBody>
      <dsp:txXfrm>
        <a:off x="5520579" y="790351"/>
        <a:ext cx="4842569" cy="3952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C28FD-32E2-4A0A-B0B0-7894CFD71CE3}">
      <dsp:nvSpPr>
        <dsp:cNvPr id="0" name=""/>
        <dsp:cNvSpPr/>
      </dsp:nvSpPr>
      <dsp:spPr>
        <a:xfrm>
          <a:off x="3036" y="182165"/>
          <a:ext cx="2408634" cy="14451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DSS Director</a:t>
          </a:r>
          <a:endParaRPr lang="en-US" sz="2400" kern="1200" dirty="0"/>
        </a:p>
      </dsp:txBody>
      <dsp:txXfrm>
        <a:off x="3036" y="182165"/>
        <a:ext cx="2408634" cy="1445180"/>
      </dsp:txXfrm>
    </dsp:sp>
    <dsp:sp modelId="{A5E01578-0109-47B0-8EFE-D690B3583E5A}">
      <dsp:nvSpPr>
        <dsp:cNvPr id="0" name=""/>
        <dsp:cNvSpPr/>
      </dsp:nvSpPr>
      <dsp:spPr>
        <a:xfrm>
          <a:off x="2652533" y="182165"/>
          <a:ext cx="2408634" cy="1445180"/>
        </a:xfrm>
        <a:prstGeom prst="rect">
          <a:avLst/>
        </a:prstGeom>
        <a:solidFill>
          <a:schemeClr val="accent4">
            <a:hueOff val="439533"/>
            <a:satOff val="569"/>
            <a:lumOff val="1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Member of DSS staff</a:t>
          </a:r>
          <a:endParaRPr lang="en-US" sz="2400" kern="1200"/>
        </a:p>
      </dsp:txBody>
      <dsp:txXfrm>
        <a:off x="2652533" y="182165"/>
        <a:ext cx="2408634" cy="1445180"/>
      </dsp:txXfrm>
    </dsp:sp>
    <dsp:sp modelId="{7D1FC349-7A61-495A-8D33-F66BD8CD7010}">
      <dsp:nvSpPr>
        <dsp:cNvPr id="0" name=""/>
        <dsp:cNvSpPr/>
      </dsp:nvSpPr>
      <dsp:spPr>
        <a:xfrm>
          <a:off x="5302031" y="182165"/>
          <a:ext cx="2408634" cy="1445180"/>
        </a:xfrm>
        <a:prstGeom prst="rect">
          <a:avLst/>
        </a:prstGeom>
        <a:solidFill>
          <a:schemeClr val="accent4">
            <a:hueOff val="879066"/>
            <a:satOff val="1138"/>
            <a:lumOff val="3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Local law enforcement </a:t>
          </a:r>
          <a:endParaRPr lang="en-US" sz="2400" kern="1200"/>
        </a:p>
      </dsp:txBody>
      <dsp:txXfrm>
        <a:off x="5302031" y="182165"/>
        <a:ext cx="2408634" cy="1445180"/>
      </dsp:txXfrm>
    </dsp:sp>
    <dsp:sp modelId="{57137EE5-6C77-42BB-B83C-C534E4BBBF64}">
      <dsp:nvSpPr>
        <dsp:cNvPr id="0" name=""/>
        <dsp:cNvSpPr/>
      </dsp:nvSpPr>
      <dsp:spPr>
        <a:xfrm>
          <a:off x="7951529" y="182165"/>
          <a:ext cx="2408634" cy="1445180"/>
        </a:xfrm>
        <a:prstGeom prst="rect">
          <a:avLst/>
        </a:prstGeom>
        <a:solidFill>
          <a:schemeClr val="accent4">
            <a:hueOff val="1318599"/>
            <a:satOff val="1707"/>
            <a:lumOff val="5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Atty from D.A.’s office</a:t>
          </a:r>
          <a:endParaRPr lang="en-US" sz="2400" kern="1200"/>
        </a:p>
      </dsp:txBody>
      <dsp:txXfrm>
        <a:off x="7951529" y="182165"/>
        <a:ext cx="2408634" cy="1445180"/>
      </dsp:txXfrm>
    </dsp:sp>
    <dsp:sp modelId="{851C7FAB-5884-4CA2-B125-E678D6811466}">
      <dsp:nvSpPr>
        <dsp:cNvPr id="0" name=""/>
        <dsp:cNvSpPr/>
      </dsp:nvSpPr>
      <dsp:spPr>
        <a:xfrm>
          <a:off x="3036" y="1868209"/>
          <a:ext cx="2408634" cy="1445180"/>
        </a:xfrm>
        <a:prstGeom prst="rect">
          <a:avLst/>
        </a:prstGeom>
        <a:solidFill>
          <a:schemeClr val="accent4">
            <a:hueOff val="1758132"/>
            <a:satOff val="2276"/>
            <a:lumOff val="7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ED of local community action agency </a:t>
          </a:r>
          <a:endParaRPr lang="en-US" sz="2400" kern="1200"/>
        </a:p>
      </dsp:txBody>
      <dsp:txXfrm>
        <a:off x="3036" y="1868209"/>
        <a:ext cx="2408634" cy="1445180"/>
      </dsp:txXfrm>
    </dsp:sp>
    <dsp:sp modelId="{F944C66B-1323-430D-96D7-C9305D307F5F}">
      <dsp:nvSpPr>
        <dsp:cNvPr id="0" name=""/>
        <dsp:cNvSpPr/>
      </dsp:nvSpPr>
      <dsp:spPr>
        <a:xfrm>
          <a:off x="2652533" y="1868209"/>
          <a:ext cx="2408634" cy="1445180"/>
        </a:xfrm>
        <a:prstGeom prst="rect">
          <a:avLst/>
        </a:prstGeom>
        <a:solidFill>
          <a:schemeClr val="accent4">
            <a:hueOff val="2197665"/>
            <a:satOff val="2845"/>
            <a:lumOff val="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School Superintendent</a:t>
          </a:r>
          <a:endParaRPr lang="en-US" sz="2400" kern="1200"/>
        </a:p>
      </dsp:txBody>
      <dsp:txXfrm>
        <a:off x="2652533" y="1868209"/>
        <a:ext cx="2408634" cy="1445180"/>
      </dsp:txXfrm>
    </dsp:sp>
    <dsp:sp modelId="{DF8CC914-9786-4DA1-94CF-2EAA70A722EF}">
      <dsp:nvSpPr>
        <dsp:cNvPr id="0" name=""/>
        <dsp:cNvSpPr/>
      </dsp:nvSpPr>
      <dsp:spPr>
        <a:xfrm>
          <a:off x="5302031" y="1868209"/>
          <a:ext cx="2408634" cy="1445180"/>
        </a:xfrm>
        <a:prstGeom prst="rect">
          <a:avLst/>
        </a:prstGeom>
        <a:solidFill>
          <a:schemeClr val="accent4">
            <a:hueOff val="2637198"/>
            <a:satOff val="3413"/>
            <a:lumOff val="10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Member of SS Board</a:t>
          </a:r>
          <a:endParaRPr lang="en-US" sz="2400" kern="1200"/>
        </a:p>
      </dsp:txBody>
      <dsp:txXfrm>
        <a:off x="5302031" y="1868209"/>
        <a:ext cx="2408634" cy="1445180"/>
      </dsp:txXfrm>
    </dsp:sp>
    <dsp:sp modelId="{7947EC36-006F-4F7A-8BE0-C52C0CC336F8}">
      <dsp:nvSpPr>
        <dsp:cNvPr id="0" name=""/>
        <dsp:cNvSpPr/>
      </dsp:nvSpPr>
      <dsp:spPr>
        <a:xfrm>
          <a:off x="7951529" y="1868209"/>
          <a:ext cx="2408634" cy="1445180"/>
        </a:xfrm>
        <a:prstGeom prst="rect">
          <a:avLst/>
        </a:prstGeom>
        <a:solidFill>
          <a:schemeClr val="accent4">
            <a:hueOff val="3076731"/>
            <a:satOff val="3982"/>
            <a:lumOff val="12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Local mental health professional</a:t>
          </a:r>
          <a:endParaRPr lang="en-US" sz="2400" kern="1200"/>
        </a:p>
      </dsp:txBody>
      <dsp:txXfrm>
        <a:off x="7951529" y="1868209"/>
        <a:ext cx="2408634" cy="1445180"/>
      </dsp:txXfrm>
    </dsp:sp>
    <dsp:sp modelId="{D72F987B-191F-4885-9178-867C6391DDA7}">
      <dsp:nvSpPr>
        <dsp:cNvPr id="0" name=""/>
        <dsp:cNvSpPr/>
      </dsp:nvSpPr>
      <dsp:spPr>
        <a:xfrm>
          <a:off x="3036" y="3554253"/>
          <a:ext cx="2408634" cy="1445180"/>
        </a:xfrm>
        <a:prstGeom prst="rect">
          <a:avLst/>
        </a:prstGeom>
        <a:solidFill>
          <a:schemeClr val="accent4">
            <a:hueOff val="3516264"/>
            <a:satOff val="4551"/>
            <a:lumOff val="14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Local GAL coordinator</a:t>
          </a:r>
          <a:endParaRPr lang="en-US" sz="2400" kern="1200"/>
        </a:p>
      </dsp:txBody>
      <dsp:txXfrm>
        <a:off x="3036" y="3554253"/>
        <a:ext cx="2408634" cy="1445180"/>
      </dsp:txXfrm>
    </dsp:sp>
    <dsp:sp modelId="{39914862-18AF-4EC0-889D-0C2114920A3D}">
      <dsp:nvSpPr>
        <dsp:cNvPr id="0" name=""/>
        <dsp:cNvSpPr/>
      </dsp:nvSpPr>
      <dsp:spPr>
        <a:xfrm>
          <a:off x="2652533" y="3554253"/>
          <a:ext cx="2408634" cy="1445180"/>
        </a:xfrm>
        <a:prstGeom prst="rect">
          <a:avLst/>
        </a:prstGeom>
        <a:solidFill>
          <a:schemeClr val="accent4">
            <a:hueOff val="3955796"/>
            <a:satOff val="5120"/>
            <a:lumOff val="16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Local Public Health Director</a:t>
          </a:r>
          <a:endParaRPr lang="en-US" sz="2400" kern="1200"/>
        </a:p>
      </dsp:txBody>
      <dsp:txXfrm>
        <a:off x="2652533" y="3554253"/>
        <a:ext cx="2408634" cy="1445180"/>
      </dsp:txXfrm>
    </dsp:sp>
    <dsp:sp modelId="{E7D3DDAA-AFE5-4773-8588-EE3F7201E299}">
      <dsp:nvSpPr>
        <dsp:cNvPr id="0" name=""/>
        <dsp:cNvSpPr/>
      </dsp:nvSpPr>
      <dsp:spPr>
        <a:xfrm>
          <a:off x="5302031" y="3554253"/>
          <a:ext cx="2408634" cy="1445180"/>
        </a:xfrm>
        <a:prstGeom prst="rect">
          <a:avLst/>
        </a:prstGeom>
        <a:solidFill>
          <a:schemeClr val="accent4">
            <a:hueOff val="4395330"/>
            <a:satOff val="5689"/>
            <a:lumOff val="1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Local health care provider</a:t>
          </a:r>
          <a:endParaRPr lang="en-US" sz="2400" kern="1200"/>
        </a:p>
      </dsp:txBody>
      <dsp:txXfrm>
        <a:off x="5302031" y="3554253"/>
        <a:ext cx="2408634" cy="1445180"/>
      </dsp:txXfrm>
    </dsp:sp>
    <dsp:sp modelId="{651055B4-A589-4E18-B2FD-7FE247A3759F}">
      <dsp:nvSpPr>
        <dsp:cNvPr id="0" name=""/>
        <dsp:cNvSpPr/>
      </dsp:nvSpPr>
      <dsp:spPr>
        <a:xfrm>
          <a:off x="7951529" y="3554253"/>
          <a:ext cx="2408634" cy="1445180"/>
        </a:xfrm>
        <a:prstGeom prst="rect">
          <a:avLst/>
        </a:prstGeom>
        <a:solidFill>
          <a:schemeClr val="accent4">
            <a:hueOff val="4834862"/>
            <a:satOff val="6258"/>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BCC may appoint 5 additional</a:t>
          </a:r>
          <a:endParaRPr lang="en-US" sz="2400" kern="1200"/>
        </a:p>
      </dsp:txBody>
      <dsp:txXfrm>
        <a:off x="7951529" y="3554253"/>
        <a:ext cx="2408634" cy="1445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9E6D9-C16D-4654-A261-F4C50402E77D}">
      <dsp:nvSpPr>
        <dsp:cNvPr id="0" name=""/>
        <dsp:cNvSpPr/>
      </dsp:nvSpPr>
      <dsp:spPr>
        <a:xfrm>
          <a:off x="40479" y="346956"/>
          <a:ext cx="2571749" cy="15430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dirty="0"/>
            <a:t>EMS provider or firefighter</a:t>
          </a:r>
          <a:endParaRPr lang="en-US" sz="2500" kern="1200" dirty="0"/>
        </a:p>
      </dsp:txBody>
      <dsp:txXfrm>
        <a:off x="40479" y="346956"/>
        <a:ext cx="2571749" cy="1543050"/>
      </dsp:txXfrm>
    </dsp:sp>
    <dsp:sp modelId="{1AA6CA32-0EE6-41BC-A6EF-7D9B2A22AAB0}">
      <dsp:nvSpPr>
        <dsp:cNvPr id="0" name=""/>
        <dsp:cNvSpPr/>
      </dsp:nvSpPr>
      <dsp:spPr>
        <a:xfrm>
          <a:off x="2828925" y="346956"/>
          <a:ext cx="2571749" cy="1543050"/>
        </a:xfrm>
        <a:prstGeom prst="rect">
          <a:avLst/>
        </a:prstGeom>
        <a:solidFill>
          <a:schemeClr val="accent4">
            <a:hueOff val="1208716"/>
            <a:satOff val="1564"/>
            <a:lumOff val="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a:t>District court judge</a:t>
          </a:r>
          <a:endParaRPr lang="en-US" sz="2500" kern="1200"/>
        </a:p>
      </dsp:txBody>
      <dsp:txXfrm>
        <a:off x="2828925" y="346956"/>
        <a:ext cx="2571749" cy="1543050"/>
      </dsp:txXfrm>
    </dsp:sp>
    <dsp:sp modelId="{1D3D80FC-DD4B-44B2-B668-9C2C82EE33D1}">
      <dsp:nvSpPr>
        <dsp:cNvPr id="0" name=""/>
        <dsp:cNvSpPr/>
      </dsp:nvSpPr>
      <dsp:spPr>
        <a:xfrm>
          <a:off x="5657849" y="346956"/>
          <a:ext cx="2571749" cy="1543050"/>
        </a:xfrm>
        <a:prstGeom prst="rect">
          <a:avLst/>
        </a:prstGeom>
        <a:solidFill>
          <a:schemeClr val="accent4">
            <a:hueOff val="2417431"/>
            <a:satOff val="3129"/>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a:t>County medical examiner</a:t>
          </a:r>
          <a:endParaRPr lang="en-US" sz="2500" kern="1200"/>
        </a:p>
      </dsp:txBody>
      <dsp:txXfrm>
        <a:off x="5657849" y="346956"/>
        <a:ext cx="2571749" cy="1543050"/>
      </dsp:txXfrm>
    </dsp:sp>
    <dsp:sp modelId="{0279AB41-7AE1-4BB7-A311-EA4024FF4DDC}">
      <dsp:nvSpPr>
        <dsp:cNvPr id="0" name=""/>
        <dsp:cNvSpPr/>
      </dsp:nvSpPr>
      <dsp:spPr>
        <a:xfrm>
          <a:off x="1414462" y="2147182"/>
          <a:ext cx="2571749" cy="1543050"/>
        </a:xfrm>
        <a:prstGeom prst="rect">
          <a:avLst/>
        </a:prstGeom>
        <a:solidFill>
          <a:schemeClr val="accent4">
            <a:hueOff val="3626147"/>
            <a:satOff val="4693"/>
            <a:lumOff val="1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a:t>Representative of local child care facility or Head Start</a:t>
          </a:r>
          <a:endParaRPr lang="en-US" sz="2500" kern="1200"/>
        </a:p>
      </dsp:txBody>
      <dsp:txXfrm>
        <a:off x="1414462" y="2147182"/>
        <a:ext cx="2571749" cy="1543050"/>
      </dsp:txXfrm>
    </dsp:sp>
    <dsp:sp modelId="{0ED9919E-1719-4FEA-BD1E-32C8DEAF8EF7}">
      <dsp:nvSpPr>
        <dsp:cNvPr id="0" name=""/>
        <dsp:cNvSpPr/>
      </dsp:nvSpPr>
      <dsp:spPr>
        <a:xfrm>
          <a:off x="4243387" y="2147182"/>
          <a:ext cx="2571749" cy="1543050"/>
        </a:xfrm>
        <a:prstGeom prst="rect">
          <a:avLst/>
        </a:prstGeom>
        <a:solidFill>
          <a:schemeClr val="accent4">
            <a:hueOff val="4834862"/>
            <a:satOff val="6258"/>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dirty="0"/>
            <a:t>Parent of a child who died </a:t>
          </a:r>
          <a:r>
            <a:rPr lang="en-US" sz="2500" kern="1200" baseline="0" dirty="0"/>
            <a:t>before reaching the child’s 18</a:t>
          </a:r>
          <a:r>
            <a:rPr lang="en-US" sz="2500" kern="1200" baseline="30000" dirty="0"/>
            <a:t>th</a:t>
          </a:r>
          <a:r>
            <a:rPr lang="en-US" sz="2500" kern="1200" baseline="0" dirty="0"/>
            <a:t> BD</a:t>
          </a:r>
          <a:endParaRPr lang="en-US" sz="2500" kern="1200" dirty="0"/>
        </a:p>
      </dsp:txBody>
      <dsp:txXfrm>
        <a:off x="4243387" y="2147182"/>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11932-0CC0-4AE9-BCF5-22F4AA7F6757}">
      <dsp:nvSpPr>
        <dsp:cNvPr id="0" name=""/>
        <dsp:cNvSpPr/>
      </dsp:nvSpPr>
      <dsp:spPr>
        <a:xfrm>
          <a:off x="905882" y="3917"/>
          <a:ext cx="2309640" cy="13857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Chief Medical Examiner is a member and also chair of the State Team</a:t>
          </a:r>
          <a:endParaRPr lang="en-US" sz="2000" kern="1200" dirty="0"/>
        </a:p>
      </dsp:txBody>
      <dsp:txXfrm>
        <a:off x="905882" y="3917"/>
        <a:ext cx="2309640" cy="1385784"/>
      </dsp:txXfrm>
    </dsp:sp>
    <dsp:sp modelId="{0D51A7CC-144E-4B43-801D-95743C6A04CF}">
      <dsp:nvSpPr>
        <dsp:cNvPr id="0" name=""/>
        <dsp:cNvSpPr/>
      </dsp:nvSpPr>
      <dsp:spPr>
        <a:xfrm>
          <a:off x="3446486" y="3917"/>
          <a:ext cx="2309640" cy="1385784"/>
        </a:xfrm>
        <a:prstGeom prst="rect">
          <a:avLst/>
        </a:prstGeom>
        <a:solidFill>
          <a:schemeClr val="accent4">
            <a:hueOff val="604358"/>
            <a:satOff val="782"/>
            <a:lumOff val="2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State DSS Director or designee</a:t>
          </a:r>
          <a:endParaRPr lang="en-US" sz="2000" kern="1200" dirty="0"/>
        </a:p>
      </dsp:txBody>
      <dsp:txXfrm>
        <a:off x="3446486" y="3917"/>
        <a:ext cx="2309640" cy="1385784"/>
      </dsp:txXfrm>
    </dsp:sp>
    <dsp:sp modelId="{76374683-2039-46FD-9E92-A9FFBE8DE20E}">
      <dsp:nvSpPr>
        <dsp:cNvPr id="0" name=""/>
        <dsp:cNvSpPr/>
      </dsp:nvSpPr>
      <dsp:spPr>
        <a:xfrm>
          <a:off x="5987091" y="3917"/>
          <a:ext cx="2309640" cy="1385784"/>
        </a:xfrm>
        <a:prstGeom prst="rect">
          <a:avLst/>
        </a:prstGeom>
        <a:solidFill>
          <a:schemeClr val="accent4">
            <a:hueOff val="1208716"/>
            <a:satOff val="1564"/>
            <a:lumOff val="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Director of the State Bureau of Investigation or designee</a:t>
          </a:r>
          <a:endParaRPr lang="en-US" sz="2000" kern="1200" dirty="0"/>
        </a:p>
      </dsp:txBody>
      <dsp:txXfrm>
        <a:off x="5987091" y="3917"/>
        <a:ext cx="2309640" cy="1385784"/>
      </dsp:txXfrm>
    </dsp:sp>
    <dsp:sp modelId="{FAB6A901-CDF8-45AB-93F1-2F9CEF3FB23C}">
      <dsp:nvSpPr>
        <dsp:cNvPr id="0" name=""/>
        <dsp:cNvSpPr/>
      </dsp:nvSpPr>
      <dsp:spPr>
        <a:xfrm>
          <a:off x="905882" y="1620665"/>
          <a:ext cx="2309640" cy="1385784"/>
        </a:xfrm>
        <a:prstGeom prst="rect">
          <a:avLst/>
        </a:prstGeom>
        <a:solidFill>
          <a:schemeClr val="accent4">
            <a:hueOff val="1813073"/>
            <a:satOff val="2347"/>
            <a:lumOff val="7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Director of Maternal &amp; Child Health for DPH or designee</a:t>
          </a:r>
          <a:endParaRPr lang="en-US" sz="2000" kern="1200" dirty="0"/>
        </a:p>
      </dsp:txBody>
      <dsp:txXfrm>
        <a:off x="905882" y="1620665"/>
        <a:ext cx="2309640" cy="1385784"/>
      </dsp:txXfrm>
    </dsp:sp>
    <dsp:sp modelId="{0239C656-F3E0-472A-846E-A585709CBB80}">
      <dsp:nvSpPr>
        <dsp:cNvPr id="0" name=""/>
        <dsp:cNvSpPr/>
      </dsp:nvSpPr>
      <dsp:spPr>
        <a:xfrm>
          <a:off x="3446486" y="1620665"/>
          <a:ext cx="2309640" cy="1385784"/>
        </a:xfrm>
        <a:prstGeom prst="rect">
          <a:avLst/>
        </a:prstGeom>
        <a:solidFill>
          <a:schemeClr val="accent4">
            <a:hueOff val="2417431"/>
            <a:satOff val="3129"/>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Director of the Division of Mental Health, Developmental Disabilities and Substance Abuse Services or designee</a:t>
          </a:r>
          <a:endParaRPr lang="en-US" sz="1600" kern="1200" dirty="0"/>
        </a:p>
      </dsp:txBody>
      <dsp:txXfrm>
        <a:off x="3446486" y="1620665"/>
        <a:ext cx="2309640" cy="1385784"/>
      </dsp:txXfrm>
    </dsp:sp>
    <dsp:sp modelId="{1BE5C291-930E-4E35-885E-2676937B34C4}">
      <dsp:nvSpPr>
        <dsp:cNvPr id="0" name=""/>
        <dsp:cNvSpPr/>
      </dsp:nvSpPr>
      <dsp:spPr>
        <a:xfrm>
          <a:off x="5987091" y="1620665"/>
          <a:ext cx="2309640" cy="1385784"/>
        </a:xfrm>
        <a:prstGeom prst="rect">
          <a:avLst/>
        </a:prstGeom>
        <a:solidFill>
          <a:schemeClr val="accent4">
            <a:hueOff val="3021789"/>
            <a:satOff val="3911"/>
            <a:lumOff val="12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Director of the Administrative Office of the Court or designee</a:t>
          </a:r>
          <a:endParaRPr lang="en-US" sz="2000" kern="1200" dirty="0"/>
        </a:p>
      </dsp:txBody>
      <dsp:txXfrm>
        <a:off x="5987091" y="1620665"/>
        <a:ext cx="2309640" cy="1385784"/>
      </dsp:txXfrm>
    </dsp:sp>
    <dsp:sp modelId="{2DAE93C2-2ECA-41CC-BEA2-9B3674474E05}">
      <dsp:nvSpPr>
        <dsp:cNvPr id="0" name=""/>
        <dsp:cNvSpPr/>
      </dsp:nvSpPr>
      <dsp:spPr>
        <a:xfrm>
          <a:off x="905882" y="3237414"/>
          <a:ext cx="2309640" cy="1385784"/>
        </a:xfrm>
        <a:prstGeom prst="rect">
          <a:avLst/>
        </a:prstGeom>
        <a:solidFill>
          <a:schemeClr val="accent4">
            <a:hueOff val="3626147"/>
            <a:satOff val="4693"/>
            <a:lumOff val="1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Pediatrician appointed to serve on the Child Fatality Task Force</a:t>
          </a:r>
          <a:endParaRPr lang="en-US" sz="2000" kern="1200" dirty="0"/>
        </a:p>
      </dsp:txBody>
      <dsp:txXfrm>
        <a:off x="905882" y="3237414"/>
        <a:ext cx="2309640" cy="1385784"/>
      </dsp:txXfrm>
    </dsp:sp>
    <dsp:sp modelId="{AE6895FD-D15A-4B35-AE15-22E8466BD37A}">
      <dsp:nvSpPr>
        <dsp:cNvPr id="0" name=""/>
        <dsp:cNvSpPr/>
      </dsp:nvSpPr>
      <dsp:spPr>
        <a:xfrm>
          <a:off x="3446486" y="3237414"/>
          <a:ext cx="2309640" cy="1385784"/>
        </a:xfrm>
        <a:prstGeom prst="rect">
          <a:avLst/>
        </a:prstGeom>
        <a:solidFill>
          <a:schemeClr val="accent4">
            <a:hueOff val="4230504"/>
            <a:satOff val="5476"/>
            <a:lumOff val="17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Appointed public member</a:t>
          </a:r>
          <a:endParaRPr lang="en-US" sz="2000" kern="1200" dirty="0"/>
        </a:p>
      </dsp:txBody>
      <dsp:txXfrm>
        <a:off x="3446486" y="3237414"/>
        <a:ext cx="2309640" cy="1385784"/>
      </dsp:txXfrm>
    </dsp:sp>
    <dsp:sp modelId="{FC589C6D-F0AE-47A7-9C36-6EB1FC4C824A}">
      <dsp:nvSpPr>
        <dsp:cNvPr id="0" name=""/>
        <dsp:cNvSpPr/>
      </dsp:nvSpPr>
      <dsp:spPr>
        <a:xfrm>
          <a:off x="5987091" y="3237414"/>
          <a:ext cx="2309640" cy="1385784"/>
        </a:xfrm>
        <a:prstGeom prst="rect">
          <a:avLst/>
        </a:prstGeom>
        <a:solidFill>
          <a:schemeClr val="accent4">
            <a:hueOff val="4834862"/>
            <a:satOff val="6258"/>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Team Coordinator (for CFPTs statewide)</a:t>
          </a:r>
          <a:endParaRPr lang="en-US" sz="2000" kern="1200" dirty="0"/>
        </a:p>
      </dsp:txBody>
      <dsp:txXfrm>
        <a:off x="5987091" y="3237414"/>
        <a:ext cx="2309640" cy="13857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10A0F-0D71-400A-B67C-D408D35C057E}">
      <dsp:nvSpPr>
        <dsp:cNvPr id="0" name=""/>
        <dsp:cNvSpPr/>
      </dsp:nvSpPr>
      <dsp:spPr>
        <a:xfrm>
          <a:off x="65451" y="0"/>
          <a:ext cx="2780302" cy="33071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kern="1200" dirty="0"/>
            <a:t>The “policy arm” of the State’s Child Fatality Prevention System</a:t>
          </a:r>
        </a:p>
      </dsp:txBody>
      <dsp:txXfrm>
        <a:off x="65451" y="0"/>
        <a:ext cx="2780302" cy="3307171"/>
      </dsp:txXfrm>
    </dsp:sp>
    <dsp:sp modelId="{0971CFD9-6332-4570-96DD-FF5692CA44F0}">
      <dsp:nvSpPr>
        <dsp:cNvPr id="0" name=""/>
        <dsp:cNvSpPr/>
      </dsp:nvSpPr>
      <dsp:spPr>
        <a:xfrm>
          <a:off x="3123219" y="507199"/>
          <a:ext cx="3109264" cy="3084440"/>
        </a:xfrm>
        <a:prstGeom prst="rect">
          <a:avLst/>
        </a:prstGeom>
        <a:solidFill>
          <a:schemeClr val="accent4">
            <a:hueOff val="2417431"/>
            <a:satOff val="3129"/>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Does NOT review individual cases</a:t>
          </a:r>
        </a:p>
      </dsp:txBody>
      <dsp:txXfrm>
        <a:off x="3123219" y="507199"/>
        <a:ext cx="3109264" cy="3084440"/>
      </dsp:txXfrm>
    </dsp:sp>
    <dsp:sp modelId="{FF5DCB57-2CD2-474A-9599-0994E04B0BE9}">
      <dsp:nvSpPr>
        <dsp:cNvPr id="0" name=""/>
        <dsp:cNvSpPr/>
      </dsp:nvSpPr>
      <dsp:spPr>
        <a:xfrm>
          <a:off x="6706748" y="0"/>
          <a:ext cx="3949125" cy="4074762"/>
        </a:xfrm>
        <a:prstGeom prst="rect">
          <a:avLst/>
        </a:prstGeom>
        <a:solidFill>
          <a:schemeClr val="accent4">
            <a:hueOff val="4834862"/>
            <a:satOff val="6258"/>
            <a:lumOff val="19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35 Members: </a:t>
          </a:r>
        </a:p>
        <a:p>
          <a:pPr marL="0" lvl="0" indent="0" algn="ctr" defTabSz="1600200" rtl="0">
            <a:lnSpc>
              <a:spcPct val="90000"/>
            </a:lnSpc>
            <a:spcBef>
              <a:spcPct val="0"/>
            </a:spcBef>
            <a:spcAft>
              <a:spcPct val="35000"/>
            </a:spcAft>
            <a:buNone/>
          </a:pPr>
          <a:r>
            <a:rPr lang="en-US" sz="3600" kern="1200" dirty="0"/>
            <a:t>20 Appointed; </a:t>
          </a:r>
        </a:p>
        <a:p>
          <a:pPr marL="0" lvl="0" indent="0" algn="ctr" defTabSz="1600200" rtl="0">
            <a:lnSpc>
              <a:spcPct val="90000"/>
            </a:lnSpc>
            <a:spcBef>
              <a:spcPct val="0"/>
            </a:spcBef>
            <a:spcAft>
              <a:spcPct val="35000"/>
            </a:spcAft>
            <a:buNone/>
          </a:pPr>
          <a:r>
            <a:rPr lang="en-US" sz="3600" kern="1200" dirty="0"/>
            <a:t>11 Ex Officio </a:t>
          </a:r>
        </a:p>
        <a:p>
          <a:pPr marL="0" lvl="0" indent="0" algn="ctr" defTabSz="1600200" rtl="0">
            <a:lnSpc>
              <a:spcPct val="90000"/>
            </a:lnSpc>
            <a:spcBef>
              <a:spcPct val="0"/>
            </a:spcBef>
            <a:spcAft>
              <a:spcPct val="35000"/>
            </a:spcAft>
            <a:buNone/>
          </a:pPr>
          <a:r>
            <a:rPr lang="en-US" sz="2800" kern="1200" dirty="0"/>
            <a:t>(State agency &amp; community leaders, experts in child health &amp; safety, 10 legislators)</a:t>
          </a:r>
        </a:p>
      </dsp:txBody>
      <dsp:txXfrm>
        <a:off x="6706748" y="0"/>
        <a:ext cx="3949125" cy="40747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33A89-DD23-4329-A1C3-8F700042359E}">
      <dsp:nvSpPr>
        <dsp:cNvPr id="0" name=""/>
        <dsp:cNvSpPr/>
      </dsp:nvSpPr>
      <dsp:spPr>
        <a:xfrm>
          <a:off x="504146" y="819"/>
          <a:ext cx="1083052" cy="1083052"/>
        </a:xfrm>
        <a:prstGeom prst="ellipse">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Good Data</a:t>
          </a:r>
        </a:p>
      </dsp:txBody>
      <dsp:txXfrm>
        <a:off x="662755" y="159428"/>
        <a:ext cx="765834" cy="765834"/>
      </dsp:txXfrm>
    </dsp:sp>
    <dsp:sp modelId="{85E772FA-905F-495E-B5E0-0D27B653DD10}">
      <dsp:nvSpPr>
        <dsp:cNvPr id="0" name=""/>
        <dsp:cNvSpPr/>
      </dsp:nvSpPr>
      <dsp:spPr>
        <a:xfrm>
          <a:off x="731587" y="1171814"/>
          <a:ext cx="628170" cy="6281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14851" y="1412026"/>
        <a:ext cx="461642" cy="147746"/>
      </dsp:txXfrm>
    </dsp:sp>
    <dsp:sp modelId="{87A158D4-8A1D-40AB-B6E5-E25779251D53}">
      <dsp:nvSpPr>
        <dsp:cNvPr id="0" name=""/>
        <dsp:cNvSpPr/>
      </dsp:nvSpPr>
      <dsp:spPr>
        <a:xfrm>
          <a:off x="504146" y="1887928"/>
          <a:ext cx="1083052" cy="1083052"/>
        </a:xfrm>
        <a:prstGeom prst="ellipse">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Informed Policy-makers</a:t>
          </a:r>
        </a:p>
      </dsp:txBody>
      <dsp:txXfrm>
        <a:off x="662755" y="2046537"/>
        <a:ext cx="765834" cy="765834"/>
      </dsp:txXfrm>
    </dsp:sp>
    <dsp:sp modelId="{A56F21BC-B1DF-4B22-B0DA-8A76BF545842}">
      <dsp:nvSpPr>
        <dsp:cNvPr id="0" name=""/>
        <dsp:cNvSpPr/>
      </dsp:nvSpPr>
      <dsp:spPr>
        <a:xfrm>
          <a:off x="1749656" y="1284452"/>
          <a:ext cx="344410" cy="402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49656" y="1365031"/>
        <a:ext cx="241087" cy="241737"/>
      </dsp:txXfrm>
    </dsp:sp>
    <dsp:sp modelId="{852EC370-0447-4F76-9C3C-A490B71D1E4F}">
      <dsp:nvSpPr>
        <dsp:cNvPr id="0" name=""/>
        <dsp:cNvSpPr/>
      </dsp:nvSpPr>
      <dsp:spPr>
        <a:xfrm>
          <a:off x="2237029" y="402847"/>
          <a:ext cx="2166104" cy="21661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Good</a:t>
          </a:r>
        </a:p>
        <a:p>
          <a:pPr marL="0" lvl="0" indent="0" algn="ctr" defTabSz="1955800">
            <a:lnSpc>
              <a:spcPct val="90000"/>
            </a:lnSpc>
            <a:spcBef>
              <a:spcPct val="0"/>
            </a:spcBef>
            <a:spcAft>
              <a:spcPct val="35000"/>
            </a:spcAft>
            <a:buNone/>
          </a:pPr>
          <a:r>
            <a:rPr lang="en-US" sz="4400" kern="1200" dirty="0"/>
            <a:t>Policy</a:t>
          </a:r>
        </a:p>
      </dsp:txBody>
      <dsp:txXfrm>
        <a:off x="2554248" y="720066"/>
        <a:ext cx="1531666" cy="1531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0F895-1F8E-9441-99CE-6309EFB8368C}">
      <dsp:nvSpPr>
        <dsp:cNvPr id="0" name=""/>
        <dsp:cNvSpPr/>
      </dsp:nvSpPr>
      <dsp:spPr>
        <a:xfrm>
          <a:off x="2731052" y="2140200"/>
          <a:ext cx="1795724" cy="1795724"/>
        </a:xfrm>
        <a:prstGeom prst="ellipse">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Full CFTF</a:t>
          </a:r>
        </a:p>
      </dsp:txBody>
      <dsp:txXfrm>
        <a:off x="2994030" y="2403178"/>
        <a:ext cx="1269768" cy="1269768"/>
      </dsp:txXfrm>
    </dsp:sp>
    <dsp:sp modelId="{88611AC2-E213-2D42-AC57-1D69051146FD}">
      <dsp:nvSpPr>
        <dsp:cNvPr id="0" name=""/>
        <dsp:cNvSpPr/>
      </dsp:nvSpPr>
      <dsp:spPr>
        <a:xfrm rot="12638228">
          <a:off x="1068097" y="1805696"/>
          <a:ext cx="1824255" cy="511781"/>
        </a:xfrm>
        <a:prstGeom prst="leftArrow">
          <a:avLst>
            <a:gd name="adj1" fmla="val 60000"/>
            <a:gd name="adj2" fmla="val 5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14F3DD8-8E36-FA4F-A1F0-2746286B034C}">
      <dsp:nvSpPr>
        <dsp:cNvPr id="0" name=""/>
        <dsp:cNvSpPr/>
      </dsp:nvSpPr>
      <dsp:spPr>
        <a:xfrm>
          <a:off x="0" y="914392"/>
          <a:ext cx="2390838" cy="1364750"/>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Intentional Death Prevention</a:t>
          </a:r>
        </a:p>
      </dsp:txBody>
      <dsp:txXfrm>
        <a:off x="39972" y="954364"/>
        <a:ext cx="2310894" cy="1284806"/>
      </dsp:txXfrm>
    </dsp:sp>
    <dsp:sp modelId="{FDAB87C4-1CC7-1540-9CD0-303261419453}">
      <dsp:nvSpPr>
        <dsp:cNvPr id="0" name=""/>
        <dsp:cNvSpPr/>
      </dsp:nvSpPr>
      <dsp:spPr>
        <a:xfrm rot="16200000">
          <a:off x="2940600" y="1115874"/>
          <a:ext cx="1376627" cy="511781"/>
        </a:xfrm>
        <a:prstGeom prst="leftArrow">
          <a:avLst>
            <a:gd name="adj1" fmla="val 60000"/>
            <a:gd name="adj2" fmla="val 5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9B8FEF0-808C-FF4D-9150-5BB00B1C5CF1}">
      <dsp:nvSpPr>
        <dsp:cNvPr id="0" name=""/>
        <dsp:cNvSpPr/>
      </dsp:nvSpPr>
      <dsp:spPr>
        <a:xfrm>
          <a:off x="2555700" y="1075"/>
          <a:ext cx="2146428" cy="1364750"/>
        </a:xfrm>
        <a:prstGeom prst="roundRect">
          <a:avLst>
            <a:gd name="adj" fmla="val 10000"/>
          </a:avLst>
        </a:prstGeom>
        <a:gradFill rotWithShape="0">
          <a:gsLst>
            <a:gs pos="0">
              <a:schemeClr val="accent4">
                <a:hueOff val="2417431"/>
                <a:satOff val="3129"/>
                <a:lumOff val="981"/>
                <a:alphaOff val="0"/>
                <a:shade val="63000"/>
              </a:schemeClr>
            </a:gs>
            <a:gs pos="30000">
              <a:schemeClr val="accent4">
                <a:hueOff val="2417431"/>
                <a:satOff val="3129"/>
                <a:lumOff val="981"/>
                <a:alphaOff val="0"/>
                <a:shade val="90000"/>
                <a:satMod val="110000"/>
              </a:schemeClr>
            </a:gs>
            <a:gs pos="45000">
              <a:schemeClr val="accent4">
                <a:hueOff val="2417431"/>
                <a:satOff val="3129"/>
                <a:lumOff val="981"/>
                <a:alphaOff val="0"/>
                <a:shade val="100000"/>
                <a:satMod val="118000"/>
              </a:schemeClr>
            </a:gs>
            <a:gs pos="55000">
              <a:schemeClr val="accent4">
                <a:hueOff val="2417431"/>
                <a:satOff val="3129"/>
                <a:lumOff val="981"/>
                <a:alphaOff val="0"/>
                <a:shade val="100000"/>
                <a:satMod val="118000"/>
              </a:schemeClr>
            </a:gs>
            <a:gs pos="73000">
              <a:schemeClr val="accent4">
                <a:hueOff val="2417431"/>
                <a:satOff val="3129"/>
                <a:lumOff val="981"/>
                <a:alphaOff val="0"/>
                <a:shade val="90000"/>
                <a:satMod val="110000"/>
              </a:schemeClr>
            </a:gs>
            <a:gs pos="100000">
              <a:schemeClr val="accent4">
                <a:hueOff val="2417431"/>
                <a:satOff val="3129"/>
                <a:lumOff val="981"/>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Perinatal Health</a:t>
          </a:r>
        </a:p>
      </dsp:txBody>
      <dsp:txXfrm>
        <a:off x="2595672" y="41047"/>
        <a:ext cx="2066484" cy="1284806"/>
      </dsp:txXfrm>
    </dsp:sp>
    <dsp:sp modelId="{5945ABBC-3D65-D044-B06C-20DDA1277393}">
      <dsp:nvSpPr>
        <dsp:cNvPr id="0" name=""/>
        <dsp:cNvSpPr/>
      </dsp:nvSpPr>
      <dsp:spPr>
        <a:xfrm rot="19761776">
          <a:off x="4365478" y="1805698"/>
          <a:ext cx="1824253" cy="511781"/>
        </a:xfrm>
        <a:prstGeom prst="leftArrow">
          <a:avLst>
            <a:gd name="adj1" fmla="val 60000"/>
            <a:gd name="adj2" fmla="val 5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A99E436-1510-E34A-9DA7-F9DBAE70DB4C}">
      <dsp:nvSpPr>
        <dsp:cNvPr id="0" name=""/>
        <dsp:cNvSpPr/>
      </dsp:nvSpPr>
      <dsp:spPr>
        <a:xfrm>
          <a:off x="4809620" y="914395"/>
          <a:ext cx="2505579" cy="1364750"/>
        </a:xfrm>
        <a:prstGeom prst="roundRect">
          <a:avLst>
            <a:gd name="adj" fmla="val 10000"/>
          </a:avLst>
        </a:prstGeom>
        <a:gradFill rotWithShape="0">
          <a:gsLst>
            <a:gs pos="0">
              <a:schemeClr val="accent4">
                <a:hueOff val="4834862"/>
                <a:satOff val="6258"/>
                <a:lumOff val="1962"/>
                <a:alphaOff val="0"/>
                <a:shade val="63000"/>
              </a:schemeClr>
            </a:gs>
            <a:gs pos="30000">
              <a:schemeClr val="accent4">
                <a:hueOff val="4834862"/>
                <a:satOff val="6258"/>
                <a:lumOff val="1962"/>
                <a:alphaOff val="0"/>
                <a:shade val="90000"/>
                <a:satMod val="110000"/>
              </a:schemeClr>
            </a:gs>
            <a:gs pos="45000">
              <a:schemeClr val="accent4">
                <a:hueOff val="4834862"/>
                <a:satOff val="6258"/>
                <a:lumOff val="1962"/>
                <a:alphaOff val="0"/>
                <a:shade val="100000"/>
                <a:satMod val="118000"/>
              </a:schemeClr>
            </a:gs>
            <a:gs pos="55000">
              <a:schemeClr val="accent4">
                <a:hueOff val="4834862"/>
                <a:satOff val="6258"/>
                <a:lumOff val="1962"/>
                <a:alphaOff val="0"/>
                <a:shade val="100000"/>
                <a:satMod val="118000"/>
              </a:schemeClr>
            </a:gs>
            <a:gs pos="73000">
              <a:schemeClr val="accent4">
                <a:hueOff val="4834862"/>
                <a:satOff val="6258"/>
                <a:lumOff val="1962"/>
                <a:alphaOff val="0"/>
                <a:shade val="90000"/>
                <a:satMod val="110000"/>
              </a:schemeClr>
            </a:gs>
            <a:gs pos="100000">
              <a:schemeClr val="accent4">
                <a:hueOff val="4834862"/>
                <a:satOff val="6258"/>
                <a:lumOff val="1962"/>
                <a:alphaOff val="0"/>
                <a:shade val="63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Unintentional Death Prevention</a:t>
          </a:r>
        </a:p>
      </dsp:txBody>
      <dsp:txXfrm>
        <a:off x="4849592" y="954367"/>
        <a:ext cx="2425635" cy="12848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28" tIns="45715" rIns="91428" bIns="457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28" tIns="45715" rIns="91428" bIns="45715" rtlCol="0"/>
          <a:lstStyle>
            <a:lvl1pPr algn="r">
              <a:defRPr sz="1200"/>
            </a:lvl1pPr>
          </a:lstStyle>
          <a:p>
            <a:fld id="{CE2636A2-42D6-4575-AC1D-27AAD0C388F1}" type="datetimeFigureOut">
              <a:rPr lang="en-US" smtClean="0"/>
              <a:t>1/31/2020</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1428" tIns="45715" rIns="91428"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1428" tIns="45715" rIns="91428" bIns="45715" rtlCol="0" anchor="b"/>
          <a:lstStyle>
            <a:lvl1pPr algn="r">
              <a:defRPr sz="1200"/>
            </a:lvl1pPr>
          </a:lstStyle>
          <a:p>
            <a:fld id="{978657A9-D5BA-4A5A-9ED4-90AC2AA849C7}" type="slidenum">
              <a:rPr lang="en-US" smtClean="0"/>
              <a:t>‹#›</a:t>
            </a:fld>
            <a:endParaRPr lang="en-US"/>
          </a:p>
        </p:txBody>
      </p:sp>
    </p:spTree>
    <p:extLst>
      <p:ext uri="{BB962C8B-B14F-4D97-AF65-F5344CB8AC3E}">
        <p14:creationId xmlns:p14="http://schemas.microsoft.com/office/powerpoint/2010/main" val="267360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28" tIns="45715" rIns="91428"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28" tIns="45715" rIns="91428" bIns="45715" rtlCol="0"/>
          <a:lstStyle>
            <a:lvl1pPr algn="r">
              <a:defRPr sz="1200"/>
            </a:lvl1pPr>
          </a:lstStyle>
          <a:p>
            <a:fld id="{D1736A04-76CE-4B0F-B652-DF327EF6B186}" type="datetimeFigureOut">
              <a:rPr lang="en-US" smtClean="0"/>
              <a:t>1/31/2020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28" tIns="45715" rIns="91428" bIns="457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28" tIns="45715" rIns="91428"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28" tIns="45715" rIns="91428"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28" tIns="45715" rIns="91428" bIns="45715" rtlCol="0" anchor="b"/>
          <a:lstStyle>
            <a:lvl1pPr algn="r">
              <a:defRPr sz="1200"/>
            </a:lvl1pPr>
          </a:lstStyle>
          <a:p>
            <a:fld id="{57116416-0EE2-46F1-9F53-0FA7D2C8DEFA}" type="slidenum">
              <a:rPr lang="en-US" smtClean="0"/>
              <a:t>‹#›</a:t>
            </a:fld>
            <a:endParaRPr lang="en-US"/>
          </a:p>
        </p:txBody>
      </p:sp>
    </p:spTree>
    <p:extLst>
      <p:ext uri="{BB962C8B-B14F-4D97-AF65-F5344CB8AC3E}">
        <p14:creationId xmlns:p14="http://schemas.microsoft.com/office/powerpoint/2010/main" val="84659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sz="1400" baseline="0" dirty="0">
              <a:cs typeface="Calibri"/>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a:t>
            </a:fld>
            <a:endParaRPr lang="en-US"/>
          </a:p>
        </p:txBody>
      </p:sp>
    </p:spTree>
    <p:extLst>
      <p:ext uri="{BB962C8B-B14F-4D97-AF65-F5344CB8AC3E}">
        <p14:creationId xmlns:p14="http://schemas.microsoft.com/office/powerpoint/2010/main" val="368488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16416-0EE2-46F1-9F53-0FA7D2C8DEFA}" type="slidenum">
              <a:rPr lang="en-US" smtClean="0"/>
              <a:t>11</a:t>
            </a:fld>
            <a:endParaRPr lang="en-US"/>
          </a:p>
        </p:txBody>
      </p:sp>
    </p:spTree>
    <p:extLst>
      <p:ext uri="{BB962C8B-B14F-4D97-AF65-F5344CB8AC3E}">
        <p14:creationId xmlns:p14="http://schemas.microsoft.com/office/powerpoint/2010/main" val="147347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12</a:t>
            </a:fld>
            <a:endParaRPr lang="en-US"/>
          </a:p>
        </p:txBody>
      </p:sp>
    </p:spTree>
    <p:extLst>
      <p:ext uri="{BB962C8B-B14F-4D97-AF65-F5344CB8AC3E}">
        <p14:creationId xmlns:p14="http://schemas.microsoft.com/office/powerpoint/2010/main" val="250967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13</a:t>
            </a:fld>
            <a:endParaRPr lang="en-US"/>
          </a:p>
        </p:txBody>
      </p:sp>
    </p:spTree>
    <p:extLst>
      <p:ext uri="{BB962C8B-B14F-4D97-AF65-F5344CB8AC3E}">
        <p14:creationId xmlns:p14="http://schemas.microsoft.com/office/powerpoint/2010/main" val="3352686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16416-0EE2-46F1-9F53-0FA7D2C8DEFA}" type="slidenum">
              <a:rPr lang="en-US" smtClean="0"/>
              <a:t>14</a:t>
            </a:fld>
            <a:endParaRPr lang="en-US"/>
          </a:p>
        </p:txBody>
      </p:sp>
    </p:spTree>
    <p:extLst>
      <p:ext uri="{BB962C8B-B14F-4D97-AF65-F5344CB8AC3E}">
        <p14:creationId xmlns:p14="http://schemas.microsoft.com/office/powerpoint/2010/main" val="112621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15</a:t>
            </a:fld>
            <a:endParaRPr lang="en-US"/>
          </a:p>
        </p:txBody>
      </p:sp>
    </p:spTree>
    <p:extLst>
      <p:ext uri="{BB962C8B-B14F-4D97-AF65-F5344CB8AC3E}">
        <p14:creationId xmlns:p14="http://schemas.microsoft.com/office/powerpoint/2010/main" val="321798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16</a:t>
            </a:fld>
            <a:endParaRPr lang="en-US"/>
          </a:p>
        </p:txBody>
      </p:sp>
    </p:spTree>
    <p:extLst>
      <p:ext uri="{BB962C8B-B14F-4D97-AF65-F5344CB8AC3E}">
        <p14:creationId xmlns:p14="http://schemas.microsoft.com/office/powerpoint/2010/main" val="1736329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it for the Child Fatality Prevention System encompassed in Article 14 of the Juvenile Code.</a:t>
            </a:r>
          </a:p>
          <a:p>
            <a:endParaRPr lang="en-US" dirty="0"/>
          </a:p>
          <a:p>
            <a:r>
              <a:rPr lang="en-US" dirty="0"/>
              <a:t>HOWEVER, statutes and policy have created other groups that deal with fatality reviews.</a:t>
            </a:r>
          </a:p>
          <a:p>
            <a:endParaRPr lang="en-US" dirty="0"/>
          </a:p>
          <a:p>
            <a:pPr>
              <a:spcAft>
                <a:spcPts val="1200"/>
              </a:spcAft>
            </a:pPr>
            <a:r>
              <a:rPr lang="en-US" dirty="0"/>
              <a:t>Intensive reviews, G.S. §143B-150.20:</a:t>
            </a:r>
          </a:p>
          <a:p>
            <a:pPr>
              <a:spcAft>
                <a:spcPts val="1200"/>
              </a:spcAft>
            </a:pPr>
            <a:r>
              <a:rPr lang="en-US" dirty="0"/>
              <a:t>State DSS child fatality reviewers convene special local teams that utilize some local team members.</a:t>
            </a:r>
          </a:p>
          <a:p>
            <a:pPr marL="171450" indent="-171450">
              <a:spcAft>
                <a:spcPts val="1200"/>
              </a:spcAft>
              <a:buFont typeface="Arial"/>
              <a:buChar char="•"/>
            </a:pPr>
            <a:r>
              <a:rPr lang="en-US" dirty="0"/>
              <a:t>Conduct longer, more in-depth (as compared to CCPT) fatality reviews of children involved with DSS in 12 months preceding fatality where factors related to abuse or neglect may have contributed to conditions leading to the child’s death.</a:t>
            </a:r>
          </a:p>
          <a:p>
            <a:pPr marL="171450" indent="-171450">
              <a:spcAft>
                <a:spcPts val="1200"/>
              </a:spcAft>
              <a:buFont typeface="Arial"/>
              <a:buChar char="•"/>
            </a:pPr>
            <a:r>
              <a:rPr lang="en-US" dirty="0"/>
              <a:t>Findings and recommendations related to improving coordination between local and state entities are made public after consultation with D.A. [Per DSS policy, reports are sent to CCPT &amp; CFPT chairs, State Team, director of local DSS, state DSS, and others.] </a:t>
            </a:r>
          </a:p>
          <a:p>
            <a:endParaRPr lang="en-US" dirty="0"/>
          </a:p>
          <a:p>
            <a:pPr>
              <a:spcAft>
                <a:spcPts val="1200"/>
              </a:spcAft>
            </a:pPr>
            <a:r>
              <a:rPr lang="en-US" sz="1200" dirty="0"/>
              <a:t>CCPT Advisory Board:</a:t>
            </a:r>
            <a:r>
              <a:rPr lang="en-US" sz="1200" baseline="0" dirty="0"/>
              <a:t> </a:t>
            </a:r>
          </a:p>
          <a:p>
            <a:pPr marL="171450" indent="-171450">
              <a:spcAft>
                <a:spcPts val="1200"/>
              </a:spcAft>
              <a:buFont typeface="Arial"/>
              <a:buChar char="•"/>
            </a:pPr>
            <a:r>
              <a:rPr lang="en-US" sz="1200" dirty="0"/>
              <a:t>Not statutorily required</a:t>
            </a:r>
          </a:p>
          <a:p>
            <a:pPr marL="171450" indent="-171450">
              <a:spcAft>
                <a:spcPts val="1200"/>
              </a:spcAft>
              <a:buFont typeface="Arial"/>
              <a:buChar char="•"/>
            </a:pPr>
            <a:r>
              <a:rPr lang="en-US" sz="1200" dirty="0"/>
              <a:t>Diverse membership from local and state agencies &amp; organizations </a:t>
            </a:r>
          </a:p>
          <a:p>
            <a:pPr marL="171450" indent="-171450">
              <a:spcAft>
                <a:spcPts val="1200"/>
              </a:spcAft>
              <a:buFont typeface="Arial"/>
              <a:buChar char="•"/>
            </a:pPr>
            <a:r>
              <a:rPr lang="en-US" sz="1200" dirty="0"/>
              <a:t>Works with multidisciplinary team at N.C.S.U. to survey CCPTs and based on survey results, prepares annual report with recommendations to state DSS</a:t>
            </a:r>
          </a:p>
          <a:p>
            <a:pPr marL="171450" indent="-171450">
              <a:spcAft>
                <a:spcPts val="1200"/>
              </a:spcAft>
              <a:buFont typeface="Arial"/>
              <a:buChar char="•"/>
            </a:pPr>
            <a:r>
              <a:rPr lang="en-US" sz="1200" dirty="0"/>
              <a:t>State responds in writing to recommendations</a:t>
            </a:r>
          </a:p>
          <a:p>
            <a:pPr marL="171450" indent="-171450">
              <a:spcAft>
                <a:spcPts val="1200"/>
              </a:spcAft>
              <a:buFont typeface="Arial"/>
              <a:buChar char="•"/>
            </a:pPr>
            <a:r>
              <a:rPr lang="en-US" sz="1200" dirty="0"/>
              <a:t>Annual report and state’s response go into annual report to the US DHHS</a:t>
            </a:r>
          </a:p>
          <a:p>
            <a:pPr marL="171450" indent="-171450">
              <a:spcAft>
                <a:spcPts val="1200"/>
              </a:spcAft>
              <a:buFont typeface="Arial"/>
              <a:buChar char="•"/>
            </a:pPr>
            <a:endParaRPr lang="en-US" sz="1200" dirty="0"/>
          </a:p>
          <a:p>
            <a:pPr>
              <a:spcAft>
                <a:spcPts val="1200"/>
              </a:spcAft>
            </a:pPr>
            <a:r>
              <a:rPr lang="en-US" sz="1200" dirty="0"/>
              <a:t>Citizen Review Panels:</a:t>
            </a:r>
          </a:p>
          <a:p>
            <a:pPr marL="171450" indent="-171450">
              <a:spcAft>
                <a:spcPts val="1200"/>
              </a:spcAft>
              <a:buFont typeface="Arial"/>
              <a:buChar char="•"/>
            </a:pPr>
            <a:r>
              <a:rPr lang="en-US" sz="1200" dirty="0"/>
              <a:t>Required by federal law CAPTA</a:t>
            </a:r>
          </a:p>
          <a:p>
            <a:pPr marL="171450" indent="-171450">
              <a:spcAft>
                <a:spcPts val="1200"/>
              </a:spcAft>
              <a:buFont typeface="Arial"/>
              <a:buChar char="•"/>
            </a:pPr>
            <a:r>
              <a:rPr lang="en-US" sz="1200" dirty="0"/>
              <a:t>Minimum of 3 per state; NC has designated CCPTs as CRPs, so there are technically 100 in NC</a:t>
            </a:r>
          </a:p>
          <a:p>
            <a:pPr marL="171450" indent="-171450">
              <a:spcAft>
                <a:spcPts val="1200"/>
              </a:spcAft>
              <a:buFont typeface="Arial"/>
              <a:buChar char="•"/>
            </a:pPr>
            <a:r>
              <a:rPr lang="en-US" sz="1200" dirty="0"/>
              <a:t>General purpose: examine policies, procedures, practices of state and local child protection agencies and, where appropriate, specific cases (including fatalities) to evaluate effectiveness and adherence to law and policies in order to ensure protection of children</a:t>
            </a:r>
          </a:p>
          <a:p>
            <a:pPr marL="109728" indent="0" algn="ctr">
              <a:spcAft>
                <a:spcPts val="1200"/>
              </a:spcAft>
              <a:buNone/>
            </a:pPr>
            <a:r>
              <a:rPr lang="en-US" sz="1200" b="1" dirty="0"/>
              <a:t>BUT . . .</a:t>
            </a:r>
          </a:p>
          <a:p>
            <a:pPr marL="109728" indent="0">
              <a:spcAft>
                <a:spcPts val="1200"/>
              </a:spcAft>
              <a:buNone/>
            </a:pPr>
            <a:r>
              <a:rPr lang="en-US" sz="1200" dirty="0"/>
              <a:t>There are differences with activities and responsibilities, types of required members, required reports, and state response for CCPTs compared to CRPs</a:t>
            </a:r>
          </a:p>
          <a:p>
            <a:pPr marL="0" indent="0">
              <a:spcAft>
                <a:spcPts val="1200"/>
              </a:spcAft>
              <a:buFont typeface="Arial"/>
              <a:buNone/>
            </a:pPr>
            <a:endParaRPr lang="en-US" sz="1200" dirty="0"/>
          </a:p>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17</a:t>
            </a:fld>
            <a:endParaRPr lang="en-US"/>
          </a:p>
        </p:txBody>
      </p:sp>
    </p:spTree>
    <p:extLst>
      <p:ext uri="{BB962C8B-B14F-4D97-AF65-F5344CB8AC3E}">
        <p14:creationId xmlns:p14="http://schemas.microsoft.com/office/powerpoint/2010/main" val="110315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[DSS directors must report to state DSS child fatalities that are a result of maltreatment. State DSS then uses these reports to determine whether to conduct an intensive review.]</a:t>
            </a:r>
          </a:p>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18</a:t>
            </a:fld>
            <a:endParaRPr lang="en-US"/>
          </a:p>
        </p:txBody>
      </p:sp>
    </p:spTree>
    <p:extLst>
      <p:ext uri="{BB962C8B-B14F-4D97-AF65-F5344CB8AC3E}">
        <p14:creationId xmlns:p14="http://schemas.microsoft.com/office/powerpoint/2010/main" val="359620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19</a:t>
            </a:fld>
            <a:endParaRPr lang="en-US"/>
          </a:p>
        </p:txBody>
      </p:sp>
    </p:spTree>
    <p:extLst>
      <p:ext uri="{BB962C8B-B14F-4D97-AF65-F5344CB8AC3E}">
        <p14:creationId xmlns:p14="http://schemas.microsoft.com/office/powerpoint/2010/main" val="2252215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[DSS Family Services Manual Volume I, Chapter VIII, Section 1434]</a:t>
            </a:r>
          </a:p>
        </p:txBody>
      </p:sp>
      <p:sp>
        <p:nvSpPr>
          <p:cNvPr id="4" name="Slide Number Placeholder 3"/>
          <p:cNvSpPr>
            <a:spLocks noGrp="1"/>
          </p:cNvSpPr>
          <p:nvPr>
            <p:ph type="sldNum" sz="quarter" idx="10"/>
          </p:nvPr>
        </p:nvSpPr>
        <p:spPr/>
        <p:txBody>
          <a:bodyPr/>
          <a:lstStyle/>
          <a:p>
            <a:fld id="{707F4726-5C34-4460-BA35-FAEDEDFE4702}" type="slidenum">
              <a:rPr lang="en-US" smtClean="0"/>
              <a:t>20</a:t>
            </a:fld>
            <a:endParaRPr lang="en-US"/>
          </a:p>
        </p:txBody>
      </p:sp>
    </p:spTree>
    <p:extLst>
      <p:ext uri="{BB962C8B-B14F-4D97-AF65-F5344CB8AC3E}">
        <p14:creationId xmlns:p14="http://schemas.microsoft.com/office/powerpoint/2010/main" val="19165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Slide. . .</a:t>
            </a:r>
          </a:p>
        </p:txBody>
      </p:sp>
      <p:sp>
        <p:nvSpPr>
          <p:cNvPr id="4" name="Slide Number Placeholder 3"/>
          <p:cNvSpPr>
            <a:spLocks noGrp="1"/>
          </p:cNvSpPr>
          <p:nvPr>
            <p:ph type="sldNum" sz="quarter" idx="10"/>
          </p:nvPr>
        </p:nvSpPr>
        <p:spPr/>
        <p:txBody>
          <a:bodyPr/>
          <a:lstStyle/>
          <a:p>
            <a:fld id="{707F4726-5C34-4460-BA35-FAEDEDFE4702}" type="slidenum">
              <a:rPr lang="en-US" smtClean="0"/>
              <a:t>2</a:t>
            </a:fld>
            <a:endParaRPr lang="en-US"/>
          </a:p>
        </p:txBody>
      </p:sp>
    </p:spTree>
    <p:extLst>
      <p:ext uri="{BB962C8B-B14F-4D97-AF65-F5344CB8AC3E}">
        <p14:creationId xmlns:p14="http://schemas.microsoft.com/office/powerpoint/2010/main" val="3579354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16416-0EE2-46F1-9F53-0FA7D2C8DEFA}" type="slidenum">
              <a:rPr lang="en-US" smtClean="0"/>
              <a:t>21</a:t>
            </a:fld>
            <a:endParaRPr lang="en-US"/>
          </a:p>
        </p:txBody>
      </p:sp>
    </p:spTree>
    <p:extLst>
      <p:ext uri="{BB962C8B-B14F-4D97-AF65-F5344CB8AC3E}">
        <p14:creationId xmlns:p14="http://schemas.microsoft.com/office/powerpoint/2010/main" val="1599098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16416-0EE2-46F1-9F53-0FA7D2C8DEFA}" type="slidenum">
              <a:rPr lang="en-US" smtClean="0"/>
              <a:t>22</a:t>
            </a:fld>
            <a:endParaRPr lang="en-US"/>
          </a:p>
        </p:txBody>
      </p:sp>
    </p:spTree>
    <p:extLst>
      <p:ext uri="{BB962C8B-B14F-4D97-AF65-F5344CB8AC3E}">
        <p14:creationId xmlns:p14="http://schemas.microsoft.com/office/powerpoint/2010/main" val="301950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16416-0EE2-46F1-9F53-0FA7D2C8DEFA}" type="slidenum">
              <a:rPr lang="en-US" smtClean="0"/>
              <a:t>24</a:t>
            </a:fld>
            <a:endParaRPr lang="en-US"/>
          </a:p>
        </p:txBody>
      </p:sp>
    </p:spTree>
    <p:extLst>
      <p:ext uri="{BB962C8B-B14F-4D97-AF65-F5344CB8AC3E}">
        <p14:creationId xmlns:p14="http://schemas.microsoft.com/office/powerpoint/2010/main" val="442357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1DBEB-9227-F242-B91B-4BA6B7826416}" type="slidenum">
              <a:rPr lang="en-US" smtClean="0"/>
              <a:t>25</a:t>
            </a:fld>
            <a:endParaRPr lang="en-US"/>
          </a:p>
        </p:txBody>
      </p:sp>
    </p:spTree>
    <p:extLst>
      <p:ext uri="{BB962C8B-B14F-4D97-AF65-F5344CB8AC3E}">
        <p14:creationId xmlns:p14="http://schemas.microsoft.com/office/powerpoint/2010/main" val="351246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1DBEB-9227-F242-B91B-4BA6B7826416}" type="slidenum">
              <a:rPr lang="en-US" smtClean="0"/>
              <a:t>26</a:t>
            </a:fld>
            <a:endParaRPr lang="en-US"/>
          </a:p>
        </p:txBody>
      </p:sp>
    </p:spTree>
    <p:extLst>
      <p:ext uri="{BB962C8B-B14F-4D97-AF65-F5344CB8AC3E}">
        <p14:creationId xmlns:p14="http://schemas.microsoft.com/office/powerpoint/2010/main" val="4267720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1DBEB-9227-F242-B91B-4BA6B7826416}" type="slidenum">
              <a:rPr lang="en-US" smtClean="0"/>
              <a:t>27</a:t>
            </a:fld>
            <a:endParaRPr lang="en-US"/>
          </a:p>
        </p:txBody>
      </p:sp>
    </p:spTree>
    <p:extLst>
      <p:ext uri="{BB962C8B-B14F-4D97-AF65-F5344CB8AC3E}">
        <p14:creationId xmlns:p14="http://schemas.microsoft.com/office/powerpoint/2010/main" val="4215420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causes are currently the types of deaths reviewed in the ME system and the OCME</a:t>
            </a:r>
            <a:r>
              <a:rPr lang="en-US" baseline="0" dirty="0"/>
              <a:t> has said there are roughly 500 such child deaths per year.  However, there is the potential here for additional infant deaths to be reviewed</a:t>
            </a:r>
            <a:endParaRPr lang="en-US" dirty="0"/>
          </a:p>
        </p:txBody>
      </p:sp>
      <p:sp>
        <p:nvSpPr>
          <p:cNvPr id="4" name="Slide Number Placeholder 3"/>
          <p:cNvSpPr>
            <a:spLocks noGrp="1"/>
          </p:cNvSpPr>
          <p:nvPr>
            <p:ph type="sldNum" sz="quarter" idx="10"/>
          </p:nvPr>
        </p:nvSpPr>
        <p:spPr/>
        <p:txBody>
          <a:bodyPr/>
          <a:lstStyle/>
          <a:p>
            <a:fld id="{48E1DBEB-9227-F242-B91B-4BA6B7826416}" type="slidenum">
              <a:rPr lang="en-US" smtClean="0"/>
              <a:t>28</a:t>
            </a:fld>
            <a:endParaRPr lang="en-US"/>
          </a:p>
        </p:txBody>
      </p:sp>
    </p:spTree>
    <p:extLst>
      <p:ext uri="{BB962C8B-B14F-4D97-AF65-F5344CB8AC3E}">
        <p14:creationId xmlns:p14="http://schemas.microsoft.com/office/powerpoint/2010/main" val="281713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solidFill>
                  <a:schemeClr val="tx1"/>
                </a:solidFill>
              </a:rPr>
              <a:t>Single review team at local level; no separate local CCPT &amp; CFPT, DSS Intensive, or State CFPT reviews.</a:t>
            </a:r>
          </a:p>
          <a:p>
            <a:pPr>
              <a:spcAft>
                <a:spcPts val="600"/>
              </a:spcAft>
            </a:pPr>
            <a:r>
              <a:rPr lang="en-US" b="1" dirty="0">
                <a:solidFill>
                  <a:schemeClr val="tx2"/>
                </a:solidFill>
              </a:rPr>
              <a:t>BUT </a:t>
            </a:r>
            <a:r>
              <a:rPr lang="en-US" b="1" dirty="0">
                <a:solidFill>
                  <a:schemeClr val="tx1"/>
                </a:solidFill>
              </a:rPr>
              <a:t>-- </a:t>
            </a:r>
            <a:r>
              <a:rPr lang="en-US" dirty="0">
                <a:solidFill>
                  <a:schemeClr val="tx1"/>
                </a:solidFill>
              </a:rPr>
              <a:t>different procedures and required participants for different reviews. For example:</a:t>
            </a:r>
          </a:p>
          <a:p>
            <a:pPr lvl="1">
              <a:spcAft>
                <a:spcPts val="600"/>
              </a:spcAft>
            </a:pPr>
            <a:r>
              <a:rPr lang="en-US" dirty="0">
                <a:solidFill>
                  <a:schemeClr val="tx1"/>
                </a:solidFill>
              </a:rPr>
              <a:t>Abuse/neglect/CPS related cases still get intensive-type reviews with technical onsite assistance from state-level staff</a:t>
            </a:r>
          </a:p>
          <a:p>
            <a:pPr lvl="1">
              <a:spcAft>
                <a:spcPts val="600"/>
              </a:spcAft>
            </a:pPr>
            <a:r>
              <a:rPr lang="en-US" dirty="0">
                <a:solidFill>
                  <a:schemeClr val="tx1"/>
                </a:solidFill>
              </a:rPr>
              <a:t>Reviews of certain infants deaths or other types of deaths may be different (as determined by DHHS)</a:t>
            </a:r>
          </a:p>
          <a:p>
            <a:pPr>
              <a:spcAft>
                <a:spcPts val="600"/>
              </a:spcAft>
            </a:pPr>
            <a:r>
              <a:rPr lang="en-US" dirty="0">
                <a:solidFill>
                  <a:schemeClr val="tx1"/>
                </a:solidFill>
              </a:rPr>
              <a:t>Teams can choose to be single or multi-county.</a:t>
            </a:r>
          </a:p>
          <a:p>
            <a:pPr>
              <a:spcAft>
                <a:spcPts val="600"/>
              </a:spcAft>
            </a:pPr>
            <a:r>
              <a:rPr lang="en-US" dirty="0">
                <a:solidFill>
                  <a:schemeClr val="tx1"/>
                </a:solidFill>
              </a:rPr>
              <a:t>Separate state-level team review would not be routine but could be only in certain circumstances (via new FRD group and as determined by DHHS).</a:t>
            </a:r>
          </a:p>
          <a:p>
            <a:pPr>
              <a:spcAft>
                <a:spcPts val="600"/>
              </a:spcAft>
            </a:pPr>
            <a:r>
              <a:rPr lang="en-US" dirty="0">
                <a:solidFill>
                  <a:schemeClr val="tx1"/>
                </a:solidFill>
              </a:rPr>
              <a:t>OCME can contribute information to local reviews.</a:t>
            </a:r>
          </a:p>
          <a:p>
            <a:pPr>
              <a:spcAft>
                <a:spcPts val="600"/>
              </a:spcAft>
            </a:pPr>
            <a:r>
              <a:rPr lang="en-US" dirty="0">
                <a:solidFill>
                  <a:schemeClr val="tx1"/>
                </a:solidFill>
              </a:rPr>
              <a:t>Citizen Review Panels and active cases no longer combined with all local teams.</a:t>
            </a:r>
          </a:p>
          <a:p>
            <a:endParaRPr lang="en-US" dirty="0"/>
          </a:p>
        </p:txBody>
      </p:sp>
      <p:sp>
        <p:nvSpPr>
          <p:cNvPr id="4" name="Slide Number Placeholder 3"/>
          <p:cNvSpPr>
            <a:spLocks noGrp="1"/>
          </p:cNvSpPr>
          <p:nvPr>
            <p:ph type="sldNum" sz="quarter" idx="10"/>
          </p:nvPr>
        </p:nvSpPr>
        <p:spPr/>
        <p:txBody>
          <a:bodyPr/>
          <a:lstStyle/>
          <a:p>
            <a:fld id="{48E1DBEB-9227-F242-B91B-4BA6B7826416}" type="slidenum">
              <a:rPr lang="en-US" smtClean="0"/>
              <a:t>29</a:t>
            </a:fld>
            <a:endParaRPr lang="en-US"/>
          </a:p>
        </p:txBody>
      </p:sp>
    </p:spTree>
    <p:extLst>
      <p:ext uri="{BB962C8B-B14F-4D97-AF65-F5344CB8AC3E}">
        <p14:creationId xmlns:p14="http://schemas.microsoft.com/office/powerpoint/2010/main" val="280087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1DBEB-9227-F242-B91B-4BA6B7826416}" type="slidenum">
              <a:rPr lang="en-US" smtClean="0"/>
              <a:t>30</a:t>
            </a:fld>
            <a:endParaRPr lang="en-US"/>
          </a:p>
        </p:txBody>
      </p:sp>
    </p:spTree>
    <p:extLst>
      <p:ext uri="{BB962C8B-B14F-4D97-AF65-F5344CB8AC3E}">
        <p14:creationId xmlns:p14="http://schemas.microsoft.com/office/powerpoint/2010/main" val="385878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16416-0EE2-46F1-9F53-0FA7D2C8DEFA}" type="slidenum">
              <a:rPr lang="en-US" smtClean="0"/>
              <a:t>31</a:t>
            </a:fld>
            <a:endParaRPr lang="en-US"/>
          </a:p>
        </p:txBody>
      </p:sp>
    </p:spTree>
    <p:extLst>
      <p:ext uri="{BB962C8B-B14F-4D97-AF65-F5344CB8AC3E}">
        <p14:creationId xmlns:p14="http://schemas.microsoft.com/office/powerpoint/2010/main" val="1226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3</a:t>
            </a:fld>
            <a:endParaRPr lang="en-US"/>
          </a:p>
        </p:txBody>
      </p:sp>
    </p:spTree>
    <p:extLst>
      <p:ext uri="{BB962C8B-B14F-4D97-AF65-F5344CB8AC3E}">
        <p14:creationId xmlns:p14="http://schemas.microsoft.com/office/powerpoint/2010/main" val="27380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16416-0EE2-46F1-9F53-0FA7D2C8DEFA}" type="slidenum">
              <a:rPr lang="en-US" smtClean="0"/>
              <a:t>4</a:t>
            </a:fld>
            <a:endParaRPr lang="en-US"/>
          </a:p>
        </p:txBody>
      </p:sp>
    </p:spTree>
    <p:extLst>
      <p:ext uri="{BB962C8B-B14F-4D97-AF65-F5344CB8AC3E}">
        <p14:creationId xmlns:p14="http://schemas.microsoft.com/office/powerpoint/2010/main" val="422471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5</a:t>
            </a:fld>
            <a:endParaRPr lang="en-US"/>
          </a:p>
        </p:txBody>
      </p:sp>
    </p:spTree>
    <p:extLst>
      <p:ext uri="{BB962C8B-B14F-4D97-AF65-F5344CB8AC3E}">
        <p14:creationId xmlns:p14="http://schemas.microsoft.com/office/powerpoint/2010/main" val="367349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116416-0EE2-46F1-9F53-0FA7D2C8DEFA}" type="slidenum">
              <a:rPr lang="en-US" smtClean="0"/>
              <a:t>6</a:t>
            </a:fld>
            <a:endParaRPr lang="en-US"/>
          </a:p>
        </p:txBody>
      </p:sp>
    </p:spTree>
    <p:extLst>
      <p:ext uri="{BB962C8B-B14F-4D97-AF65-F5344CB8AC3E}">
        <p14:creationId xmlns:p14="http://schemas.microsoft.com/office/powerpoint/2010/main" val="226584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707F4726-5C34-4460-BA35-FAEDEDFE4702}" type="slidenum">
              <a:rPr lang="en-US" smtClean="0"/>
              <a:t>7</a:t>
            </a:fld>
            <a:endParaRPr lang="en-US"/>
          </a:p>
        </p:txBody>
      </p:sp>
    </p:spTree>
    <p:extLst>
      <p:ext uri="{BB962C8B-B14F-4D97-AF65-F5344CB8AC3E}">
        <p14:creationId xmlns:p14="http://schemas.microsoft.com/office/powerpoint/2010/main" val="95903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F4726-5C34-4460-BA35-FAEDEDFE4702}" type="slidenum">
              <a:rPr lang="en-US" smtClean="0"/>
              <a:t>9</a:t>
            </a:fld>
            <a:endParaRPr lang="en-US"/>
          </a:p>
        </p:txBody>
      </p:sp>
    </p:spTree>
    <p:extLst>
      <p:ext uri="{BB962C8B-B14F-4D97-AF65-F5344CB8AC3E}">
        <p14:creationId xmlns:p14="http://schemas.microsoft.com/office/powerpoint/2010/main" val="35177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Deaths investigated by medical examiners include apparent accidents, homicides, suicides, violent deaths, deaths occurring under suspicious circumstances, and sudden and unexpected deaths of children in apparent good health.</a:t>
            </a:r>
          </a:p>
          <a:p>
            <a:endParaRPr lang="en-US" baseline="0" dirty="0"/>
          </a:p>
        </p:txBody>
      </p:sp>
      <p:sp>
        <p:nvSpPr>
          <p:cNvPr id="4" name="Slide Number Placeholder 3"/>
          <p:cNvSpPr>
            <a:spLocks noGrp="1"/>
          </p:cNvSpPr>
          <p:nvPr>
            <p:ph type="sldNum" sz="quarter" idx="10"/>
          </p:nvPr>
        </p:nvSpPr>
        <p:spPr/>
        <p:txBody>
          <a:bodyPr/>
          <a:lstStyle/>
          <a:p>
            <a:fld id="{707F4726-5C34-4460-BA35-FAEDEDFE4702}" type="slidenum">
              <a:rPr lang="en-US" smtClean="0"/>
              <a:t>10</a:t>
            </a:fld>
            <a:endParaRPr lang="en-US"/>
          </a:p>
        </p:txBody>
      </p:sp>
    </p:spTree>
    <p:extLst>
      <p:ext uri="{BB962C8B-B14F-4D97-AF65-F5344CB8AC3E}">
        <p14:creationId xmlns:p14="http://schemas.microsoft.com/office/powerpoint/2010/main" val="349760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9" y="554594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a:p>
        </p:txBody>
      </p:sp>
      <p:sp>
        <p:nvSpPr>
          <p:cNvPr id="2" name="Title 1"/>
          <p:cNvSpPr>
            <a:spLocks noGrp="1"/>
          </p:cNvSpPr>
          <p:nvPr>
            <p:ph type="ctrTitle"/>
          </p:nvPr>
        </p:nvSpPr>
        <p:spPr>
          <a:xfrm>
            <a:off x="6096000" y="1676400"/>
            <a:ext cx="51816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096000" y="3203574"/>
            <a:ext cx="5181600" cy="1825625"/>
          </a:xfrm>
        </p:spPr>
        <p:txBody>
          <a:bodyPr>
            <a:normAutofit/>
          </a:bodyPr>
          <a:lstStyle>
            <a:lvl1pPr marL="0" indent="0" algn="l">
              <a:buNone/>
              <a:defRPr sz="2000">
                <a:solidFill>
                  <a:schemeClr val="tx2"/>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7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79B84C6B-F558-4E0C-8908-610EC1F5F1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785F9011-B7D9-4CD7-A8DB-B8A611A9A0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3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61"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2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84C6B-F558-4E0C-8908-610EC1F5F1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F9011-B7D9-4CD7-A8DB-B8A611A9A0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3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61"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2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84C6B-F558-4E0C-8908-610EC1F5F1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F9011-B7D9-4CD7-A8DB-B8A611A9A0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3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409861"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600201"/>
            <a:ext cx="10363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2240967" y="611652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79B84C6B-F558-4E0C-8908-610EC1F5F1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F9011-B7D9-4CD7-A8DB-B8A611A9A0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9" y="554594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63084" y="3633800"/>
            <a:ext cx="103632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133613"/>
            <a:ext cx="10363200" cy="1500187"/>
          </a:xfrm>
        </p:spPr>
        <p:txBody>
          <a:bodyPr anchor="b"/>
          <a:lstStyle>
            <a:lvl1pPr marL="0" indent="0">
              <a:buNone/>
              <a:defRPr sz="200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7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79B84C6B-F558-4E0C-8908-610EC1F5F1C4}" type="datetimeFigureOut">
              <a:rPr lang="en-US" smtClean="0"/>
              <a:t>1/31/2020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F9011-B7D9-4CD7-A8DB-B8A611A9A0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2409861"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0" y="545783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2240967" y="611652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79B84C6B-F558-4E0C-8908-610EC1F5F1C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F9011-B7D9-4CD7-A8DB-B8A611A9A075}" type="slidenum">
              <a:rPr lang="en-US" smtClean="0"/>
              <a:t>‹#›</a:t>
            </a:fld>
            <a:endParaRPr lang="en-US"/>
          </a:p>
        </p:txBody>
      </p:sp>
      <p:sp>
        <p:nvSpPr>
          <p:cNvPr id="13" name="Content Placeholder 12"/>
          <p:cNvSpPr>
            <a:spLocks noGrp="1"/>
          </p:cNvSpPr>
          <p:nvPr>
            <p:ph sz="quarter" idx="13"/>
          </p:nvPr>
        </p:nvSpPr>
        <p:spPr>
          <a:xfrm>
            <a:off x="914400" y="1536192"/>
            <a:ext cx="48768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6400800" y="1536192"/>
            <a:ext cx="48768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2409861"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3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535113"/>
            <a:ext cx="4876800" cy="639762"/>
          </a:xfrm>
        </p:spPr>
        <p:txBody>
          <a:bodyPr anchor="b">
            <a:normAutofit/>
          </a:bodyPr>
          <a:lstStyle>
            <a:lvl1pPr marL="0" indent="0">
              <a:buNone/>
              <a:defRPr sz="2000" b="0" baseline="0">
                <a:solidFill>
                  <a:schemeClr val="tx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a:solidFill>
                  <a:schemeClr val="tx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12"/>
          <p:cNvSpPr/>
          <p:nvPr/>
        </p:nvSpPr>
        <p:spPr>
          <a:xfrm>
            <a:off x="2240967" y="611652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6"/>
          <p:cNvSpPr>
            <a:spLocks noGrp="1"/>
          </p:cNvSpPr>
          <p:nvPr>
            <p:ph type="dt" sz="half" idx="10"/>
          </p:nvPr>
        </p:nvSpPr>
        <p:spPr/>
        <p:txBody>
          <a:bodyPr/>
          <a:lstStyle/>
          <a:p>
            <a:fld id="{79B84C6B-F558-4E0C-8908-610EC1F5F1C4}" type="datetimeFigureOut">
              <a:rPr lang="en-US" smtClean="0"/>
              <a:t>1/31/2020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F9011-B7D9-4CD7-A8DB-B8A611A9A075}" type="slidenum">
              <a:rPr lang="en-US" smtClean="0"/>
              <a:t>‹#›</a:t>
            </a:fld>
            <a:endParaRPr lang="en-US"/>
          </a:p>
        </p:txBody>
      </p:sp>
      <p:sp>
        <p:nvSpPr>
          <p:cNvPr id="15" name="Content Placeholder 14"/>
          <p:cNvSpPr>
            <a:spLocks noGrp="1"/>
          </p:cNvSpPr>
          <p:nvPr>
            <p:ph sz="quarter" idx="13"/>
          </p:nvPr>
        </p:nvSpPr>
        <p:spPr>
          <a:xfrm>
            <a:off x="914400" y="2209800"/>
            <a:ext cx="4876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0"/>
            <a:ext cx="4876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3" y="5010164"/>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6"/>
          <p:cNvSpPr/>
          <p:nvPr/>
        </p:nvSpPr>
        <p:spPr>
          <a:xfrm>
            <a:off x="0" y="573168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3" y="497342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9B84C6B-F558-4E0C-8908-610EC1F5F1C4}" type="datetimeFigureOut">
              <a:rPr lang="en-US" smtClean="0"/>
              <a:t>1/31/2020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F9011-B7D9-4CD7-A8DB-B8A611A9A0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8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6" name="Freeform 5"/>
          <p:cNvSpPr/>
          <p:nvPr/>
        </p:nvSpPr>
        <p:spPr>
          <a:xfrm>
            <a:off x="1" y="5381627"/>
            <a:ext cx="4381499"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6"/>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61" y="5347033"/>
            <a:ext cx="4568308"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79B84C6B-F558-4E0C-8908-610EC1F5F1C4}" type="datetimeFigureOut">
              <a:rPr lang="en-US" smtClean="0"/>
              <a:t>1/31/2020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F9011-B7D9-4CD7-A8DB-B8A611A9A0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3" y="5010164"/>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p:nvSpPr>
        <p:spPr>
          <a:xfrm>
            <a:off x="0" y="573168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3" y="497342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79B84C6B-F558-4E0C-8908-610EC1F5F1C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F9011-B7D9-4CD7-A8DB-B8A611A9A075}" type="slidenum">
              <a:rPr lang="en-US" smtClean="0"/>
              <a:t>‹#›</a:t>
            </a:fld>
            <a:endParaRPr lang="en-US"/>
          </a:p>
        </p:txBody>
      </p:sp>
      <p:sp>
        <p:nvSpPr>
          <p:cNvPr id="13" name="Content Placeholder 12"/>
          <p:cNvSpPr>
            <a:spLocks noGrp="1"/>
          </p:cNvSpPr>
          <p:nvPr>
            <p:ph sz="quarter" idx="13"/>
          </p:nvPr>
        </p:nvSpPr>
        <p:spPr>
          <a:xfrm>
            <a:off x="6096000" y="609600"/>
            <a:ext cx="5181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901699" y="1527048"/>
            <a:ext cx="451104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2409861"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3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6096000" y="609613"/>
            <a:ext cx="51816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p:nvSpPr>
        <p:spPr>
          <a:xfrm>
            <a:off x="2240967" y="611652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79B84C6B-F558-4E0C-8908-610EC1F5F1C4}" type="datetimeFigureOut">
              <a:rPr lang="en-US" smtClean="0"/>
              <a:t>1/31/2020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F9011-B7D9-4CD7-A8DB-B8A611A9A075}" type="slidenum">
              <a:rPr lang="en-US" smtClean="0"/>
              <a:t>‹#›</a:t>
            </a:fld>
            <a:endParaRPr lang="en-US"/>
          </a:p>
        </p:txBody>
      </p:sp>
      <p:sp>
        <p:nvSpPr>
          <p:cNvPr id="14"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902211" y="1524000"/>
            <a:ext cx="4508500"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914400" y="274638"/>
            <a:ext cx="103632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600206"/>
            <a:ext cx="103632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416688"/>
            <a:ext cx="2641600" cy="365125"/>
          </a:xfrm>
          <a:prstGeom prst="rect">
            <a:avLst/>
          </a:prstGeom>
        </p:spPr>
        <p:txBody>
          <a:bodyPr vert="horz" lIns="0" tIns="45720" rIns="0" bIns="0" rtlCol="0" anchor="b" anchorCtr="0"/>
          <a:lstStyle>
            <a:lvl1pPr algn="r">
              <a:defRPr lang="en-US" sz="900" kern="1200" cap="all" spc="111" baseline="0" smtClean="0">
                <a:solidFill>
                  <a:srgbClr val="4D4D4D"/>
                </a:solidFill>
                <a:latin typeface="+mn-lt"/>
                <a:ea typeface="+mn-ea"/>
                <a:cs typeface="+mn-cs"/>
              </a:defRPr>
            </a:lvl1pPr>
          </a:lstStyle>
          <a:p>
            <a:fld id="{79B84C6B-F558-4E0C-8908-610EC1F5F1C4}" type="datetimeFigureOut">
              <a:rPr lang="en-US" smtClean="0"/>
              <a:t>1/31/2020</a:t>
            </a:fld>
            <a:endParaRPr lang="en-US"/>
          </a:p>
        </p:txBody>
      </p:sp>
      <p:sp>
        <p:nvSpPr>
          <p:cNvPr id="5" name="Footer Placeholder 4"/>
          <p:cNvSpPr>
            <a:spLocks noGrp="1"/>
          </p:cNvSpPr>
          <p:nvPr>
            <p:ph type="ftr" sz="quarter" idx="3"/>
          </p:nvPr>
        </p:nvSpPr>
        <p:spPr>
          <a:xfrm>
            <a:off x="304800" y="6416688"/>
            <a:ext cx="3860800" cy="365125"/>
          </a:xfrm>
          <a:prstGeom prst="rect">
            <a:avLst/>
          </a:prstGeom>
        </p:spPr>
        <p:txBody>
          <a:bodyPr vert="horz" lIns="0" tIns="45720" rIns="0" bIns="0" rtlCol="0" anchor="b" anchorCtr="0"/>
          <a:lstStyle>
            <a:lvl1pPr algn="l">
              <a:defRPr sz="900" cap="all" spc="111" baseline="0">
                <a:solidFill>
                  <a:srgbClr val="4D4D4D"/>
                </a:solidFill>
              </a:defRPr>
            </a:lvl1pPr>
          </a:lstStyle>
          <a:p>
            <a:endParaRPr lang="en-US"/>
          </a:p>
        </p:txBody>
      </p:sp>
      <p:sp>
        <p:nvSpPr>
          <p:cNvPr id="6" name="Slide Number Placeholder 5"/>
          <p:cNvSpPr>
            <a:spLocks noGrp="1"/>
          </p:cNvSpPr>
          <p:nvPr>
            <p:ph type="sldNum" sz="quarter" idx="4"/>
          </p:nvPr>
        </p:nvSpPr>
        <p:spPr>
          <a:xfrm>
            <a:off x="11277600" y="6416688"/>
            <a:ext cx="609600" cy="365125"/>
          </a:xfrm>
          <a:prstGeom prst="rect">
            <a:avLst/>
          </a:prstGeom>
        </p:spPr>
        <p:txBody>
          <a:bodyPr vert="horz" lIns="0" tIns="45720" rIns="0" bIns="0" rtlCol="0" anchor="b" anchorCtr="0"/>
          <a:lstStyle>
            <a:lvl1pPr algn="r">
              <a:defRPr sz="1100" b="1" baseline="0">
                <a:solidFill>
                  <a:srgbClr val="4D4D4D"/>
                </a:solidFill>
              </a:defRPr>
            </a:lvl1pPr>
          </a:lstStyle>
          <a:p>
            <a:fld id="{785F9011-B7D9-4CD7-A8DB-B8A611A9A0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274313" algn="l" defTabSz="914377"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32" indent="-274313" algn="l" defTabSz="914377"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2971" indent="-274313" algn="l" defTabSz="914377"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160" indent="-274313" algn="l" defTabSz="914377"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349" indent="-274313" algn="l" defTabSz="914377"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537" indent="-274313" algn="l" defTabSz="914377"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726" indent="-274313" algn="l" defTabSz="914377"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8914" indent="-274313" algn="l" defTabSz="914377"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103" indent="-274313" algn="l" defTabSz="914377"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cme.dhhs.nc.gov/nccfpp/index.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iles.nc.gov/ncosbm/documents/files/ChildWelfareReform_FinalPlan.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leg.net/DocumentSites/Committees/NCCFTF/in%20the%20spotlight/CFTF%20Child%20Fatality%20Prevention%20System%20Recommendations%20for%202019.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2D14-6FFA-4C06-ADBF-3778E16C98D2}"/>
              </a:ext>
            </a:extLst>
          </p:cNvPr>
          <p:cNvSpPr>
            <a:spLocks noGrp="1"/>
          </p:cNvSpPr>
          <p:nvPr>
            <p:ph type="ctrTitle"/>
          </p:nvPr>
        </p:nvSpPr>
        <p:spPr>
          <a:xfrm>
            <a:off x="4992337" y="2197196"/>
            <a:ext cx="6614945" cy="1524000"/>
          </a:xfrm>
        </p:spPr>
        <p:txBody>
          <a:bodyPr>
            <a:normAutofit fontScale="90000"/>
          </a:bodyPr>
          <a:lstStyle/>
          <a:p>
            <a:r>
              <a:rPr lang="en-US" dirty="0"/>
              <a:t>the NC Child fatality prevention system: </a:t>
            </a:r>
            <a:br>
              <a:rPr lang="en-US" dirty="0"/>
            </a:br>
            <a:r>
              <a:rPr lang="en-US" dirty="0"/>
              <a:t>Overview &amp; child fatality task force recommendations to strengthen the system</a:t>
            </a:r>
          </a:p>
        </p:txBody>
      </p:sp>
      <p:sp>
        <p:nvSpPr>
          <p:cNvPr id="3" name="Subtitle 2"/>
          <p:cNvSpPr>
            <a:spLocks noGrp="1"/>
          </p:cNvSpPr>
          <p:nvPr>
            <p:ph type="subTitle" idx="1"/>
          </p:nvPr>
        </p:nvSpPr>
        <p:spPr>
          <a:xfrm>
            <a:off x="4992338" y="4029499"/>
            <a:ext cx="6347012" cy="1120587"/>
          </a:xfrm>
        </p:spPr>
        <p:txBody>
          <a:bodyPr vert="horz" lIns="0" tIns="45720" rIns="0" bIns="45720" rtlCol="0" anchor="t">
            <a:normAutofit fontScale="85000" lnSpcReduction="20000"/>
          </a:bodyPr>
          <a:lstStyle/>
          <a:p>
            <a:r>
              <a:rPr lang="en-US" sz="2600" dirty="0"/>
              <a:t>Kella Hatcher, JD</a:t>
            </a:r>
          </a:p>
          <a:p>
            <a:r>
              <a:rPr lang="en-US" sz="2600" dirty="0"/>
              <a:t>Executive Director</a:t>
            </a:r>
          </a:p>
          <a:p>
            <a:r>
              <a:rPr lang="en-US" sz="2600" dirty="0"/>
              <a:t>NC Child Fatality Task Force</a:t>
            </a:r>
          </a:p>
          <a:p>
            <a:endParaRPr lang="en-US" sz="2600" dirty="0"/>
          </a:p>
          <a:p>
            <a:endParaRPr lang="en-US" sz="2600" dirty="0"/>
          </a:p>
          <a:p>
            <a:endParaRPr lang="en-US" sz="2600" dirty="0"/>
          </a:p>
          <a:p>
            <a:endParaRPr lang="en-US" sz="2400" dirty="0"/>
          </a:p>
          <a:p>
            <a:endParaRPr lang="en-US" sz="2400" dirty="0"/>
          </a:p>
          <a:p>
            <a:endParaRPr lang="en-US" sz="2400" dirty="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79" y="1328600"/>
            <a:ext cx="3285079" cy="3261192"/>
          </a:xfrm>
          <a:prstGeom prst="rect">
            <a:avLst/>
          </a:prstGeom>
        </p:spPr>
      </p:pic>
      <p:sp>
        <p:nvSpPr>
          <p:cNvPr id="5" name="TextBox 4"/>
          <p:cNvSpPr txBox="1"/>
          <p:nvPr/>
        </p:nvSpPr>
        <p:spPr>
          <a:xfrm>
            <a:off x="10194540" y="47807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56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1199" y="274638"/>
            <a:ext cx="10803467" cy="1143000"/>
          </a:xfrm>
        </p:spPr>
        <p:txBody>
          <a:bodyPr>
            <a:normAutofit fontScale="90000"/>
          </a:bodyPr>
          <a:lstStyle/>
          <a:p>
            <a:r>
              <a:rPr lang="en-US" dirty="0"/>
              <a:t>State Child Fatality Prevention Team (State  Team)</a:t>
            </a:r>
          </a:p>
        </p:txBody>
      </p:sp>
      <p:sp>
        <p:nvSpPr>
          <p:cNvPr id="4" name="TextBox 3">
            <a:extLst>
              <a:ext uri="{FF2B5EF4-FFF2-40B4-BE49-F238E27FC236}">
                <a16:creationId xmlns:a16="http://schemas.microsoft.com/office/drawing/2014/main" id="{4B501B69-25A8-4E18-A299-0B7169AC0ECE}"/>
              </a:ext>
            </a:extLst>
          </p:cNvPr>
          <p:cNvSpPr txBox="1"/>
          <p:nvPr/>
        </p:nvSpPr>
        <p:spPr>
          <a:xfrm>
            <a:off x="6363863" y="5528734"/>
            <a:ext cx="4808239" cy="646331"/>
          </a:xfrm>
          <a:prstGeom prst="rect">
            <a:avLst/>
          </a:prstGeom>
          <a:noFill/>
        </p:spPr>
        <p:txBody>
          <a:bodyPr wrap="none" rtlCol="0">
            <a:spAutoFit/>
          </a:bodyPr>
          <a:lstStyle/>
          <a:p>
            <a:r>
              <a:rPr lang="en-US" dirty="0"/>
              <a:t>See G.S. §7B-1404, -05; State Team website:</a:t>
            </a:r>
          </a:p>
          <a:p>
            <a:r>
              <a:rPr lang="en-US" dirty="0">
                <a:hlinkClick r:id="rId3"/>
              </a:rPr>
              <a:t>http://www.ocme.dhhs.nc.gov/nccfpp/index.shtml</a:t>
            </a:r>
            <a:r>
              <a:rPr lang="en-US" dirty="0"/>
              <a:t> </a:t>
            </a:r>
          </a:p>
        </p:txBody>
      </p:sp>
      <p:sp>
        <p:nvSpPr>
          <p:cNvPr id="6" name="Content Placeholder 5"/>
          <p:cNvSpPr>
            <a:spLocks noGrp="1"/>
          </p:cNvSpPr>
          <p:nvPr>
            <p:ph idx="1"/>
          </p:nvPr>
        </p:nvSpPr>
        <p:spPr/>
        <p:txBody>
          <a:bodyPr>
            <a:normAutofit fontScale="85000" lnSpcReduction="20000"/>
          </a:bodyPr>
          <a:lstStyle/>
          <a:p>
            <a:pPr lvl="0" rtl="0">
              <a:spcBef>
                <a:spcPts val="1300"/>
              </a:spcBef>
              <a:spcAft>
                <a:spcPts val="1200"/>
              </a:spcAft>
            </a:pPr>
            <a:r>
              <a:rPr lang="en-US" sz="2800" baseline="0" dirty="0">
                <a:solidFill>
                  <a:schemeClr val="accent5"/>
                </a:solidFill>
              </a:rPr>
              <a:t>State Team, chaired by Chief ME, is required to review</a:t>
            </a:r>
            <a:r>
              <a:rPr lang="en-US" sz="2800" dirty="0">
                <a:solidFill>
                  <a:schemeClr val="accent5"/>
                </a:solidFill>
              </a:rPr>
              <a:t> </a:t>
            </a:r>
            <a:r>
              <a:rPr lang="en-US" sz="2800" baseline="0" dirty="0"/>
              <a:t>deaths of children attributed to child abuse or neglect or when decedent reported as abused or neglected</a:t>
            </a:r>
            <a:endParaRPr lang="en-US" sz="2800" dirty="0"/>
          </a:p>
          <a:p>
            <a:pPr lvl="0" rtl="0">
              <a:spcBef>
                <a:spcPts val="1300"/>
              </a:spcBef>
              <a:spcAft>
                <a:spcPts val="1200"/>
              </a:spcAft>
            </a:pPr>
            <a:r>
              <a:rPr lang="en-US" sz="2800" baseline="0" dirty="0">
                <a:solidFill>
                  <a:schemeClr val="accent5"/>
                </a:solidFill>
              </a:rPr>
              <a:t>In practice, State Team also reviews</a:t>
            </a:r>
            <a:r>
              <a:rPr lang="en-US" sz="2800" dirty="0">
                <a:solidFill>
                  <a:schemeClr val="accent5"/>
                </a:solidFill>
              </a:rPr>
              <a:t> </a:t>
            </a:r>
            <a:r>
              <a:rPr lang="en-US" sz="2800" baseline="0" dirty="0"/>
              <a:t>other types of child fatalities in NC that are investigated by the statewide Medical Examiner System</a:t>
            </a:r>
            <a:endParaRPr lang="en-US" sz="2800" dirty="0"/>
          </a:p>
          <a:p>
            <a:pPr lvl="0" rtl="0">
              <a:spcBef>
                <a:spcPts val="1300"/>
              </a:spcBef>
              <a:spcAft>
                <a:spcPts val="1200"/>
              </a:spcAft>
            </a:pPr>
            <a:r>
              <a:rPr lang="en-US" sz="2800" dirty="0">
                <a:solidFill>
                  <a:schemeClr val="accent5"/>
                </a:solidFill>
              </a:rPr>
              <a:t>OCME Child Fatality staff review all child deaths </a:t>
            </a:r>
            <a:r>
              <a:rPr lang="en-US" sz="2800" dirty="0"/>
              <a:t>investigated by the statewide medical examiner system</a:t>
            </a:r>
          </a:p>
          <a:p>
            <a:pPr lvl="0" rtl="0">
              <a:spcBef>
                <a:spcPts val="1300"/>
              </a:spcBef>
              <a:spcAft>
                <a:spcPts val="1200"/>
              </a:spcAft>
            </a:pPr>
            <a:r>
              <a:rPr lang="en-US" sz="2800" dirty="0"/>
              <a:t>State Team also provides technical assistance to local teams, receives local team information, and makes reports and recommendations to Task Force. </a:t>
            </a:r>
          </a:p>
        </p:txBody>
      </p:sp>
    </p:spTree>
    <p:extLst>
      <p:ext uri="{BB962C8B-B14F-4D97-AF65-F5344CB8AC3E}">
        <p14:creationId xmlns:p14="http://schemas.microsoft.com/office/powerpoint/2010/main" val="141372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Team Members and Leadership</a:t>
            </a:r>
          </a:p>
        </p:txBody>
      </p:sp>
      <p:graphicFrame>
        <p:nvGraphicFramePr>
          <p:cNvPr id="4" name="Content Placeholder 3">
            <a:extLst>
              <a:ext uri="{FF2B5EF4-FFF2-40B4-BE49-F238E27FC236}">
                <a16:creationId xmlns:a16="http://schemas.microsoft.com/office/drawing/2014/main" id="{F77393CC-A786-4B39-BCA1-CDA35FECBB03}"/>
              </a:ext>
            </a:extLst>
          </p:cNvPr>
          <p:cNvGraphicFramePr>
            <a:graphicFrameLocks noGrp="1"/>
          </p:cNvGraphicFramePr>
          <p:nvPr>
            <p:ph idx="1"/>
          </p:nvPr>
        </p:nvGraphicFramePr>
        <p:xfrm>
          <a:off x="1348155" y="1421992"/>
          <a:ext cx="9202614" cy="462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195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5984464"/>
              </p:ext>
            </p:extLst>
          </p:nvPr>
        </p:nvGraphicFramePr>
        <p:xfrm>
          <a:off x="914400" y="1675910"/>
          <a:ext cx="10655874" cy="4080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NC Child Fatality Task Force: Legislative study commission created via statute in 1991</a:t>
            </a:r>
          </a:p>
        </p:txBody>
      </p:sp>
    </p:spTree>
    <p:extLst>
      <p:ext uri="{BB962C8B-B14F-4D97-AF65-F5344CB8AC3E}">
        <p14:creationId xmlns:p14="http://schemas.microsoft.com/office/powerpoint/2010/main" val="120359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17638"/>
            <a:ext cx="10363200" cy="4209439"/>
          </a:xfrm>
        </p:spPr>
        <p:txBody>
          <a:bodyPr>
            <a:normAutofit/>
          </a:bodyPr>
          <a:lstStyle/>
          <a:p>
            <a:pPr>
              <a:spcBef>
                <a:spcPts val="600"/>
              </a:spcBef>
              <a:spcAft>
                <a:spcPts val="1200"/>
              </a:spcAft>
            </a:pPr>
            <a:r>
              <a:rPr lang="en-US" sz="2400" dirty="0"/>
              <a:t>Study, analyze, and report on incidences and causes of child death</a:t>
            </a:r>
          </a:p>
          <a:p>
            <a:pPr>
              <a:spcBef>
                <a:spcPts val="600"/>
              </a:spcBef>
              <a:spcAft>
                <a:spcPts val="1200"/>
              </a:spcAft>
            </a:pPr>
            <a:r>
              <a:rPr lang="en-US" sz="2400" dirty="0"/>
              <a:t>Develop a system for multidisciplinary review of child deaths</a:t>
            </a:r>
          </a:p>
          <a:p>
            <a:pPr>
              <a:spcBef>
                <a:spcPts val="600"/>
              </a:spcBef>
              <a:spcAft>
                <a:spcPts val="1200"/>
              </a:spcAft>
            </a:pPr>
            <a:r>
              <a:rPr lang="en-US" sz="2400" dirty="0"/>
              <a:t>Receive and consider reports from State Team</a:t>
            </a:r>
          </a:p>
          <a:p>
            <a:pPr>
              <a:spcBef>
                <a:spcPts val="600"/>
              </a:spcBef>
              <a:spcAft>
                <a:spcPts val="1200"/>
              </a:spcAft>
            </a:pPr>
            <a:r>
              <a:rPr lang="en-US" sz="2400" dirty="0"/>
              <a:t>Perform other studies and evaluations as needed in order to carry out its mandate</a:t>
            </a:r>
          </a:p>
          <a:p>
            <a:pPr>
              <a:spcBef>
                <a:spcPts val="600"/>
              </a:spcBef>
              <a:spcAft>
                <a:spcPts val="1200"/>
              </a:spcAft>
            </a:pPr>
            <a:r>
              <a:rPr lang="en-US" sz="2400" dirty="0">
                <a:solidFill>
                  <a:schemeClr val="accent5"/>
                </a:solidFill>
              </a:rPr>
              <a:t>Submit annual report to the Governor and General Assembly with recommendations for changes to any law, rule, or policy that it has determined will promote the safety and well-being of children</a:t>
            </a:r>
          </a:p>
        </p:txBody>
      </p:sp>
      <p:sp>
        <p:nvSpPr>
          <p:cNvPr id="3" name="Title 2"/>
          <p:cNvSpPr>
            <a:spLocks noGrp="1"/>
          </p:cNvSpPr>
          <p:nvPr>
            <p:ph type="title"/>
          </p:nvPr>
        </p:nvSpPr>
        <p:spPr/>
        <p:txBody>
          <a:bodyPr/>
          <a:lstStyle/>
          <a:p>
            <a:r>
              <a:rPr lang="en-US" dirty="0"/>
              <a:t>Task Force Responsibilities</a:t>
            </a:r>
          </a:p>
        </p:txBody>
      </p:sp>
      <p:sp>
        <p:nvSpPr>
          <p:cNvPr id="4" name="TextBox 3"/>
          <p:cNvSpPr txBox="1"/>
          <p:nvPr/>
        </p:nvSpPr>
        <p:spPr>
          <a:xfrm>
            <a:off x="6400800" y="6019800"/>
            <a:ext cx="3733800" cy="369332"/>
          </a:xfrm>
          <a:prstGeom prst="rect">
            <a:avLst/>
          </a:prstGeom>
          <a:noFill/>
        </p:spPr>
        <p:txBody>
          <a:bodyPr wrap="square" rtlCol="0">
            <a:spAutoFit/>
          </a:bodyPr>
          <a:lstStyle/>
          <a:p>
            <a:r>
              <a:rPr lang="en-US" dirty="0"/>
              <a:t>See G.S. §7B-1403, -1412</a:t>
            </a:r>
          </a:p>
        </p:txBody>
      </p:sp>
    </p:spTree>
    <p:extLst>
      <p:ext uri="{BB962C8B-B14F-4D97-AF65-F5344CB8AC3E}">
        <p14:creationId xmlns:p14="http://schemas.microsoft.com/office/powerpoint/2010/main" val="48593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spcAft>
                <a:spcPts val="600"/>
              </a:spcAft>
            </a:pPr>
            <a:r>
              <a:rPr lang="en-US" dirty="0">
                <a:solidFill>
                  <a:srgbClr val="297FD5"/>
                </a:solidFill>
              </a:rPr>
              <a:t>Child Death Data</a:t>
            </a:r>
          </a:p>
        </p:txBody>
      </p:sp>
      <p:sp>
        <p:nvSpPr>
          <p:cNvPr id="5" name="Content Placeholder 4"/>
          <p:cNvSpPr>
            <a:spLocks noGrp="1"/>
          </p:cNvSpPr>
          <p:nvPr>
            <p:ph idx="1"/>
          </p:nvPr>
        </p:nvSpPr>
        <p:spPr>
          <a:xfrm>
            <a:off x="894080" y="1305561"/>
            <a:ext cx="7843520" cy="2260599"/>
          </a:xfrm>
        </p:spPr>
        <p:txBody>
          <a:bodyPr>
            <a:normAutofit/>
          </a:bodyPr>
          <a:lstStyle/>
          <a:p>
            <a:pPr>
              <a:spcAft>
                <a:spcPts val="1200"/>
              </a:spcAft>
            </a:pPr>
            <a:r>
              <a:rPr lang="en-US" sz="3200" dirty="0"/>
              <a:t>Released by the Task Force</a:t>
            </a:r>
          </a:p>
          <a:p>
            <a:pPr>
              <a:spcAft>
                <a:spcPts val="1200"/>
              </a:spcAft>
            </a:pPr>
            <a:r>
              <a:rPr lang="en-US" sz="3200" dirty="0"/>
              <a:t>Examined by the Task Force</a:t>
            </a:r>
          </a:p>
          <a:p>
            <a:pPr>
              <a:spcAft>
                <a:spcPts val="1200"/>
              </a:spcAft>
            </a:pPr>
            <a:r>
              <a:rPr lang="en-US" sz="3200" dirty="0"/>
              <a:t>Used to inform Task Force recommendations</a:t>
            </a:r>
          </a:p>
        </p:txBody>
      </p:sp>
      <p:graphicFrame>
        <p:nvGraphicFramePr>
          <p:cNvPr id="4" name="Diagram 3">
            <a:extLst>
              <a:ext uri="{FF2B5EF4-FFF2-40B4-BE49-F238E27FC236}">
                <a16:creationId xmlns:a16="http://schemas.microsoft.com/office/drawing/2014/main" id="{527F3C4A-580E-43FE-87BC-81A64D25C7C6}"/>
              </a:ext>
            </a:extLst>
          </p:cNvPr>
          <p:cNvGraphicFramePr/>
          <p:nvPr/>
        </p:nvGraphicFramePr>
        <p:xfrm>
          <a:off x="6969760" y="3403600"/>
          <a:ext cx="490728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87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5105401"/>
            <a:ext cx="8305800" cy="901891"/>
          </a:xfrm>
        </p:spPr>
        <p:txBody>
          <a:bodyPr>
            <a:normAutofit/>
          </a:bodyPr>
          <a:lstStyle/>
          <a:p>
            <a:pPr marL="109728" indent="0">
              <a:spcAft>
                <a:spcPts val="1800"/>
              </a:spcAft>
              <a:buNone/>
            </a:pPr>
            <a:endParaRPr lang="en-US" sz="3600" dirty="0"/>
          </a:p>
          <a:p>
            <a:pPr marL="109728" indent="0">
              <a:spcAft>
                <a:spcPts val="1800"/>
              </a:spcAft>
              <a:buNone/>
            </a:pPr>
            <a:endParaRPr lang="en-US" sz="3600" dirty="0">
              <a:solidFill>
                <a:schemeClr val="bg2">
                  <a:lumMod val="75000"/>
                </a:schemeClr>
              </a:solidFill>
            </a:endParaRPr>
          </a:p>
        </p:txBody>
      </p:sp>
      <p:sp>
        <p:nvSpPr>
          <p:cNvPr id="3" name="Title 2"/>
          <p:cNvSpPr>
            <a:spLocks noGrp="1"/>
          </p:cNvSpPr>
          <p:nvPr>
            <p:ph type="title"/>
          </p:nvPr>
        </p:nvSpPr>
        <p:spPr/>
        <p:txBody>
          <a:bodyPr>
            <a:normAutofit fontScale="90000"/>
          </a:bodyPr>
          <a:lstStyle/>
          <a:p>
            <a:r>
              <a:rPr lang="en-US" dirty="0"/>
              <a:t>Three Task Force Committees work to create a yearly  “Action agenda”</a:t>
            </a:r>
          </a:p>
        </p:txBody>
      </p:sp>
      <p:sp>
        <p:nvSpPr>
          <p:cNvPr id="6" name="Rectangle 5"/>
          <p:cNvSpPr/>
          <p:nvPr/>
        </p:nvSpPr>
        <p:spPr>
          <a:xfrm>
            <a:off x="416169" y="4356017"/>
            <a:ext cx="4718538" cy="1200329"/>
          </a:xfrm>
          <a:prstGeom prst="rect">
            <a:avLst/>
          </a:prstGeom>
        </p:spPr>
        <p:txBody>
          <a:bodyPr wrap="square">
            <a:spAutoFit/>
          </a:bodyPr>
          <a:lstStyle/>
          <a:p>
            <a:pPr marL="109728">
              <a:spcAft>
                <a:spcPts val="1800"/>
              </a:spcAft>
            </a:pPr>
            <a:r>
              <a:rPr lang="en-US" sz="2400" dirty="0">
                <a:solidFill>
                  <a:schemeClr val="accent5"/>
                </a:solidFill>
              </a:rPr>
              <a:t>Committees rely on CFTF members AND community volunteers.</a:t>
            </a:r>
          </a:p>
        </p:txBody>
      </p:sp>
      <p:graphicFrame>
        <p:nvGraphicFramePr>
          <p:cNvPr id="7" name="Diagram 6"/>
          <p:cNvGraphicFramePr/>
          <p:nvPr>
            <p:extLst>
              <p:ext uri="{D42A27DB-BD31-4B8C-83A1-F6EECF244321}">
                <p14:modId xmlns:p14="http://schemas.microsoft.com/office/powerpoint/2010/main" val="2744126873"/>
              </p:ext>
            </p:extLst>
          </p:nvPr>
        </p:nvGraphicFramePr>
        <p:xfrm>
          <a:off x="2994079" y="1660388"/>
          <a:ext cx="731520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21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A8035FD-8E07-4FAD-909A-D8208764790F}"/>
              </a:ext>
            </a:extLst>
          </p:cNvPr>
          <p:cNvGraphicFramePr>
            <a:graphicFrameLocks noGrp="1"/>
          </p:cNvGraphicFramePr>
          <p:nvPr>
            <p:ph idx="1"/>
            <p:extLst>
              <p:ext uri="{D42A27DB-BD31-4B8C-83A1-F6EECF244321}">
                <p14:modId xmlns:p14="http://schemas.microsoft.com/office/powerpoint/2010/main" val="3691409503"/>
              </p:ext>
            </p:extLst>
          </p:nvPr>
        </p:nvGraphicFramePr>
        <p:xfrm>
          <a:off x="0" y="1371600"/>
          <a:ext cx="1201003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Task Force Process Components</a:t>
            </a:r>
          </a:p>
        </p:txBody>
      </p:sp>
    </p:spTree>
    <p:extLst>
      <p:ext uri="{BB962C8B-B14F-4D97-AF65-F5344CB8AC3E}">
        <p14:creationId xmlns:p14="http://schemas.microsoft.com/office/powerpoint/2010/main" val="27934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D705AB-1A3C-42CE-A6A9-5D73B95EC8D6}"/>
              </a:ext>
            </a:extLst>
          </p:cNvPr>
          <p:cNvSpPr/>
          <p:nvPr/>
        </p:nvSpPr>
        <p:spPr>
          <a:xfrm>
            <a:off x="914400" y="1230924"/>
            <a:ext cx="10532053" cy="3816429"/>
          </a:xfrm>
          <a:prstGeom prst="rect">
            <a:avLst/>
          </a:prstGeom>
        </p:spPr>
        <p:txBody>
          <a:bodyPr wrap="square">
            <a:spAutoFit/>
          </a:bodyPr>
          <a:lstStyle/>
          <a:p>
            <a:r>
              <a:rPr lang="en-US" sz="3200" dirty="0">
                <a:solidFill>
                  <a:srgbClr val="242852"/>
                </a:solidFill>
                <a:effectLst>
                  <a:outerShdw blurRad="31750" dist="25400" dir="5400000" algn="tl" rotWithShape="0">
                    <a:srgbClr val="000000">
                      <a:alpha val="25000"/>
                    </a:srgbClr>
                  </a:outerShdw>
                </a:effectLst>
                <a:ea typeface="+mj-ea"/>
                <a:cs typeface="+mj-cs"/>
              </a:rPr>
              <a:t>Three organizations </a:t>
            </a:r>
            <a:r>
              <a:rPr lang="en-US" sz="3200" dirty="0">
                <a:solidFill>
                  <a:schemeClr val="accent6"/>
                </a:solidFill>
                <a:effectLst>
                  <a:outerShdw blurRad="31750" dist="25400" dir="5400000" algn="tl" rotWithShape="0">
                    <a:srgbClr val="000000">
                      <a:alpha val="25000"/>
                    </a:srgbClr>
                  </a:outerShdw>
                </a:effectLst>
                <a:ea typeface="+mj-ea"/>
                <a:cs typeface="+mj-cs"/>
              </a:rPr>
              <a:t>that are not part of </a:t>
            </a:r>
            <a:r>
              <a:rPr lang="en-US" sz="3200" dirty="0">
                <a:solidFill>
                  <a:srgbClr val="242852"/>
                </a:solidFill>
                <a:effectLst>
                  <a:outerShdw blurRad="31750" dist="25400" dir="5400000" algn="tl" rotWithShape="0">
                    <a:srgbClr val="000000">
                      <a:alpha val="25000"/>
                    </a:srgbClr>
                  </a:outerShdw>
                </a:effectLst>
                <a:ea typeface="+mj-ea"/>
                <a:cs typeface="+mj-cs"/>
              </a:rPr>
              <a:t>the Article 14 statutes addressing the Child Fatality Prevention System have a connection to the system: </a:t>
            </a:r>
          </a:p>
          <a:p>
            <a:pPr marL="571500" indent="-571500">
              <a:spcBef>
                <a:spcPts val="1200"/>
              </a:spcBef>
              <a:spcAft>
                <a:spcPts val="1200"/>
              </a:spcAft>
              <a:buFont typeface="Wingdings" panose="05000000000000000000" pitchFamily="2" charset="2"/>
              <a:buChar char="Ø"/>
            </a:pPr>
            <a:r>
              <a:rPr lang="en-US" sz="3200" dirty="0">
                <a:solidFill>
                  <a:srgbClr val="242852"/>
                </a:solidFill>
                <a:effectLst>
                  <a:outerShdw blurRad="31750" dist="25400" dir="5400000" algn="tl" rotWithShape="0">
                    <a:srgbClr val="000000">
                      <a:alpha val="25000"/>
                    </a:srgbClr>
                  </a:outerShdw>
                </a:effectLst>
                <a:ea typeface="+mj-ea"/>
                <a:cs typeface="+mj-cs"/>
              </a:rPr>
              <a:t>NC Child Fatality Review Team (DSS Intensive Reviews)</a:t>
            </a:r>
          </a:p>
          <a:p>
            <a:pPr marL="571500" indent="-571500">
              <a:spcBef>
                <a:spcPts val="1200"/>
              </a:spcBef>
              <a:spcAft>
                <a:spcPts val="1200"/>
              </a:spcAft>
              <a:buFont typeface="Wingdings" panose="05000000000000000000" pitchFamily="2" charset="2"/>
              <a:buChar char="Ø"/>
            </a:pPr>
            <a:r>
              <a:rPr lang="en-US" sz="3200" dirty="0">
                <a:solidFill>
                  <a:srgbClr val="242852"/>
                </a:solidFill>
                <a:effectLst>
                  <a:outerShdw blurRad="31750" dist="25400" dir="5400000" algn="tl" rotWithShape="0">
                    <a:srgbClr val="000000">
                      <a:alpha val="25000"/>
                    </a:srgbClr>
                  </a:outerShdw>
                </a:effectLst>
                <a:ea typeface="+mj-ea"/>
                <a:cs typeface="+mj-cs"/>
              </a:rPr>
              <a:t>CCPT State Advisory Board</a:t>
            </a:r>
          </a:p>
          <a:p>
            <a:pPr marL="571500" indent="-571500">
              <a:spcBef>
                <a:spcPts val="1200"/>
              </a:spcBef>
              <a:spcAft>
                <a:spcPts val="1200"/>
              </a:spcAft>
              <a:buFont typeface="Wingdings" panose="05000000000000000000" pitchFamily="2" charset="2"/>
              <a:buChar char="Ø"/>
            </a:pPr>
            <a:r>
              <a:rPr lang="en-US" sz="3200" dirty="0">
                <a:solidFill>
                  <a:srgbClr val="242852"/>
                </a:solidFill>
                <a:effectLst>
                  <a:outerShdw blurRad="31750" dist="25400" dir="5400000" algn="tl" rotWithShape="0">
                    <a:srgbClr val="000000">
                      <a:alpha val="25000"/>
                    </a:srgbClr>
                  </a:outerShdw>
                </a:effectLst>
                <a:ea typeface="+mj-ea"/>
                <a:cs typeface="+mj-cs"/>
              </a:rPr>
              <a:t>Federally required Citizen Review Panels</a:t>
            </a:r>
            <a:endParaRPr lang="en-US" sz="3200" dirty="0"/>
          </a:p>
        </p:txBody>
      </p:sp>
      <p:sp>
        <p:nvSpPr>
          <p:cNvPr id="7" name="Title 6">
            <a:extLst>
              <a:ext uri="{FF2B5EF4-FFF2-40B4-BE49-F238E27FC236}">
                <a16:creationId xmlns:a16="http://schemas.microsoft.com/office/drawing/2014/main" id="{5D7FA128-DEEC-4C49-A0BB-ECD7D85D2A29}"/>
              </a:ext>
            </a:extLst>
          </p:cNvPr>
          <p:cNvSpPr>
            <a:spLocks noGrp="1"/>
          </p:cNvSpPr>
          <p:nvPr>
            <p:ph type="title"/>
          </p:nvPr>
        </p:nvSpPr>
        <p:spPr>
          <a:xfrm>
            <a:off x="914400" y="492368"/>
            <a:ext cx="10363200" cy="925269"/>
          </a:xfrm>
        </p:spPr>
        <p:txBody>
          <a:bodyPr>
            <a:normAutofit fontScale="90000"/>
          </a:bodyPr>
          <a:lstStyle/>
          <a:p>
            <a:r>
              <a:rPr lang="en-US" sz="4400" dirty="0">
                <a:solidFill>
                  <a:schemeClr val="accent3"/>
                </a:solidFill>
              </a:rPr>
              <a:t>BUT WAIT!  THERE’S MORE. . .</a:t>
            </a:r>
            <a:br>
              <a:rPr lang="en-US" b="1" dirty="0">
                <a:solidFill>
                  <a:schemeClr val="accent5"/>
                </a:solidFill>
                <a:effectLst>
                  <a:outerShdw blurRad="31750" dist="25400" dir="5400000" algn="tl" rotWithShape="0">
                    <a:srgbClr val="000000">
                      <a:alpha val="25000"/>
                    </a:srgbClr>
                  </a:outerShdw>
                </a:effectLst>
              </a:rPr>
            </a:br>
            <a:endParaRPr lang="en-US" dirty="0"/>
          </a:p>
        </p:txBody>
      </p:sp>
    </p:spTree>
    <p:extLst>
      <p:ext uri="{BB962C8B-B14F-4D97-AF65-F5344CB8AC3E}">
        <p14:creationId xmlns:p14="http://schemas.microsoft.com/office/powerpoint/2010/main" val="31910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D7BC71-634C-409F-B4F0-907707B69AE6}"/>
              </a:ext>
            </a:extLst>
          </p:cNvPr>
          <p:cNvSpPr>
            <a:spLocks noGrp="1"/>
          </p:cNvSpPr>
          <p:nvPr>
            <p:ph idx="1"/>
          </p:nvPr>
        </p:nvSpPr>
        <p:spPr>
          <a:xfrm>
            <a:off x="1066800" y="1447800"/>
            <a:ext cx="9296400" cy="4572000"/>
          </a:xfrm>
        </p:spPr>
        <p:txBody>
          <a:bodyPr>
            <a:normAutofit/>
          </a:bodyPr>
          <a:lstStyle/>
          <a:p>
            <a:pPr marL="109728" indent="0">
              <a:spcAft>
                <a:spcPts val="1200"/>
              </a:spcAft>
              <a:buNone/>
            </a:pPr>
            <a:r>
              <a:rPr lang="en-US" b="1" i="1" dirty="0">
                <a:solidFill>
                  <a:schemeClr val="accent3"/>
                </a:solidFill>
              </a:rPr>
              <a:t>Outside of  </a:t>
            </a:r>
            <a:r>
              <a:rPr lang="en-US" dirty="0"/>
              <a:t>the CFP System in Article 14 of Juvenile Code is the “State Child Fatality Review Team,” who conducts what are known as “DSS Intensive Reviews,” required by G.S. §143B-150.20. </a:t>
            </a:r>
          </a:p>
          <a:p>
            <a:pPr>
              <a:spcAft>
                <a:spcPts val="1200"/>
              </a:spcAft>
            </a:pPr>
            <a:r>
              <a:rPr lang="en-US" dirty="0"/>
              <a:t>State DSS child fatality reviewers convene special local teams that utilize some local team members.</a:t>
            </a:r>
          </a:p>
          <a:p>
            <a:pPr>
              <a:spcAft>
                <a:spcPts val="1200"/>
              </a:spcAft>
            </a:pPr>
            <a:r>
              <a:rPr lang="en-US" dirty="0"/>
              <a:t>Conduct longer, more in-depth (as compared to CCPT) fatality reviews of children involved with DSS in 12 months preceding fatality where factors related to abuse or neglect may have contributed to conditions leading to the child’s death.</a:t>
            </a:r>
          </a:p>
          <a:p>
            <a:pPr>
              <a:spcAft>
                <a:spcPts val="1200"/>
              </a:spcAft>
            </a:pPr>
            <a:r>
              <a:rPr lang="en-US" dirty="0"/>
              <a:t>Findings and recommendations related to improving coordination between local and state entities are made public after consultation with D.A. [Per DSS policy, reports are sent to CCPT &amp; CFPT chairs, State Team, director of local DSS, state DSS, and others.] </a:t>
            </a:r>
          </a:p>
          <a:p>
            <a:pPr>
              <a:spcAft>
                <a:spcPts val="1200"/>
              </a:spcAft>
            </a:pPr>
            <a:endParaRPr lang="en-US" dirty="0"/>
          </a:p>
          <a:p>
            <a:pPr>
              <a:spcAft>
                <a:spcPts val="1200"/>
              </a:spcAft>
            </a:pPr>
            <a:endParaRPr lang="en-US" dirty="0"/>
          </a:p>
          <a:p>
            <a:endParaRPr lang="en-US" dirty="0"/>
          </a:p>
        </p:txBody>
      </p:sp>
      <p:sp>
        <p:nvSpPr>
          <p:cNvPr id="3" name="Title 2">
            <a:extLst>
              <a:ext uri="{FF2B5EF4-FFF2-40B4-BE49-F238E27FC236}">
                <a16:creationId xmlns:a16="http://schemas.microsoft.com/office/drawing/2014/main" id="{F82D9AC3-2662-4C1A-AE04-9A02689AB02E}"/>
              </a:ext>
            </a:extLst>
          </p:cNvPr>
          <p:cNvSpPr>
            <a:spLocks noGrp="1"/>
          </p:cNvSpPr>
          <p:nvPr>
            <p:ph type="title"/>
          </p:nvPr>
        </p:nvSpPr>
        <p:spPr>
          <a:xfrm>
            <a:off x="1066800" y="274638"/>
            <a:ext cx="10339754" cy="868362"/>
          </a:xfrm>
        </p:spPr>
        <p:txBody>
          <a:bodyPr>
            <a:normAutofit fontScale="90000"/>
          </a:bodyPr>
          <a:lstStyle/>
          <a:p>
            <a:br>
              <a:rPr lang="en-US" dirty="0"/>
            </a:br>
            <a:r>
              <a:rPr lang="en-US" dirty="0">
                <a:solidFill>
                  <a:schemeClr val="accent3"/>
                </a:solidFill>
              </a:rPr>
              <a:t>DSS Intensive Reviews</a:t>
            </a:r>
          </a:p>
        </p:txBody>
      </p:sp>
      <p:sp>
        <p:nvSpPr>
          <p:cNvPr id="4" name="TextBox 3">
            <a:extLst>
              <a:ext uri="{FF2B5EF4-FFF2-40B4-BE49-F238E27FC236}">
                <a16:creationId xmlns:a16="http://schemas.microsoft.com/office/drawing/2014/main" id="{C2AA898E-C1EF-46E4-90D0-9A0F5BDF759D}"/>
              </a:ext>
            </a:extLst>
          </p:cNvPr>
          <p:cNvSpPr txBox="1"/>
          <p:nvPr/>
        </p:nvSpPr>
        <p:spPr>
          <a:xfrm>
            <a:off x="6477000" y="5867401"/>
            <a:ext cx="3733800" cy="584775"/>
          </a:xfrm>
          <a:prstGeom prst="rect">
            <a:avLst/>
          </a:prstGeom>
          <a:noFill/>
        </p:spPr>
        <p:txBody>
          <a:bodyPr wrap="square" rtlCol="0">
            <a:spAutoFit/>
          </a:bodyPr>
          <a:lstStyle/>
          <a:p>
            <a:r>
              <a:rPr lang="en-US" sz="1600" dirty="0"/>
              <a:t>See also DSS Family Services Manual, Volume I, Chapter VIII, Section 1432</a:t>
            </a:r>
          </a:p>
        </p:txBody>
      </p:sp>
    </p:spTree>
    <p:extLst>
      <p:ext uri="{BB962C8B-B14F-4D97-AF65-F5344CB8AC3E}">
        <p14:creationId xmlns:p14="http://schemas.microsoft.com/office/powerpoint/2010/main" val="77247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3484D-6FF3-4FF9-90B5-E75F190A10AB}"/>
              </a:ext>
            </a:extLst>
          </p:cNvPr>
          <p:cNvSpPr>
            <a:spLocks noGrp="1"/>
          </p:cNvSpPr>
          <p:nvPr>
            <p:ph idx="1"/>
          </p:nvPr>
        </p:nvSpPr>
        <p:spPr>
          <a:xfrm>
            <a:off x="914400" y="1417638"/>
            <a:ext cx="9296400" cy="4678361"/>
          </a:xfrm>
        </p:spPr>
        <p:txBody>
          <a:bodyPr>
            <a:normAutofit/>
          </a:bodyPr>
          <a:lstStyle/>
          <a:p>
            <a:pPr>
              <a:spcAft>
                <a:spcPts val="1200"/>
              </a:spcAft>
            </a:pPr>
            <a:r>
              <a:rPr lang="en-US" sz="2400" dirty="0"/>
              <a:t>Not statutorily required</a:t>
            </a:r>
          </a:p>
          <a:p>
            <a:pPr>
              <a:spcAft>
                <a:spcPts val="1200"/>
              </a:spcAft>
            </a:pPr>
            <a:r>
              <a:rPr lang="en-US" sz="2400" dirty="0"/>
              <a:t>Diverse membership from local and state agencies &amp; organizations </a:t>
            </a:r>
          </a:p>
          <a:p>
            <a:pPr>
              <a:spcAft>
                <a:spcPts val="1200"/>
              </a:spcAft>
            </a:pPr>
            <a:r>
              <a:rPr lang="en-US" sz="2400" dirty="0"/>
              <a:t>Works with multidisciplinary team at N.C.S.U. to survey CCPTs and based on survey results, prepares annual report with recommendations to state DSS (related to federal Citizen Review Panel requirements)</a:t>
            </a:r>
          </a:p>
          <a:p>
            <a:pPr>
              <a:spcAft>
                <a:spcPts val="1200"/>
              </a:spcAft>
            </a:pPr>
            <a:r>
              <a:rPr lang="en-US" sz="2400" dirty="0"/>
              <a:t>State responds in writing to recommendations</a:t>
            </a:r>
          </a:p>
          <a:p>
            <a:pPr>
              <a:spcAft>
                <a:spcPts val="1200"/>
              </a:spcAft>
            </a:pPr>
            <a:r>
              <a:rPr lang="en-US" sz="2400" dirty="0"/>
              <a:t>Annual report and state’s response go into annual report to the US DHHS</a:t>
            </a:r>
          </a:p>
          <a:p>
            <a:pPr>
              <a:spcAft>
                <a:spcPts val="1200"/>
              </a:spcAft>
            </a:pPr>
            <a:r>
              <a:rPr lang="en-US" sz="2400" dirty="0"/>
              <a:t>Currently working on new efforts related to Citizen Review Panels</a:t>
            </a:r>
          </a:p>
        </p:txBody>
      </p:sp>
      <p:sp>
        <p:nvSpPr>
          <p:cNvPr id="3" name="Title 2">
            <a:extLst>
              <a:ext uri="{FF2B5EF4-FFF2-40B4-BE49-F238E27FC236}">
                <a16:creationId xmlns:a16="http://schemas.microsoft.com/office/drawing/2014/main" id="{E14729F5-026E-408C-98C0-DF59BB12053E}"/>
              </a:ext>
            </a:extLst>
          </p:cNvPr>
          <p:cNvSpPr>
            <a:spLocks noGrp="1"/>
          </p:cNvSpPr>
          <p:nvPr>
            <p:ph type="title"/>
          </p:nvPr>
        </p:nvSpPr>
        <p:spPr/>
        <p:txBody>
          <a:bodyPr/>
          <a:lstStyle/>
          <a:p>
            <a:r>
              <a:rPr lang="en-US" dirty="0">
                <a:solidFill>
                  <a:schemeClr val="accent3"/>
                </a:solidFill>
              </a:rPr>
              <a:t>CCPT State Advisory Board</a:t>
            </a:r>
          </a:p>
        </p:txBody>
      </p:sp>
    </p:spTree>
    <p:extLst>
      <p:ext uri="{BB962C8B-B14F-4D97-AF65-F5344CB8AC3E}">
        <p14:creationId xmlns:p14="http://schemas.microsoft.com/office/powerpoint/2010/main" val="26114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17638"/>
            <a:ext cx="10239022" cy="5211762"/>
          </a:xfrm>
        </p:spPr>
        <p:txBody>
          <a:bodyPr>
            <a:normAutofit/>
          </a:bodyPr>
          <a:lstStyle/>
          <a:p>
            <a:pPr marL="109728" indent="0">
              <a:lnSpc>
                <a:spcPct val="160000"/>
              </a:lnSpc>
              <a:spcAft>
                <a:spcPts val="600"/>
              </a:spcAft>
              <a:buNone/>
            </a:pPr>
            <a:r>
              <a:rPr lang="en-US" sz="2400" dirty="0"/>
              <a:t>“The General Assembly finds that it is the public policy of this State to prevent the abuse, neglect, and death of juveniles. The General Assembly further finds that the prevention of the abuse, neglect, and death of juveniles is a community responsibility; that professionals from disparate disciplines have responsibilities for children or juveniles and have expertise that can promote their safety and well-being; and that multidisciplinary reviews of the abuse, neglect, and death of juveniles can lead to a greater understanding of the causes and methods of preventing these deaths.”</a:t>
            </a:r>
          </a:p>
          <a:p>
            <a:pPr marL="603504" lvl="2" indent="0">
              <a:buNone/>
            </a:pPr>
            <a:r>
              <a:rPr lang="en-US" dirty="0"/>
              <a:t>						N.C.G.S. §7B-1400</a:t>
            </a:r>
          </a:p>
          <a:p>
            <a:endParaRPr lang="en-US" dirty="0"/>
          </a:p>
        </p:txBody>
      </p:sp>
      <p:sp>
        <p:nvSpPr>
          <p:cNvPr id="3" name="Title 2"/>
          <p:cNvSpPr>
            <a:spLocks noGrp="1"/>
          </p:cNvSpPr>
          <p:nvPr>
            <p:ph type="title"/>
          </p:nvPr>
        </p:nvSpPr>
        <p:spPr/>
        <p:txBody>
          <a:bodyPr/>
          <a:lstStyle/>
          <a:p>
            <a:r>
              <a:rPr lang="en-US" dirty="0"/>
              <a:t>Public Policy that Anchors CFP System</a:t>
            </a:r>
          </a:p>
        </p:txBody>
      </p:sp>
    </p:spTree>
    <p:extLst>
      <p:ext uri="{BB962C8B-B14F-4D97-AF65-F5344CB8AC3E}">
        <p14:creationId xmlns:p14="http://schemas.microsoft.com/office/powerpoint/2010/main" val="57232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93B270-B4C6-4AA0-9E0E-3EDD00A6D8FE}"/>
              </a:ext>
            </a:extLst>
          </p:cNvPr>
          <p:cNvSpPr>
            <a:spLocks noGrp="1"/>
          </p:cNvSpPr>
          <p:nvPr>
            <p:ph idx="1"/>
          </p:nvPr>
        </p:nvSpPr>
        <p:spPr>
          <a:xfrm>
            <a:off x="914399" y="1481328"/>
            <a:ext cx="10363199" cy="4843272"/>
          </a:xfrm>
        </p:spPr>
        <p:txBody>
          <a:bodyPr>
            <a:normAutofit/>
          </a:bodyPr>
          <a:lstStyle/>
          <a:p>
            <a:pPr>
              <a:spcAft>
                <a:spcPts val="1200"/>
              </a:spcAft>
            </a:pPr>
            <a:r>
              <a:rPr lang="en-US" sz="2200" dirty="0"/>
              <a:t>Required by federal law CAPTA</a:t>
            </a:r>
          </a:p>
          <a:p>
            <a:pPr>
              <a:spcAft>
                <a:spcPts val="1200"/>
              </a:spcAft>
            </a:pPr>
            <a:r>
              <a:rPr lang="en-US" sz="2200" dirty="0"/>
              <a:t>Minimum of 3 per state; NC has designated CCPTs as CRPs, so there are technically 100 in NC</a:t>
            </a:r>
          </a:p>
          <a:p>
            <a:pPr>
              <a:spcAft>
                <a:spcPts val="1200"/>
              </a:spcAft>
            </a:pPr>
            <a:r>
              <a:rPr lang="en-US" sz="2200" dirty="0"/>
              <a:t>General purpose: examine policies, procedures, practices of state and local child protection agencies and, where appropriate, specific cases (including fatalities) to evaluate effectiveness and adherence to law and policies in order to ensure protection of children</a:t>
            </a:r>
          </a:p>
          <a:p>
            <a:pPr marL="109728" indent="0" algn="ctr">
              <a:spcAft>
                <a:spcPts val="1200"/>
              </a:spcAft>
              <a:buNone/>
            </a:pPr>
            <a:r>
              <a:rPr lang="en-US" sz="2200" b="1" dirty="0"/>
              <a:t>BUT . . .</a:t>
            </a:r>
          </a:p>
          <a:p>
            <a:pPr marL="109728" indent="0">
              <a:spcAft>
                <a:spcPts val="1200"/>
              </a:spcAft>
              <a:buNone/>
            </a:pPr>
            <a:r>
              <a:rPr lang="en-US" sz="2200" dirty="0"/>
              <a:t>There are differences with activities and responsibilities, types of required members, required reports, and state response for CCPTs compared to CRPs</a:t>
            </a:r>
          </a:p>
        </p:txBody>
      </p:sp>
      <p:sp>
        <p:nvSpPr>
          <p:cNvPr id="3" name="Title 2">
            <a:extLst>
              <a:ext uri="{FF2B5EF4-FFF2-40B4-BE49-F238E27FC236}">
                <a16:creationId xmlns:a16="http://schemas.microsoft.com/office/drawing/2014/main" id="{0450C945-7231-4272-8FE9-5663BAE34846}"/>
              </a:ext>
            </a:extLst>
          </p:cNvPr>
          <p:cNvSpPr>
            <a:spLocks noGrp="1"/>
          </p:cNvSpPr>
          <p:nvPr>
            <p:ph type="title"/>
          </p:nvPr>
        </p:nvSpPr>
        <p:spPr/>
        <p:txBody>
          <a:bodyPr/>
          <a:lstStyle/>
          <a:p>
            <a:r>
              <a:rPr lang="en-US" dirty="0">
                <a:solidFill>
                  <a:schemeClr val="accent3"/>
                </a:solidFill>
              </a:rPr>
              <a:t>Citizen Review Panels (CRP</a:t>
            </a:r>
            <a:r>
              <a:rPr lang="en-US" sz="2400" dirty="0">
                <a:solidFill>
                  <a:schemeClr val="accent3"/>
                </a:solidFill>
              </a:rPr>
              <a:t>s</a:t>
            </a:r>
            <a:r>
              <a:rPr lang="en-US" dirty="0">
                <a:solidFill>
                  <a:schemeClr val="accent3"/>
                </a:solidFill>
              </a:rPr>
              <a:t>)</a:t>
            </a:r>
          </a:p>
        </p:txBody>
      </p:sp>
    </p:spTree>
    <p:extLst>
      <p:ext uri="{BB962C8B-B14F-4D97-AF65-F5344CB8AC3E}">
        <p14:creationId xmlns:p14="http://schemas.microsoft.com/office/powerpoint/2010/main" val="374581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2A542-736C-47FC-A4F2-0634FB729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82" y="0"/>
            <a:ext cx="10413169" cy="6858000"/>
          </a:xfrm>
          <a:prstGeom prst="rect">
            <a:avLst/>
          </a:prstGeom>
        </p:spPr>
      </p:pic>
    </p:spTree>
    <p:extLst>
      <p:ext uri="{BB962C8B-B14F-4D97-AF65-F5344CB8AC3E}">
        <p14:creationId xmlns:p14="http://schemas.microsoft.com/office/powerpoint/2010/main" val="141285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AF9205-512C-4B36-B67C-2E0678E6B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59" y="0"/>
            <a:ext cx="10018058" cy="6858000"/>
          </a:xfrm>
          <a:prstGeom prst="rect">
            <a:avLst/>
          </a:prstGeom>
        </p:spPr>
      </p:pic>
    </p:spTree>
    <p:extLst>
      <p:ext uri="{BB962C8B-B14F-4D97-AF65-F5344CB8AC3E}">
        <p14:creationId xmlns:p14="http://schemas.microsoft.com/office/powerpoint/2010/main" val="379791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FA40-2E5D-4FB7-AE52-1173DDE60BE1}"/>
              </a:ext>
            </a:extLst>
          </p:cNvPr>
          <p:cNvSpPr>
            <a:spLocks noGrp="1"/>
          </p:cNvSpPr>
          <p:nvPr>
            <p:ph type="title"/>
          </p:nvPr>
        </p:nvSpPr>
        <p:spPr>
          <a:xfrm>
            <a:off x="1110343" y="2324101"/>
            <a:ext cx="10363200" cy="1143000"/>
          </a:xfrm>
        </p:spPr>
        <p:txBody>
          <a:bodyPr>
            <a:noAutofit/>
          </a:bodyPr>
          <a:lstStyle/>
          <a:p>
            <a:r>
              <a:rPr lang="en-US" sz="4000" dirty="0"/>
              <a:t>Child Fatality Task force</a:t>
            </a:r>
            <a:br>
              <a:rPr lang="en-US" sz="4000" dirty="0"/>
            </a:br>
            <a:r>
              <a:rPr lang="en-US" sz="4000" dirty="0"/>
              <a:t>2019 Recommendations to strengthen the Child fatality prevention system</a:t>
            </a:r>
          </a:p>
        </p:txBody>
      </p:sp>
    </p:spTree>
    <p:extLst>
      <p:ext uri="{BB962C8B-B14F-4D97-AF65-F5344CB8AC3E}">
        <p14:creationId xmlns:p14="http://schemas.microsoft.com/office/powerpoint/2010/main" val="165511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819B-DE8A-4C60-B6A4-C789EE31E194}"/>
              </a:ext>
            </a:extLst>
          </p:cNvPr>
          <p:cNvSpPr>
            <a:spLocks noGrp="1"/>
          </p:cNvSpPr>
          <p:nvPr>
            <p:ph type="title"/>
          </p:nvPr>
        </p:nvSpPr>
        <p:spPr>
          <a:xfrm>
            <a:off x="566057" y="469075"/>
            <a:ext cx="10711543" cy="510639"/>
          </a:xfrm>
        </p:spPr>
        <p:txBody>
          <a:bodyPr>
            <a:normAutofit fontScale="90000"/>
          </a:bodyPr>
          <a:lstStyle/>
          <a:p>
            <a:r>
              <a:rPr lang="en-US" sz="3100" b="1" dirty="0"/>
              <a:t>Events &amp; sources that led to recommendations:</a:t>
            </a:r>
            <a:br>
              <a:rPr lang="en-US" dirty="0"/>
            </a:br>
            <a:endParaRPr lang="en-US" dirty="0"/>
          </a:p>
        </p:txBody>
      </p:sp>
      <p:sp>
        <p:nvSpPr>
          <p:cNvPr id="3" name="Content Placeholder 2">
            <a:extLst>
              <a:ext uri="{FF2B5EF4-FFF2-40B4-BE49-F238E27FC236}">
                <a16:creationId xmlns:a16="http://schemas.microsoft.com/office/drawing/2014/main" id="{35A89303-42F4-4EC4-BD7A-8B40B1CA5E7F}"/>
              </a:ext>
            </a:extLst>
          </p:cNvPr>
          <p:cNvSpPr>
            <a:spLocks noGrp="1"/>
          </p:cNvSpPr>
          <p:nvPr>
            <p:ph idx="1"/>
          </p:nvPr>
        </p:nvSpPr>
        <p:spPr>
          <a:xfrm>
            <a:off x="566057" y="748145"/>
            <a:ext cx="11464578" cy="5132702"/>
          </a:xfrm>
        </p:spPr>
        <p:txBody>
          <a:bodyPr numCol="2">
            <a:normAutofit fontScale="25000" lnSpcReduction="20000"/>
          </a:bodyPr>
          <a:lstStyle/>
          <a:p>
            <a:pPr marL="68578" indent="0">
              <a:spcBef>
                <a:spcPts val="0"/>
              </a:spcBef>
              <a:buNone/>
            </a:pPr>
            <a:r>
              <a:rPr lang="en-US" dirty="0"/>
              <a:t> </a:t>
            </a:r>
            <a:endParaRPr lang="en-US" sz="3000" dirty="0"/>
          </a:p>
          <a:p>
            <a:pPr lvl="0">
              <a:lnSpc>
                <a:spcPct val="120000"/>
              </a:lnSpc>
              <a:spcBef>
                <a:spcPts val="600"/>
              </a:spcBef>
              <a:spcAft>
                <a:spcPts val="600"/>
              </a:spcAft>
            </a:pPr>
            <a:r>
              <a:rPr lang="en-US" sz="7600" dirty="0">
                <a:solidFill>
                  <a:schemeClr val="accent6"/>
                </a:solidFill>
              </a:rPr>
              <a:t>Administrative item on 2018 Child Fatality Task Force (CFTF) Action Agenda </a:t>
            </a:r>
            <a:r>
              <a:rPr lang="en-US" sz="7600" dirty="0"/>
              <a:t>to support Child Fatality Prevention (CFP) System Summit and for CFTF to hear reports on summit work.</a:t>
            </a:r>
          </a:p>
          <a:p>
            <a:pPr lvl="0">
              <a:lnSpc>
                <a:spcPct val="120000"/>
              </a:lnSpc>
              <a:spcBef>
                <a:spcPts val="600"/>
              </a:spcBef>
              <a:spcAft>
                <a:spcPts val="600"/>
              </a:spcAft>
            </a:pPr>
            <a:r>
              <a:rPr lang="en-US" sz="7600" dirty="0">
                <a:solidFill>
                  <a:schemeClr val="accent6"/>
                </a:solidFill>
              </a:rPr>
              <a:t>Two-day Child Fatality Prevention System Summit </a:t>
            </a:r>
            <a:r>
              <a:rPr lang="en-US" sz="7600" dirty="0"/>
              <a:t>April 2018: gathering of over 200 people</a:t>
            </a:r>
          </a:p>
          <a:p>
            <a:pPr lvl="0">
              <a:lnSpc>
                <a:spcPct val="120000"/>
              </a:lnSpc>
              <a:spcBef>
                <a:spcPts val="600"/>
              </a:spcBef>
              <a:spcAft>
                <a:spcPts val="600"/>
              </a:spcAft>
            </a:pPr>
            <a:r>
              <a:rPr lang="en-US" sz="7600" dirty="0">
                <a:solidFill>
                  <a:schemeClr val="accent6"/>
                </a:solidFill>
              </a:rPr>
              <a:t>Post-Summit meetings </a:t>
            </a:r>
            <a:r>
              <a:rPr lang="en-US" sz="7600" dirty="0"/>
              <a:t>among summit group facilitators identified three areas in need of focus: 1) system structure, 2) data, and 3) support and collaboration for child death review teams.</a:t>
            </a:r>
          </a:p>
          <a:p>
            <a:pPr lvl="0">
              <a:lnSpc>
                <a:spcPct val="120000"/>
              </a:lnSpc>
              <a:spcBef>
                <a:spcPts val="600"/>
              </a:spcBef>
              <a:spcAft>
                <a:spcPts val="600"/>
              </a:spcAft>
            </a:pPr>
            <a:r>
              <a:rPr lang="en-US" sz="7600" dirty="0">
                <a:solidFill>
                  <a:schemeClr val="accent6"/>
                </a:solidFill>
              </a:rPr>
              <a:t>National experts facilitated post-Summit stakeholder discussion </a:t>
            </a:r>
            <a:r>
              <a:rPr lang="en-US" sz="7600" dirty="0"/>
              <a:t>about CFP system strengths and challenges; other discussions among stakeholders about data and ideas for structural changes. </a:t>
            </a:r>
          </a:p>
          <a:p>
            <a:pPr marL="68578" lvl="0" indent="0">
              <a:lnSpc>
                <a:spcPct val="120000"/>
              </a:lnSpc>
              <a:spcBef>
                <a:spcPts val="600"/>
              </a:spcBef>
              <a:spcAft>
                <a:spcPts val="600"/>
              </a:spcAft>
              <a:buNone/>
            </a:pPr>
            <a:endParaRPr lang="en-US" sz="7600" dirty="0"/>
          </a:p>
          <a:p>
            <a:pPr lvl="0">
              <a:lnSpc>
                <a:spcPct val="120000"/>
              </a:lnSpc>
              <a:spcBef>
                <a:spcPts val="600"/>
              </a:spcBef>
              <a:spcAft>
                <a:spcPts val="600"/>
              </a:spcAft>
            </a:pPr>
            <a:r>
              <a:rPr lang="en-US" sz="7600" dirty="0">
                <a:solidFill>
                  <a:schemeClr val="accent6"/>
                </a:solidFill>
              </a:rPr>
              <a:t>Recommendations and findings in the Preliminary Reform Plan </a:t>
            </a:r>
            <a:r>
              <a:rPr lang="en-US" sz="7600" dirty="0"/>
              <a:t>from the Center for the Support of Families which have overlap/alignment with CFTF recommendations</a:t>
            </a:r>
            <a:r>
              <a:rPr lang="en-US" sz="7600" dirty="0">
                <a:solidFill>
                  <a:schemeClr val="accent6"/>
                </a:solidFill>
              </a:rPr>
              <a:t>. </a:t>
            </a:r>
            <a:r>
              <a:rPr lang="en-US" sz="7600" i="1" dirty="0">
                <a:solidFill>
                  <a:schemeClr val="accent6"/>
                </a:solidFill>
              </a:rPr>
              <a:t>[Note: their Final Plan of May 6, 2019 adopts all CFTF recommendations: </a:t>
            </a:r>
            <a:r>
              <a:rPr lang="en-US" sz="4800" dirty="0">
                <a:hlinkClick r:id="rId3"/>
              </a:rPr>
              <a:t>https://files.nc.gov/ncosbm/documents/files/ChildWelfareReform_FinalPlan.pdf</a:t>
            </a:r>
            <a:r>
              <a:rPr lang="en-US" sz="4800" dirty="0"/>
              <a:t>.</a:t>
            </a:r>
            <a:r>
              <a:rPr lang="en-US" sz="7200" dirty="0"/>
              <a:t>]</a:t>
            </a:r>
          </a:p>
          <a:p>
            <a:pPr lvl="0">
              <a:lnSpc>
                <a:spcPct val="120000"/>
              </a:lnSpc>
              <a:spcBef>
                <a:spcPts val="600"/>
              </a:spcBef>
              <a:spcAft>
                <a:spcPts val="600"/>
              </a:spcAft>
            </a:pPr>
            <a:r>
              <a:rPr lang="en-US" sz="7600" dirty="0">
                <a:solidFill>
                  <a:schemeClr val="accent6"/>
                </a:solidFill>
              </a:rPr>
              <a:t>Consultation with national child fatality prevention experts and research </a:t>
            </a:r>
            <a:r>
              <a:rPr lang="en-US" sz="7600" dirty="0"/>
              <a:t>on other states’ child fatality prevention systems.</a:t>
            </a:r>
          </a:p>
          <a:p>
            <a:pPr lvl="0">
              <a:lnSpc>
                <a:spcPct val="120000"/>
              </a:lnSpc>
              <a:spcBef>
                <a:spcPts val="600"/>
              </a:spcBef>
              <a:spcAft>
                <a:spcPts val="600"/>
              </a:spcAft>
            </a:pPr>
            <a:r>
              <a:rPr lang="en-US" sz="7600" dirty="0">
                <a:solidFill>
                  <a:schemeClr val="accent6"/>
                </a:solidFill>
              </a:rPr>
              <a:t>Discussion, alteration, and approval of draft proposed changes by CFTF Perinatal Health Committee (CFP stakeholders invited to participate), then discussion and approval by full CFTF. </a:t>
            </a:r>
          </a:p>
          <a:p>
            <a:endParaRPr lang="en-US" dirty="0"/>
          </a:p>
        </p:txBody>
      </p:sp>
    </p:spTree>
    <p:extLst>
      <p:ext uri="{BB962C8B-B14F-4D97-AF65-F5344CB8AC3E}">
        <p14:creationId xmlns:p14="http://schemas.microsoft.com/office/powerpoint/2010/main" val="129034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9FBE-EF07-4CD4-9D86-74F85760E06E}"/>
              </a:ext>
            </a:extLst>
          </p:cNvPr>
          <p:cNvSpPr>
            <a:spLocks noGrp="1"/>
          </p:cNvSpPr>
          <p:nvPr>
            <p:ph type="title"/>
          </p:nvPr>
        </p:nvSpPr>
        <p:spPr>
          <a:xfrm>
            <a:off x="670560" y="162071"/>
            <a:ext cx="10850880" cy="738749"/>
          </a:xfrm>
        </p:spPr>
        <p:txBody>
          <a:bodyPr>
            <a:normAutofit/>
          </a:bodyPr>
          <a:lstStyle/>
          <a:p>
            <a:r>
              <a:rPr lang="en-US" sz="2800" b="1" dirty="0"/>
              <a:t>CFP System recommendations from CFTF</a:t>
            </a:r>
          </a:p>
        </p:txBody>
      </p:sp>
      <p:sp>
        <p:nvSpPr>
          <p:cNvPr id="3" name="Content Placeholder 2">
            <a:extLst>
              <a:ext uri="{FF2B5EF4-FFF2-40B4-BE49-F238E27FC236}">
                <a16:creationId xmlns:a16="http://schemas.microsoft.com/office/drawing/2014/main" id="{A11C56D3-D6EB-41D4-95E3-57D3036C7359}"/>
              </a:ext>
            </a:extLst>
          </p:cNvPr>
          <p:cNvSpPr>
            <a:spLocks noGrp="1"/>
          </p:cNvSpPr>
          <p:nvPr>
            <p:ph idx="1"/>
          </p:nvPr>
        </p:nvSpPr>
        <p:spPr>
          <a:xfrm>
            <a:off x="670560" y="893791"/>
            <a:ext cx="11311642" cy="4129472"/>
          </a:xfrm>
        </p:spPr>
        <p:txBody>
          <a:bodyPr numCol="2" spcCol="91440">
            <a:noAutofit/>
          </a:bodyPr>
          <a:lstStyle/>
          <a:p>
            <a:pPr marL="0" indent="0">
              <a:spcAft>
                <a:spcPts val="1200"/>
              </a:spcAft>
              <a:buNone/>
            </a:pPr>
            <a:r>
              <a:rPr lang="en-US" dirty="0">
                <a:solidFill>
                  <a:schemeClr val="accent6"/>
                </a:solidFill>
              </a:rPr>
              <a:t>I. </a:t>
            </a:r>
            <a:r>
              <a:rPr lang="en-US" sz="1900" b="1" dirty="0">
                <a:solidFill>
                  <a:schemeClr val="accent6"/>
                </a:solidFill>
              </a:rPr>
              <a:t>Implement centralized state-level staff with whole-system oversight in one location</a:t>
            </a:r>
            <a:r>
              <a:rPr lang="en-US" sz="1900" dirty="0">
                <a:solidFill>
                  <a:schemeClr val="accent6"/>
                </a:solidFill>
              </a:rPr>
              <a:t>; </a:t>
            </a:r>
            <a:r>
              <a:rPr lang="en-US" sz="1900" dirty="0"/>
              <a:t>OCME child fatality staff remains in OCME; form new Fatality Review and Data Group to be information liaison.</a:t>
            </a:r>
          </a:p>
          <a:p>
            <a:pPr marL="0" indent="0">
              <a:spcAft>
                <a:spcPts val="1200"/>
              </a:spcAft>
              <a:buNone/>
            </a:pPr>
            <a:r>
              <a:rPr lang="en-US" sz="1900" dirty="0">
                <a:solidFill>
                  <a:schemeClr val="accent6"/>
                </a:solidFill>
              </a:rPr>
              <a:t>II.  </a:t>
            </a:r>
            <a:r>
              <a:rPr lang="en-US" sz="1900" b="1" dirty="0">
                <a:solidFill>
                  <a:schemeClr val="accent6"/>
                </a:solidFill>
              </a:rPr>
              <a:t>Implement a centralized electronic data and information system </a:t>
            </a:r>
            <a:r>
              <a:rPr lang="en-US" sz="1900" dirty="0"/>
              <a:t>that includes North Carolina participating in the National Child Death Review Case Reporting System.</a:t>
            </a:r>
          </a:p>
          <a:p>
            <a:pPr marL="0" indent="0">
              <a:spcAft>
                <a:spcPts val="1200"/>
              </a:spcAft>
              <a:buNone/>
            </a:pPr>
            <a:r>
              <a:rPr lang="en-US" sz="1900" dirty="0">
                <a:solidFill>
                  <a:schemeClr val="accent6"/>
                </a:solidFill>
              </a:rPr>
              <a:t>III.  </a:t>
            </a:r>
            <a:r>
              <a:rPr lang="en-US" sz="1900" b="1" dirty="0">
                <a:solidFill>
                  <a:schemeClr val="accent6"/>
                </a:solidFill>
              </a:rPr>
              <a:t>Reduce the volume of team reviews </a:t>
            </a:r>
            <a:r>
              <a:rPr lang="en-US" sz="1900" dirty="0"/>
              <a:t>by changing the types of deaths required to be reviewed by fatality review teams to be according to certain categories most likely to yield prevention opportunities.</a:t>
            </a:r>
          </a:p>
          <a:p>
            <a:pPr marL="0" indent="0">
              <a:spcAft>
                <a:spcPts val="1200"/>
              </a:spcAft>
              <a:buNone/>
            </a:pPr>
            <a:endParaRPr lang="en-US" sz="1900" dirty="0"/>
          </a:p>
          <a:p>
            <a:pPr marL="0" indent="0">
              <a:spcAft>
                <a:spcPts val="1200"/>
              </a:spcAft>
              <a:buNone/>
            </a:pPr>
            <a:r>
              <a:rPr lang="en-US" sz="1900" dirty="0">
                <a:solidFill>
                  <a:schemeClr val="accent6"/>
                </a:solidFill>
              </a:rPr>
              <a:t>IV.   </a:t>
            </a:r>
            <a:r>
              <a:rPr lang="en-US" sz="1900" b="1" dirty="0">
                <a:solidFill>
                  <a:schemeClr val="accent6"/>
                </a:solidFill>
              </a:rPr>
              <a:t>Reduce the number and types of teams</a:t>
            </a:r>
            <a:r>
              <a:rPr lang="en-US" sz="1900" b="1" dirty="0"/>
              <a:t> </a:t>
            </a:r>
            <a:r>
              <a:rPr lang="en-US" sz="1900" dirty="0"/>
              <a:t>performing fatality reviews by combining the functions of the four current types of teams into one with different procedures and required participants for different types of reviews and giving teams the option to choose whether to be single or multi-county teams. DHHS should study and determine an effective framework for meeting federal requirements for Citizen Review Panels and for reviewing active DSS cases.</a:t>
            </a:r>
          </a:p>
          <a:p>
            <a:pPr marL="0" indent="0">
              <a:spcAft>
                <a:spcPts val="1200"/>
              </a:spcAft>
              <a:buNone/>
            </a:pPr>
            <a:r>
              <a:rPr lang="en-US" sz="1900" dirty="0">
                <a:solidFill>
                  <a:schemeClr val="accent6"/>
                </a:solidFill>
              </a:rPr>
              <a:t>V.  </a:t>
            </a:r>
            <a:r>
              <a:rPr lang="en-US" sz="1900" b="1" dirty="0">
                <a:solidFill>
                  <a:schemeClr val="accent6"/>
                </a:solidFill>
              </a:rPr>
              <a:t>Formalize the 3 CFTF Committees </a:t>
            </a:r>
            <a:r>
              <a:rPr lang="en-US" sz="1900" dirty="0"/>
              <a:t>with certain required members; expand CFTF reports to address whole CFP System and to be distributed to additional state leaders.</a:t>
            </a:r>
          </a:p>
        </p:txBody>
      </p:sp>
      <p:sp>
        <p:nvSpPr>
          <p:cNvPr id="4" name="Slide Number Placeholder 3">
            <a:extLst>
              <a:ext uri="{FF2B5EF4-FFF2-40B4-BE49-F238E27FC236}">
                <a16:creationId xmlns:a16="http://schemas.microsoft.com/office/drawing/2014/main" id="{92D6A3C2-5B2B-440A-98BF-BD1DCE88368F}"/>
              </a:ext>
            </a:extLst>
          </p:cNvPr>
          <p:cNvSpPr>
            <a:spLocks noGrp="1"/>
          </p:cNvSpPr>
          <p:nvPr>
            <p:ph type="sldNum" sz="quarter" idx="12"/>
          </p:nvPr>
        </p:nvSpPr>
        <p:spPr/>
        <p:txBody>
          <a:bodyPr/>
          <a:lstStyle/>
          <a:p>
            <a:fld id="{20152D37-DFA7-CC43-ABC0-31CD044699F5}" type="slidenum">
              <a:rPr lang="en-US" smtClean="0"/>
              <a:t>25</a:t>
            </a:fld>
            <a:endParaRPr lang="en-US" dirty="0"/>
          </a:p>
        </p:txBody>
      </p:sp>
      <p:sp>
        <p:nvSpPr>
          <p:cNvPr id="5" name="TextBox 4">
            <a:extLst>
              <a:ext uri="{FF2B5EF4-FFF2-40B4-BE49-F238E27FC236}">
                <a16:creationId xmlns:a16="http://schemas.microsoft.com/office/drawing/2014/main" id="{50E8D6CB-18D4-4F11-A517-F10A6348DD94}"/>
              </a:ext>
            </a:extLst>
          </p:cNvPr>
          <p:cNvSpPr txBox="1"/>
          <p:nvPr/>
        </p:nvSpPr>
        <p:spPr>
          <a:xfrm>
            <a:off x="670560" y="5981352"/>
            <a:ext cx="10850880" cy="769441"/>
          </a:xfrm>
          <a:prstGeom prst="rect">
            <a:avLst/>
          </a:prstGeom>
          <a:noFill/>
        </p:spPr>
        <p:txBody>
          <a:bodyPr wrap="square" rtlCol="0">
            <a:spAutoFit/>
          </a:bodyPr>
          <a:lstStyle/>
          <a:p>
            <a:pPr lvl="0" indent="-228600" defTabSz="914377">
              <a:spcBef>
                <a:spcPts val="700"/>
              </a:spcBef>
              <a:spcAft>
                <a:spcPts val="1200"/>
              </a:spcAft>
              <a:buClr>
                <a:srgbClr val="80B606"/>
              </a:buClr>
              <a:buSzPct val="85000"/>
            </a:pPr>
            <a:r>
              <a:rPr lang="en-US" sz="1600" dirty="0">
                <a:solidFill>
                  <a:schemeClr val="accent3"/>
                </a:solidFill>
              </a:rPr>
              <a:t>More detailed recommendations can be found on the CFTF website here: </a:t>
            </a:r>
            <a:r>
              <a:rPr lang="en-US" sz="1400" dirty="0">
                <a:solidFill>
                  <a:schemeClr val="accent6"/>
                </a:solidFill>
                <a:hlinkClick r:id="rId3">
                  <a:extLst>
                    <a:ext uri="{A12FA001-AC4F-418D-AE19-62706E023703}">
                      <ahyp:hlinkClr xmlns:ahyp="http://schemas.microsoft.com/office/drawing/2018/hyperlinkcolor" val="tx"/>
                    </a:ext>
                  </a:extLst>
                </a:hlinkClick>
              </a:rPr>
              <a:t>https://www.ncleg.net/DocumentSites/Committees/NCCFTF/in%20the%20spotlight/CFTF%20Child%20Fatality%20Prevention%20System%20Recommendations%20for%202019.pdf</a:t>
            </a:r>
            <a:r>
              <a:rPr lang="en-US" sz="1400" dirty="0">
                <a:solidFill>
                  <a:schemeClr val="accent6"/>
                </a:solidFill>
              </a:rPr>
              <a:t> </a:t>
            </a:r>
          </a:p>
        </p:txBody>
      </p:sp>
      <p:sp>
        <p:nvSpPr>
          <p:cNvPr id="6" name="TextBox 5">
            <a:extLst>
              <a:ext uri="{FF2B5EF4-FFF2-40B4-BE49-F238E27FC236}">
                <a16:creationId xmlns:a16="http://schemas.microsoft.com/office/drawing/2014/main" id="{420FA243-5431-4B3C-BEDB-2B09629859F4}"/>
              </a:ext>
            </a:extLst>
          </p:cNvPr>
          <p:cNvSpPr txBox="1"/>
          <p:nvPr/>
        </p:nvSpPr>
        <p:spPr>
          <a:xfrm>
            <a:off x="588620" y="5073644"/>
            <a:ext cx="11014759" cy="646331"/>
          </a:xfrm>
          <a:prstGeom prst="rect">
            <a:avLst/>
          </a:prstGeom>
          <a:noFill/>
        </p:spPr>
        <p:txBody>
          <a:bodyPr wrap="square" rtlCol="0">
            <a:spAutoFit/>
          </a:bodyPr>
          <a:lstStyle/>
          <a:p>
            <a:pPr>
              <a:spcAft>
                <a:spcPts val="1200"/>
              </a:spcAft>
            </a:pPr>
            <a:r>
              <a:rPr lang="en-US" b="1"/>
              <a:t>Recommendations were also made to maintain current CFP funding and appropriate additional funds to support restructuring and to strengthen the system.</a:t>
            </a:r>
            <a:endParaRPr lang="en-US" b="1" dirty="0"/>
          </a:p>
        </p:txBody>
      </p:sp>
    </p:spTree>
    <p:extLst>
      <p:ext uri="{BB962C8B-B14F-4D97-AF65-F5344CB8AC3E}">
        <p14:creationId xmlns:p14="http://schemas.microsoft.com/office/powerpoint/2010/main" val="154780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875" y="259378"/>
            <a:ext cx="8398517" cy="746794"/>
          </a:xfrm>
        </p:spPr>
        <p:txBody>
          <a:bodyPr>
            <a:noAutofit/>
          </a:bodyPr>
          <a:lstStyle/>
          <a:p>
            <a:r>
              <a:rPr lang="en-US" sz="2800" b="1" dirty="0"/>
              <a:t>What will a central office in one location accomplish?</a:t>
            </a:r>
          </a:p>
        </p:txBody>
      </p:sp>
      <p:graphicFrame>
        <p:nvGraphicFramePr>
          <p:cNvPr id="5" name="Content Placeholder 4"/>
          <p:cNvGraphicFramePr>
            <a:graphicFrameLocks noGrp="1"/>
          </p:cNvGraphicFramePr>
          <p:nvPr>
            <p:ph idx="1"/>
          </p:nvPr>
        </p:nvGraphicFramePr>
        <p:xfrm>
          <a:off x="1626634" y="1167537"/>
          <a:ext cx="9041367" cy="5582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997C839-41B4-4E2B-86D9-0127E7235BF8}"/>
              </a:ext>
            </a:extLst>
          </p:cNvPr>
          <p:cNvSpPr>
            <a:spLocks noGrp="1"/>
          </p:cNvSpPr>
          <p:nvPr>
            <p:ph type="sldNum" sz="quarter" idx="12"/>
          </p:nvPr>
        </p:nvSpPr>
        <p:spPr/>
        <p:txBody>
          <a:bodyPr/>
          <a:lstStyle/>
          <a:p>
            <a:fld id="{20152D37-DFA7-CC43-ABC0-31CD044699F5}" type="slidenum">
              <a:rPr lang="en-US" smtClean="0"/>
              <a:t>26</a:t>
            </a:fld>
            <a:endParaRPr lang="en-US"/>
          </a:p>
        </p:txBody>
      </p:sp>
    </p:spTree>
    <p:extLst>
      <p:ext uri="{BB962C8B-B14F-4D97-AF65-F5344CB8AC3E}">
        <p14:creationId xmlns:p14="http://schemas.microsoft.com/office/powerpoint/2010/main" val="1323622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2" y="495799"/>
            <a:ext cx="10685928" cy="746794"/>
          </a:xfrm>
        </p:spPr>
        <p:txBody>
          <a:bodyPr>
            <a:noAutofit/>
          </a:bodyPr>
          <a:lstStyle/>
          <a:p>
            <a:r>
              <a:rPr lang="en-US" sz="2600" b="1" dirty="0"/>
              <a:t>What will a centralized Information system and joining the national DATA system accomplish?</a:t>
            </a:r>
          </a:p>
        </p:txBody>
      </p:sp>
      <p:graphicFrame>
        <p:nvGraphicFramePr>
          <p:cNvPr id="5" name="Content Placeholder 4"/>
          <p:cNvGraphicFramePr>
            <a:graphicFrameLocks noGrp="1"/>
          </p:cNvGraphicFramePr>
          <p:nvPr>
            <p:ph idx="1"/>
          </p:nvPr>
        </p:nvGraphicFramePr>
        <p:xfrm>
          <a:off x="1852908" y="1488012"/>
          <a:ext cx="8523097" cy="510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9714F50-78AF-49A6-9E5A-ADDEE0FCAADB}"/>
              </a:ext>
            </a:extLst>
          </p:cNvPr>
          <p:cNvSpPr>
            <a:spLocks noGrp="1"/>
          </p:cNvSpPr>
          <p:nvPr>
            <p:ph type="sldNum" sz="quarter" idx="12"/>
          </p:nvPr>
        </p:nvSpPr>
        <p:spPr/>
        <p:txBody>
          <a:bodyPr/>
          <a:lstStyle/>
          <a:p>
            <a:fld id="{20152D37-DFA7-CC43-ABC0-31CD044699F5}" type="slidenum">
              <a:rPr lang="en-US" smtClean="0"/>
              <a:t>27</a:t>
            </a:fld>
            <a:endParaRPr lang="en-US"/>
          </a:p>
        </p:txBody>
      </p:sp>
    </p:spTree>
    <p:extLst>
      <p:ext uri="{BB962C8B-B14F-4D97-AF65-F5344CB8AC3E}">
        <p14:creationId xmlns:p14="http://schemas.microsoft.com/office/powerpoint/2010/main" val="3183433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544481"/>
            <a:ext cx="10685929" cy="746794"/>
          </a:xfrm>
        </p:spPr>
        <p:txBody>
          <a:bodyPr>
            <a:noAutofit/>
          </a:bodyPr>
          <a:lstStyle/>
          <a:p>
            <a:pPr indent="-228600">
              <a:spcAft>
                <a:spcPts val="1200"/>
              </a:spcAft>
            </a:pPr>
            <a:r>
              <a:rPr lang="en-US" sz="2800" b="1" dirty="0"/>
              <a:t>What will be accomplished by focusing team reviews on 9 or more categories of death most likely to yield prevention opportunities?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6741399"/>
              </p:ext>
            </p:extLst>
          </p:nvPr>
        </p:nvGraphicFramePr>
        <p:xfrm>
          <a:off x="4222374" y="1796385"/>
          <a:ext cx="7691717" cy="4315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FFAF688-820B-493D-95ED-FBB82608B892}"/>
              </a:ext>
            </a:extLst>
          </p:cNvPr>
          <p:cNvSpPr>
            <a:spLocks noGrp="1"/>
          </p:cNvSpPr>
          <p:nvPr>
            <p:ph type="sldNum" sz="quarter" idx="12"/>
          </p:nvPr>
        </p:nvSpPr>
        <p:spPr/>
        <p:txBody>
          <a:bodyPr/>
          <a:lstStyle/>
          <a:p>
            <a:fld id="{20152D37-DFA7-CC43-ABC0-31CD044699F5}" type="slidenum">
              <a:rPr lang="en-US" smtClean="0"/>
              <a:t>28</a:t>
            </a:fld>
            <a:endParaRPr lang="en-US"/>
          </a:p>
        </p:txBody>
      </p:sp>
      <p:sp>
        <p:nvSpPr>
          <p:cNvPr id="3" name="TextBox 2">
            <a:extLst>
              <a:ext uri="{FF2B5EF4-FFF2-40B4-BE49-F238E27FC236}">
                <a16:creationId xmlns:a16="http://schemas.microsoft.com/office/drawing/2014/main" id="{E9F9B1FC-481C-4F09-AB27-79EE2D108FF5}"/>
              </a:ext>
            </a:extLst>
          </p:cNvPr>
          <p:cNvSpPr txBox="1"/>
          <p:nvPr/>
        </p:nvSpPr>
        <p:spPr>
          <a:xfrm>
            <a:off x="0" y="1796385"/>
            <a:ext cx="3980331" cy="4308872"/>
          </a:xfrm>
          <a:prstGeom prst="rect">
            <a:avLst/>
          </a:prstGeom>
          <a:noFill/>
        </p:spPr>
        <p:txBody>
          <a:bodyPr wrap="square" rtlCol="0">
            <a:spAutoFit/>
          </a:bodyPr>
          <a:lstStyle/>
          <a:p>
            <a:pPr marL="742950" lvl="1" indent="-285750">
              <a:spcAft>
                <a:spcPts val="600"/>
              </a:spcAft>
              <a:buFont typeface="Arial"/>
              <a:buChar char="•"/>
            </a:pPr>
            <a:r>
              <a:rPr lang="en-US" dirty="0"/>
              <a:t>Undetermined causes</a:t>
            </a:r>
          </a:p>
          <a:p>
            <a:pPr marL="742950" lvl="1" indent="-285750">
              <a:spcAft>
                <a:spcPts val="600"/>
              </a:spcAft>
              <a:buFont typeface="Arial"/>
              <a:buChar char="•"/>
            </a:pPr>
            <a:r>
              <a:rPr lang="en-US" dirty="0"/>
              <a:t>Unintentional injury </a:t>
            </a:r>
          </a:p>
          <a:p>
            <a:pPr marL="742950" lvl="1" indent="-285750">
              <a:spcAft>
                <a:spcPts val="600"/>
              </a:spcAft>
              <a:buFont typeface="Arial"/>
              <a:buChar char="•"/>
            </a:pPr>
            <a:r>
              <a:rPr lang="en-US" dirty="0"/>
              <a:t>Violence </a:t>
            </a:r>
          </a:p>
          <a:p>
            <a:pPr marL="742950" lvl="1" indent="-285750">
              <a:spcAft>
                <a:spcPts val="600"/>
              </a:spcAft>
              <a:buFont typeface="Arial"/>
              <a:buChar char="•"/>
            </a:pPr>
            <a:r>
              <a:rPr lang="en-US" dirty="0"/>
              <a:t>Motor vehicle incidents</a:t>
            </a:r>
          </a:p>
          <a:p>
            <a:pPr marL="742950" lvl="1" indent="-285750">
              <a:spcAft>
                <a:spcPts val="600"/>
              </a:spcAft>
              <a:buFont typeface="Arial"/>
              <a:buChar char="•"/>
            </a:pPr>
            <a:r>
              <a:rPr lang="en-US" dirty="0"/>
              <a:t>Child abuse or neglect/CPS involvement </a:t>
            </a:r>
          </a:p>
          <a:p>
            <a:pPr marL="742950" lvl="1" indent="-285750">
              <a:spcAft>
                <a:spcPts val="600"/>
              </a:spcAft>
              <a:buFont typeface="Arial"/>
              <a:buChar char="•"/>
            </a:pPr>
            <a:r>
              <a:rPr lang="en-US" dirty="0"/>
              <a:t>Sudden unexpected infant death</a:t>
            </a:r>
          </a:p>
          <a:p>
            <a:pPr marL="742950" lvl="1" indent="-285750">
              <a:spcAft>
                <a:spcPts val="600"/>
              </a:spcAft>
              <a:buFont typeface="Arial"/>
              <a:buChar char="•"/>
            </a:pPr>
            <a:r>
              <a:rPr lang="en-US" dirty="0"/>
              <a:t>Suicide</a:t>
            </a:r>
          </a:p>
          <a:p>
            <a:pPr marL="742950" lvl="1" indent="-285750">
              <a:spcAft>
                <a:spcPts val="600"/>
              </a:spcAft>
              <a:buFont typeface="Arial"/>
              <a:buChar char="•"/>
            </a:pPr>
            <a:r>
              <a:rPr lang="en-US" dirty="0"/>
              <a:t>Deaths not expected in the next 6 months</a:t>
            </a:r>
          </a:p>
          <a:p>
            <a:pPr marL="742950" lvl="1" indent="-285750">
              <a:spcAft>
                <a:spcPts val="600"/>
              </a:spcAft>
              <a:buFont typeface="Arial"/>
              <a:buChar char="•"/>
            </a:pPr>
            <a:r>
              <a:rPr lang="en-US" dirty="0"/>
              <a:t>[Potential for additional special criteria for infant deaths; other deaths; FIMR]</a:t>
            </a:r>
          </a:p>
        </p:txBody>
      </p:sp>
    </p:spTree>
    <p:extLst>
      <p:ext uri="{BB962C8B-B14F-4D97-AF65-F5344CB8AC3E}">
        <p14:creationId xmlns:p14="http://schemas.microsoft.com/office/powerpoint/2010/main" val="141293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182" y="215282"/>
            <a:ext cx="10602430" cy="746794"/>
          </a:xfrm>
        </p:spPr>
        <p:txBody>
          <a:bodyPr>
            <a:noAutofit/>
          </a:bodyPr>
          <a:lstStyle/>
          <a:p>
            <a:pPr indent="-228600">
              <a:spcAft>
                <a:spcPts val="1200"/>
              </a:spcAft>
            </a:pPr>
            <a:r>
              <a:rPr lang="en-US" sz="2800" b="1" dirty="0"/>
              <a:t>What will be accomplished by Consolidating review teams?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39176134"/>
              </p:ext>
            </p:extLst>
          </p:nvPr>
        </p:nvGraphicFramePr>
        <p:xfrm>
          <a:off x="1585087" y="1027885"/>
          <a:ext cx="9284619" cy="532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ACCAC77-A57D-4650-95FD-6A77B89A6D90}"/>
              </a:ext>
            </a:extLst>
          </p:cNvPr>
          <p:cNvSpPr>
            <a:spLocks noGrp="1"/>
          </p:cNvSpPr>
          <p:nvPr>
            <p:ph type="sldNum" sz="quarter" idx="12"/>
          </p:nvPr>
        </p:nvSpPr>
        <p:spPr/>
        <p:txBody>
          <a:bodyPr/>
          <a:lstStyle/>
          <a:p>
            <a:fld id="{20152D37-DFA7-CC43-ABC0-31CD044699F5}" type="slidenum">
              <a:rPr lang="en-US" smtClean="0"/>
              <a:t>29</a:t>
            </a:fld>
            <a:endParaRPr lang="en-US"/>
          </a:p>
        </p:txBody>
      </p:sp>
    </p:spTree>
    <p:extLst>
      <p:ext uri="{BB962C8B-B14F-4D97-AF65-F5344CB8AC3E}">
        <p14:creationId xmlns:p14="http://schemas.microsoft.com/office/powerpoint/2010/main" val="291242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399" y="274638"/>
            <a:ext cx="10555111" cy="1143000"/>
          </a:xfrm>
        </p:spPr>
        <p:txBody>
          <a:bodyPr>
            <a:normAutofit fontScale="90000"/>
          </a:bodyPr>
          <a:lstStyle/>
          <a:p>
            <a:r>
              <a:rPr lang="en-US" dirty="0">
                <a:solidFill>
                  <a:schemeClr val="accent3"/>
                </a:solidFill>
              </a:rPr>
              <a:t>Charge of State Child Fatality Prevention System </a:t>
            </a:r>
            <a:r>
              <a:rPr lang="en-US" sz="2000" dirty="0"/>
              <a:t>[via Article 14 of NC Juvenile Code]</a:t>
            </a:r>
          </a:p>
        </p:txBody>
      </p:sp>
      <p:sp>
        <p:nvSpPr>
          <p:cNvPr id="5" name="Content Placeholder 4">
            <a:extLst>
              <a:ext uri="{FF2B5EF4-FFF2-40B4-BE49-F238E27FC236}">
                <a16:creationId xmlns:a16="http://schemas.microsoft.com/office/drawing/2014/main" id="{2F4C3B55-0A4E-4AB2-BDB7-9EA2E28B3F57}"/>
              </a:ext>
            </a:extLst>
          </p:cNvPr>
          <p:cNvSpPr>
            <a:spLocks noGrp="1"/>
          </p:cNvSpPr>
          <p:nvPr>
            <p:ph idx="1"/>
          </p:nvPr>
        </p:nvSpPr>
        <p:spPr>
          <a:xfrm>
            <a:off x="914400" y="1600200"/>
            <a:ext cx="10363200" cy="4190999"/>
          </a:xfrm>
        </p:spPr>
        <p:txBody>
          <a:bodyPr>
            <a:noAutofit/>
          </a:bodyPr>
          <a:lstStyle/>
          <a:p>
            <a:pPr lvl="0">
              <a:spcAft>
                <a:spcPts val="1200"/>
              </a:spcAft>
            </a:pPr>
            <a:r>
              <a:rPr lang="en-US" sz="2800" b="1" baseline="0" dirty="0"/>
              <a:t>Develop a communitywide approach </a:t>
            </a:r>
            <a:r>
              <a:rPr lang="en-US" sz="2800" baseline="0" dirty="0"/>
              <a:t>to child abuse and neglect;</a:t>
            </a:r>
            <a:endParaRPr lang="en-US" sz="2800" dirty="0"/>
          </a:p>
          <a:p>
            <a:pPr lvl="0">
              <a:spcAft>
                <a:spcPts val="1200"/>
              </a:spcAft>
            </a:pPr>
            <a:r>
              <a:rPr lang="en-US" sz="2800" b="1" baseline="0" dirty="0"/>
              <a:t>Study and understand causes </a:t>
            </a:r>
            <a:r>
              <a:rPr lang="en-US" sz="2800" baseline="0" dirty="0"/>
              <a:t>of childhood death;</a:t>
            </a:r>
            <a:endParaRPr lang="en-US" sz="2800" dirty="0"/>
          </a:p>
          <a:p>
            <a:pPr lvl="0">
              <a:spcAft>
                <a:spcPts val="1200"/>
              </a:spcAft>
            </a:pPr>
            <a:r>
              <a:rPr lang="en-US" sz="2800" b="1" baseline="0" dirty="0"/>
              <a:t>Identify gaps in service delivery </a:t>
            </a:r>
            <a:r>
              <a:rPr lang="en-US" sz="2800" baseline="0" dirty="0"/>
              <a:t>in systems designed to prevent abuse, neglect, and death; and</a:t>
            </a:r>
            <a:endParaRPr lang="en-US" sz="2800" dirty="0"/>
          </a:p>
          <a:p>
            <a:pPr lvl="0">
              <a:spcAft>
                <a:spcPts val="1200"/>
              </a:spcAft>
            </a:pPr>
            <a:r>
              <a:rPr lang="en-US" sz="2800" b="1" baseline="0" dirty="0">
                <a:solidFill>
                  <a:schemeClr val="accent6"/>
                </a:solidFill>
              </a:rPr>
              <a:t>Make and implement recommendations for laws, rules, and policies that will support the safe and healthy development of our children and prevent future child abuse, neglect, and death.</a:t>
            </a:r>
            <a:endParaRPr lang="en-US" sz="2800" dirty="0">
              <a:solidFill>
                <a:schemeClr val="accent6"/>
              </a:solidFill>
            </a:endParaRPr>
          </a:p>
        </p:txBody>
      </p:sp>
    </p:spTree>
    <p:extLst>
      <p:ext uri="{BB962C8B-B14F-4D97-AF65-F5344CB8AC3E}">
        <p14:creationId xmlns:p14="http://schemas.microsoft.com/office/powerpoint/2010/main" val="3905593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529280"/>
            <a:ext cx="10659035" cy="746794"/>
          </a:xfrm>
        </p:spPr>
        <p:txBody>
          <a:bodyPr>
            <a:noAutofit/>
          </a:bodyPr>
          <a:lstStyle/>
          <a:p>
            <a:pPr indent="-228600">
              <a:spcAft>
                <a:spcPts val="1200"/>
              </a:spcAft>
            </a:pPr>
            <a:r>
              <a:rPr lang="en-US" sz="2800" b="1" dirty="0"/>
              <a:t>What will be accomplished by formalizing CFTF committees &amp; expanded reporting?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5205087"/>
              </p:ext>
            </p:extLst>
          </p:nvPr>
        </p:nvGraphicFramePr>
        <p:xfrm>
          <a:off x="1272989" y="1846728"/>
          <a:ext cx="10004612" cy="4874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9C5E2DC-F1F7-4154-9D9D-19CD20598C1B}"/>
              </a:ext>
            </a:extLst>
          </p:cNvPr>
          <p:cNvSpPr>
            <a:spLocks noGrp="1"/>
          </p:cNvSpPr>
          <p:nvPr>
            <p:ph type="sldNum" sz="quarter" idx="12"/>
          </p:nvPr>
        </p:nvSpPr>
        <p:spPr/>
        <p:txBody>
          <a:bodyPr/>
          <a:lstStyle/>
          <a:p>
            <a:fld id="{20152D37-DFA7-CC43-ABC0-31CD044699F5}" type="slidenum">
              <a:rPr lang="en-US" smtClean="0"/>
              <a:t>30</a:t>
            </a:fld>
            <a:endParaRPr lang="en-US"/>
          </a:p>
        </p:txBody>
      </p:sp>
    </p:spTree>
    <p:extLst>
      <p:ext uri="{BB962C8B-B14F-4D97-AF65-F5344CB8AC3E}">
        <p14:creationId xmlns:p14="http://schemas.microsoft.com/office/powerpoint/2010/main" val="1693255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E5E2A-2029-4949-90DB-F078ECD80BF0}"/>
              </a:ext>
            </a:extLst>
          </p:cNvPr>
          <p:cNvSpPr>
            <a:spLocks noGrp="1"/>
          </p:cNvSpPr>
          <p:nvPr>
            <p:ph idx="1"/>
          </p:nvPr>
        </p:nvSpPr>
        <p:spPr>
          <a:xfrm>
            <a:off x="699247" y="1600200"/>
            <a:ext cx="10578353" cy="3204881"/>
          </a:xfrm>
        </p:spPr>
        <p:txBody>
          <a:bodyPr>
            <a:noAutofit/>
          </a:bodyPr>
          <a:lstStyle/>
          <a:p>
            <a:pPr marL="68578" indent="0">
              <a:buNone/>
            </a:pPr>
            <a:r>
              <a:rPr lang="en-US" sz="4000" dirty="0"/>
              <a:t>2019 legislation to strengthen the</a:t>
            </a:r>
          </a:p>
          <a:p>
            <a:pPr marL="68578" indent="0">
              <a:buNone/>
            </a:pPr>
            <a:r>
              <a:rPr lang="en-US" sz="4000" dirty="0"/>
              <a:t>NC Child Fatality Prevention System: </a:t>
            </a:r>
          </a:p>
          <a:p>
            <a:pPr marL="68578" indent="0">
              <a:buNone/>
            </a:pPr>
            <a:r>
              <a:rPr lang="en-US" sz="4000" dirty="0">
                <a:solidFill>
                  <a:schemeClr val="accent6"/>
                </a:solidFill>
              </a:rPr>
              <a:t>HB 825</a:t>
            </a:r>
            <a:r>
              <a:rPr lang="en-US" sz="4000" dirty="0"/>
              <a:t>, which was included in the comprehensive budget bill, </a:t>
            </a:r>
            <a:r>
              <a:rPr lang="en-US" sz="4000" dirty="0">
                <a:solidFill>
                  <a:schemeClr val="accent6"/>
                </a:solidFill>
              </a:rPr>
              <a:t>HB 966</a:t>
            </a:r>
            <a:r>
              <a:rPr lang="en-US" sz="4000" dirty="0"/>
              <a:t>, </a:t>
            </a:r>
            <a:r>
              <a:rPr lang="en-US" sz="4000" b="1" dirty="0"/>
              <a:t>which has not become law</a:t>
            </a:r>
          </a:p>
        </p:txBody>
      </p:sp>
    </p:spTree>
    <p:extLst>
      <p:ext uri="{BB962C8B-B14F-4D97-AF65-F5344CB8AC3E}">
        <p14:creationId xmlns:p14="http://schemas.microsoft.com/office/powerpoint/2010/main" val="317178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1E37-F5DE-4F45-B3F6-52B5CAB93254}"/>
              </a:ext>
            </a:extLst>
          </p:cNvPr>
          <p:cNvSpPr>
            <a:spLocks noGrp="1"/>
          </p:cNvSpPr>
          <p:nvPr>
            <p:ph type="title"/>
          </p:nvPr>
        </p:nvSpPr>
        <p:spPr>
          <a:xfrm>
            <a:off x="914400" y="274638"/>
            <a:ext cx="10363200" cy="817892"/>
          </a:xfrm>
        </p:spPr>
        <p:txBody>
          <a:bodyPr>
            <a:normAutofit/>
          </a:bodyPr>
          <a:lstStyle/>
          <a:p>
            <a:r>
              <a:rPr lang="en-US" dirty="0"/>
              <a:t>main components of legislation</a:t>
            </a:r>
          </a:p>
        </p:txBody>
      </p:sp>
      <p:sp>
        <p:nvSpPr>
          <p:cNvPr id="4" name="Content Placeholder 3">
            <a:extLst>
              <a:ext uri="{FF2B5EF4-FFF2-40B4-BE49-F238E27FC236}">
                <a16:creationId xmlns:a16="http://schemas.microsoft.com/office/drawing/2014/main" id="{0AEFA4E2-B1AA-43E5-B73B-B83202361992}"/>
              </a:ext>
            </a:extLst>
          </p:cNvPr>
          <p:cNvSpPr>
            <a:spLocks noGrp="1"/>
          </p:cNvSpPr>
          <p:nvPr>
            <p:ph idx="1"/>
          </p:nvPr>
        </p:nvSpPr>
        <p:spPr>
          <a:xfrm>
            <a:off x="914400" y="1092530"/>
            <a:ext cx="10363200" cy="5490832"/>
          </a:xfrm>
        </p:spPr>
        <p:txBody>
          <a:bodyPr>
            <a:normAutofit/>
          </a:bodyPr>
          <a:lstStyle/>
          <a:p>
            <a:pPr>
              <a:spcAft>
                <a:spcPts val="1200"/>
              </a:spcAft>
            </a:pPr>
            <a:r>
              <a:rPr lang="en-US" sz="2600" dirty="0">
                <a:solidFill>
                  <a:srgbClr val="7030A0"/>
                </a:solidFill>
              </a:rPr>
              <a:t>Establishes State Office of Child Fatality Prevention within DHHS and provides funding for that purpose.</a:t>
            </a:r>
          </a:p>
          <a:p>
            <a:pPr>
              <a:spcAft>
                <a:spcPts val="1200"/>
              </a:spcAft>
            </a:pPr>
            <a:r>
              <a:rPr lang="en-US" sz="2600" dirty="0">
                <a:solidFill>
                  <a:srgbClr val="7030A0"/>
                </a:solidFill>
              </a:rPr>
              <a:t>Directs DHHS, </a:t>
            </a:r>
            <a:r>
              <a:rPr lang="en-US" sz="2600" dirty="0">
                <a:solidFill>
                  <a:schemeClr val="accent3"/>
                </a:solidFill>
              </a:rPr>
              <a:t>in consultation with individuals knowledgeable about child fatality review and prevention, </a:t>
            </a:r>
            <a:r>
              <a:rPr lang="en-US" sz="2600" dirty="0">
                <a:solidFill>
                  <a:srgbClr val="7030A0"/>
                </a:solidFill>
              </a:rPr>
              <a:t>to develop and submit a detailed restructuring proposal that addresses five aspects of restructuring; proposal to be submitted to the Joint Legislative Oversight Committee on HHS [in March of 2020]. </a:t>
            </a:r>
          </a:p>
          <a:p>
            <a:pPr>
              <a:spcAft>
                <a:spcPts val="1200"/>
              </a:spcAft>
            </a:pPr>
            <a:r>
              <a:rPr lang="en-US" sz="2600" dirty="0">
                <a:solidFill>
                  <a:srgbClr val="7030A0"/>
                </a:solidFill>
              </a:rPr>
              <a:t>Updates and clarifies the statutes addressing the Child Fatality Task Force and formalizes the committee and leadership structure of the Task Force; expands reporting done by Task Force to address whole system and expands distribution of report to more state leaders.</a:t>
            </a:r>
          </a:p>
          <a:p>
            <a:pPr lvl="1">
              <a:buFont typeface="Wingdings" panose="05000000000000000000" pitchFamily="2" charset="2"/>
              <a:buChar char="v"/>
            </a:pPr>
            <a:endParaRPr lang="en-US" b="1" dirty="0">
              <a:solidFill>
                <a:srgbClr val="7030A0"/>
              </a:solidFill>
            </a:endParaRPr>
          </a:p>
          <a:p>
            <a:pPr lvl="1">
              <a:buFont typeface="Wingdings" panose="05000000000000000000" pitchFamily="2" charset="2"/>
              <a:buChar char="v"/>
            </a:pPr>
            <a:endParaRPr lang="en-US" b="1" dirty="0">
              <a:solidFill>
                <a:srgbClr val="7030A0"/>
              </a:solidFill>
            </a:endParaRPr>
          </a:p>
          <a:p>
            <a:pPr lvl="1">
              <a:buFont typeface="Wingdings" panose="05000000000000000000" pitchFamily="2" charset="2"/>
              <a:buChar char="v"/>
            </a:pPr>
            <a:endParaRPr lang="en-US" b="1" dirty="0">
              <a:solidFill>
                <a:srgbClr val="7030A0"/>
              </a:solidFill>
            </a:endParaRPr>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1564849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0E54-09EE-42F4-8765-B34664F58C3D}"/>
              </a:ext>
            </a:extLst>
          </p:cNvPr>
          <p:cNvSpPr>
            <a:spLocks noGrp="1"/>
          </p:cNvSpPr>
          <p:nvPr>
            <p:ph type="title"/>
          </p:nvPr>
        </p:nvSpPr>
        <p:spPr>
          <a:xfrm>
            <a:off x="914400" y="274638"/>
            <a:ext cx="10363200" cy="917344"/>
          </a:xfrm>
        </p:spPr>
        <p:txBody>
          <a:bodyPr>
            <a:noAutofit/>
          </a:bodyPr>
          <a:lstStyle/>
          <a:p>
            <a:r>
              <a:rPr lang="en-US" dirty="0">
                <a:solidFill>
                  <a:schemeClr val="accent6"/>
                </a:solidFill>
              </a:rPr>
              <a:t>Component 1: </a:t>
            </a:r>
            <a:r>
              <a:rPr lang="en-US" dirty="0"/>
              <a:t>Establishes State office of Child fatality prevention within DHHS  </a:t>
            </a:r>
          </a:p>
        </p:txBody>
      </p:sp>
      <p:sp>
        <p:nvSpPr>
          <p:cNvPr id="3" name="Content Placeholder 2">
            <a:extLst>
              <a:ext uri="{FF2B5EF4-FFF2-40B4-BE49-F238E27FC236}">
                <a16:creationId xmlns:a16="http://schemas.microsoft.com/office/drawing/2014/main" id="{265DAA97-8FF8-47BE-A0F0-619E394E4C76}"/>
              </a:ext>
            </a:extLst>
          </p:cNvPr>
          <p:cNvSpPr>
            <a:spLocks noGrp="1"/>
          </p:cNvSpPr>
          <p:nvPr>
            <p:ph idx="1"/>
          </p:nvPr>
        </p:nvSpPr>
        <p:spPr>
          <a:xfrm>
            <a:off x="914399" y="1707776"/>
            <a:ext cx="10685929" cy="4289612"/>
          </a:xfrm>
        </p:spPr>
        <p:txBody>
          <a:bodyPr numCol="1">
            <a:noAutofit/>
          </a:bodyPr>
          <a:lstStyle/>
          <a:p>
            <a:r>
              <a:rPr lang="en-US" sz="2600" dirty="0"/>
              <a:t>State office is to coordinate state-level support functions for CFP System</a:t>
            </a:r>
          </a:p>
          <a:p>
            <a:r>
              <a:rPr lang="en-US" sz="2600" dirty="0"/>
              <a:t>Established within DPH, also says DHHS “shall determine the most appropriate placement for, and configuration of, State Office staff within the Department.”</a:t>
            </a:r>
          </a:p>
          <a:p>
            <a:r>
              <a:rPr lang="en-US" sz="2600" dirty="0"/>
              <a:t>OCME child fatality staff remains at OCME but works collaboratively with State Office</a:t>
            </a:r>
          </a:p>
          <a:p>
            <a:r>
              <a:rPr lang="en-US" sz="2600" dirty="0"/>
              <a:t>Provides funding for establishment of state office ($150K recurring yr. 1; $350K recurring yr. 2).</a:t>
            </a:r>
          </a:p>
          <a:p>
            <a:r>
              <a:rPr lang="en-US" sz="2600" dirty="0"/>
              <a:t>Articulates functions of State Office</a:t>
            </a:r>
          </a:p>
        </p:txBody>
      </p:sp>
    </p:spTree>
    <p:extLst>
      <p:ext uri="{BB962C8B-B14F-4D97-AF65-F5344CB8AC3E}">
        <p14:creationId xmlns:p14="http://schemas.microsoft.com/office/powerpoint/2010/main" val="10812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0252-CCDC-4BDD-A648-14446FCCEE9D}"/>
              </a:ext>
            </a:extLst>
          </p:cNvPr>
          <p:cNvSpPr>
            <a:spLocks noGrp="1"/>
          </p:cNvSpPr>
          <p:nvPr>
            <p:ph type="title"/>
          </p:nvPr>
        </p:nvSpPr>
        <p:spPr>
          <a:xfrm>
            <a:off x="914400" y="274638"/>
            <a:ext cx="10363200" cy="1143000"/>
          </a:xfrm>
        </p:spPr>
        <p:txBody>
          <a:bodyPr>
            <a:noAutofit/>
          </a:bodyPr>
          <a:lstStyle/>
          <a:p>
            <a:r>
              <a:rPr lang="en-US" sz="2800" dirty="0">
                <a:solidFill>
                  <a:schemeClr val="accent6"/>
                </a:solidFill>
              </a:rPr>
              <a:t>Component 2: </a:t>
            </a:r>
            <a:r>
              <a:rPr lang="en-US" sz="2800" dirty="0"/>
              <a:t>Directs </a:t>
            </a:r>
            <a:r>
              <a:rPr lang="en-US" sz="2800" dirty="0" err="1"/>
              <a:t>dhhs</a:t>
            </a:r>
            <a:r>
              <a:rPr lang="en-US" sz="2800" dirty="0"/>
              <a:t> to develop and submit a restructuring proposal [by 3/4/20] that would accomplish the following . . .</a:t>
            </a:r>
          </a:p>
        </p:txBody>
      </p:sp>
      <p:sp>
        <p:nvSpPr>
          <p:cNvPr id="3" name="Content Placeholder 2">
            <a:extLst>
              <a:ext uri="{FF2B5EF4-FFF2-40B4-BE49-F238E27FC236}">
                <a16:creationId xmlns:a16="http://schemas.microsoft.com/office/drawing/2014/main" id="{33EE54D9-B909-4655-8CD6-B6DCDE5B68E7}"/>
              </a:ext>
            </a:extLst>
          </p:cNvPr>
          <p:cNvSpPr>
            <a:spLocks noGrp="1"/>
          </p:cNvSpPr>
          <p:nvPr>
            <p:ph idx="1"/>
          </p:nvPr>
        </p:nvSpPr>
        <p:spPr>
          <a:xfrm>
            <a:off x="914400" y="1600200"/>
            <a:ext cx="10363200" cy="4408713"/>
          </a:xfrm>
        </p:spPr>
        <p:txBody>
          <a:bodyPr>
            <a:normAutofit fontScale="85000" lnSpcReduction="20000"/>
          </a:bodyPr>
          <a:lstStyle/>
          <a:p>
            <a:pPr marL="68578" indent="0">
              <a:spcAft>
                <a:spcPts val="600"/>
              </a:spcAft>
              <a:buNone/>
            </a:pPr>
            <a:r>
              <a:rPr lang="en-US" sz="2300" b="1" dirty="0">
                <a:solidFill>
                  <a:srgbClr val="7030A0"/>
                </a:solidFill>
              </a:rPr>
              <a:t>1.  Combine the functions of current 4 types of child death review teams into a single local team with different procedures and required participants for different categories of death</a:t>
            </a:r>
          </a:p>
          <a:p>
            <a:pPr lvl="1">
              <a:spcAft>
                <a:spcPts val="600"/>
              </a:spcAft>
            </a:pPr>
            <a:r>
              <a:rPr lang="en-US" sz="2300" dirty="0"/>
              <a:t>Allow teams to choose whether to be single or multi-county</a:t>
            </a:r>
          </a:p>
          <a:p>
            <a:pPr lvl="1">
              <a:spcAft>
                <a:spcPts val="600"/>
              </a:spcAft>
            </a:pPr>
            <a:r>
              <a:rPr lang="en-US" sz="2300" dirty="0"/>
              <a:t>Special examination and plan for child abuse and neglect and DSS-related types of reviews, </a:t>
            </a:r>
            <a:r>
              <a:rPr lang="en-US" sz="2300" i="1" dirty="0"/>
              <a:t>taking into account relevant federal laws</a:t>
            </a:r>
          </a:p>
          <a:p>
            <a:pPr lvl="1">
              <a:spcAft>
                <a:spcPts val="600"/>
              </a:spcAft>
            </a:pPr>
            <a:r>
              <a:rPr lang="en-US" sz="2300" dirty="0"/>
              <a:t>Determine whether infant or other deaths require specialized procedures or required participants</a:t>
            </a:r>
          </a:p>
          <a:p>
            <a:pPr lvl="1">
              <a:spcAft>
                <a:spcPts val="600"/>
              </a:spcAft>
            </a:pPr>
            <a:r>
              <a:rPr lang="en-US" sz="2300" dirty="0"/>
              <a:t>Determine whether there are circumstances under which occasional State-level team review would be necessary</a:t>
            </a:r>
          </a:p>
          <a:p>
            <a:pPr marL="68578" indent="0">
              <a:spcAft>
                <a:spcPts val="600"/>
              </a:spcAft>
              <a:buNone/>
            </a:pPr>
            <a:r>
              <a:rPr lang="en-US" sz="2300" b="1" dirty="0">
                <a:solidFill>
                  <a:srgbClr val="7030A0"/>
                </a:solidFill>
              </a:rPr>
              <a:t>2.  Discontinue using all CCPTs as Citizen Review Panels and child death review teams to review active DSS cases; recommend a more effective framework for meeting federal requirements for citizen review panels and reviewing active DSS cases.</a:t>
            </a:r>
          </a:p>
          <a:p>
            <a:endParaRPr lang="en-US" dirty="0"/>
          </a:p>
        </p:txBody>
      </p:sp>
    </p:spTree>
    <p:extLst>
      <p:ext uri="{BB962C8B-B14F-4D97-AF65-F5344CB8AC3E}">
        <p14:creationId xmlns:p14="http://schemas.microsoft.com/office/powerpoint/2010/main" val="311969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0252-CCDC-4BDD-A648-14446FCCEE9D}"/>
              </a:ext>
            </a:extLst>
          </p:cNvPr>
          <p:cNvSpPr>
            <a:spLocks noGrp="1"/>
          </p:cNvSpPr>
          <p:nvPr>
            <p:ph type="title"/>
          </p:nvPr>
        </p:nvSpPr>
        <p:spPr>
          <a:xfrm>
            <a:off x="914400" y="274638"/>
            <a:ext cx="10363200" cy="568510"/>
          </a:xfrm>
        </p:spPr>
        <p:txBody>
          <a:bodyPr>
            <a:noAutofit/>
          </a:bodyPr>
          <a:lstStyle/>
          <a:p>
            <a:r>
              <a:rPr lang="en-US" sz="2400" i="1" dirty="0"/>
              <a:t>[</a:t>
            </a:r>
            <a:r>
              <a:rPr lang="en-US" sz="2400" i="1" dirty="0">
                <a:solidFill>
                  <a:schemeClr val="accent6"/>
                </a:solidFill>
              </a:rPr>
              <a:t>Component 2 Continued </a:t>
            </a:r>
            <a:r>
              <a:rPr lang="en-US" sz="2400" i="1" dirty="0"/>
              <a:t>-- More on what DHHS restructuring proposal is to address]</a:t>
            </a:r>
          </a:p>
        </p:txBody>
      </p:sp>
      <p:sp>
        <p:nvSpPr>
          <p:cNvPr id="3" name="Content Placeholder 2">
            <a:extLst>
              <a:ext uri="{FF2B5EF4-FFF2-40B4-BE49-F238E27FC236}">
                <a16:creationId xmlns:a16="http://schemas.microsoft.com/office/drawing/2014/main" id="{33EE54D9-B909-4655-8CD6-B6DCDE5B68E7}"/>
              </a:ext>
            </a:extLst>
          </p:cNvPr>
          <p:cNvSpPr>
            <a:spLocks noGrp="1"/>
          </p:cNvSpPr>
          <p:nvPr>
            <p:ph idx="1"/>
          </p:nvPr>
        </p:nvSpPr>
        <p:spPr>
          <a:xfrm>
            <a:off x="914400" y="994560"/>
            <a:ext cx="10363200" cy="1143000"/>
          </a:xfrm>
        </p:spPr>
        <p:txBody>
          <a:bodyPr>
            <a:normAutofit lnSpcReduction="10000"/>
          </a:bodyPr>
          <a:lstStyle/>
          <a:p>
            <a:pPr marL="68578" indent="0">
              <a:spcAft>
                <a:spcPts val="600"/>
              </a:spcAft>
              <a:buNone/>
            </a:pPr>
            <a:r>
              <a:rPr lang="en-US" sz="2300" b="1" dirty="0">
                <a:solidFill>
                  <a:srgbClr val="7030A0"/>
                </a:solidFill>
              </a:rPr>
              <a:t>3.  Reduce the volume of team fatality reviews by changing the types of deaths requiring review based on categories of death most likely to yield prevention opportunities</a:t>
            </a:r>
          </a:p>
          <a:p>
            <a:pPr marL="68578" indent="0">
              <a:buNone/>
            </a:pPr>
            <a:endParaRPr lang="en-US" dirty="0"/>
          </a:p>
        </p:txBody>
      </p:sp>
      <p:sp>
        <p:nvSpPr>
          <p:cNvPr id="4" name="TextBox 3">
            <a:extLst>
              <a:ext uri="{FF2B5EF4-FFF2-40B4-BE49-F238E27FC236}">
                <a16:creationId xmlns:a16="http://schemas.microsoft.com/office/drawing/2014/main" id="{FAF4C924-0E6A-4B9E-9A86-6555ADD32A73}"/>
              </a:ext>
            </a:extLst>
          </p:cNvPr>
          <p:cNvSpPr txBox="1"/>
          <p:nvPr/>
        </p:nvSpPr>
        <p:spPr>
          <a:xfrm>
            <a:off x="914400" y="2137560"/>
            <a:ext cx="10363200" cy="3939540"/>
          </a:xfrm>
          <a:prstGeom prst="rect">
            <a:avLst/>
          </a:prstGeom>
          <a:noFill/>
        </p:spPr>
        <p:txBody>
          <a:bodyPr wrap="square" numCol="2" rtlCol="0">
            <a:spAutoFit/>
          </a:bodyPr>
          <a:lstStyle/>
          <a:p>
            <a:pPr marL="285750" indent="-285750">
              <a:spcAft>
                <a:spcPts val="600"/>
              </a:spcAft>
              <a:buFont typeface="Arial" panose="020B0604020202020204" pitchFamily="34" charset="0"/>
              <a:buChar char="•"/>
            </a:pPr>
            <a:r>
              <a:rPr lang="en-US" sz="2200" dirty="0"/>
              <a:t>Undetermined causes</a:t>
            </a:r>
          </a:p>
          <a:p>
            <a:pPr marL="285750" indent="-285750">
              <a:spcAft>
                <a:spcPts val="600"/>
              </a:spcAft>
              <a:buFont typeface="Arial" panose="020B0604020202020204" pitchFamily="34" charset="0"/>
              <a:buChar char="•"/>
            </a:pPr>
            <a:r>
              <a:rPr lang="en-US" sz="2200" dirty="0"/>
              <a:t>Unintentional injury</a:t>
            </a:r>
          </a:p>
          <a:p>
            <a:pPr marL="285750" indent="-285750">
              <a:spcAft>
                <a:spcPts val="600"/>
              </a:spcAft>
              <a:buFont typeface="Arial" panose="020B0604020202020204" pitchFamily="34" charset="0"/>
              <a:buChar char="•"/>
            </a:pPr>
            <a:r>
              <a:rPr lang="en-US" sz="2200" dirty="0"/>
              <a:t>Violence</a:t>
            </a:r>
          </a:p>
          <a:p>
            <a:pPr marL="285750" indent="-285750">
              <a:spcAft>
                <a:spcPts val="600"/>
              </a:spcAft>
              <a:buFont typeface="Arial" panose="020B0604020202020204" pitchFamily="34" charset="0"/>
              <a:buChar char="•"/>
            </a:pPr>
            <a:r>
              <a:rPr lang="en-US" sz="2200" dirty="0"/>
              <a:t>Motor vehicle incidents</a:t>
            </a:r>
          </a:p>
          <a:p>
            <a:pPr marL="285750" indent="-285750">
              <a:spcAft>
                <a:spcPts val="600"/>
              </a:spcAft>
              <a:buFont typeface="Arial" panose="020B0604020202020204" pitchFamily="34" charset="0"/>
              <a:buChar char="•"/>
            </a:pPr>
            <a:r>
              <a:rPr lang="en-US" sz="2200" dirty="0"/>
              <a:t>Child abuse or neglect, suspected child abuse or neglect, or cases involving children and families involved with DSS within 12 mos. preceding death</a:t>
            </a:r>
          </a:p>
          <a:p>
            <a:pPr marL="285750" indent="-285750">
              <a:spcAft>
                <a:spcPts val="600"/>
              </a:spcAft>
              <a:buFont typeface="Arial" panose="020B0604020202020204" pitchFamily="34" charset="0"/>
              <a:buChar char="•"/>
            </a:pPr>
            <a:r>
              <a:rPr lang="en-US" sz="2200" dirty="0"/>
              <a:t>Sudden unexpected infant death</a:t>
            </a:r>
          </a:p>
          <a:p>
            <a:pPr marL="285750" indent="-285750">
              <a:spcAft>
                <a:spcPts val="600"/>
              </a:spcAft>
              <a:buFont typeface="Arial" panose="020B0604020202020204" pitchFamily="34" charset="0"/>
              <a:buChar char="•"/>
            </a:pPr>
            <a:r>
              <a:rPr lang="en-US" sz="2200" dirty="0"/>
              <a:t>Suicide</a:t>
            </a:r>
          </a:p>
          <a:p>
            <a:pPr marL="285750" indent="-285750">
              <a:spcAft>
                <a:spcPts val="600"/>
              </a:spcAft>
              <a:buFont typeface="Arial" panose="020B0604020202020204" pitchFamily="34" charset="0"/>
              <a:buChar char="•"/>
            </a:pPr>
            <a:r>
              <a:rPr lang="en-US" sz="2200" dirty="0"/>
              <a:t>Deaths not expected in the next six months</a:t>
            </a:r>
          </a:p>
          <a:p>
            <a:pPr marL="285750" indent="-285750">
              <a:spcAft>
                <a:spcPts val="600"/>
              </a:spcAft>
              <a:buFont typeface="Arial" panose="020B0604020202020204" pitchFamily="34" charset="0"/>
              <a:buChar char="•"/>
            </a:pPr>
            <a:r>
              <a:rPr lang="en-US" sz="2200" dirty="0"/>
              <a:t>Infant deaths meeting criteria determined by DHHS in consultation with fatality review and perinatal experts in order to optimize prevention opportunities</a:t>
            </a:r>
          </a:p>
          <a:p>
            <a:pPr marL="285750" indent="-285750">
              <a:spcAft>
                <a:spcPts val="600"/>
              </a:spcAft>
              <a:buFont typeface="Arial" panose="020B0604020202020204" pitchFamily="34" charset="0"/>
              <a:buChar char="•"/>
            </a:pPr>
            <a:r>
              <a:rPr lang="en-US" sz="2200" dirty="0"/>
              <a:t>Any other category determined by DHHS for which team review would be likely to yield prevention opportunities</a:t>
            </a:r>
          </a:p>
        </p:txBody>
      </p:sp>
    </p:spTree>
    <p:extLst>
      <p:ext uri="{BB962C8B-B14F-4D97-AF65-F5344CB8AC3E}">
        <p14:creationId xmlns:p14="http://schemas.microsoft.com/office/powerpoint/2010/main" val="1422692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0252-CCDC-4BDD-A648-14446FCCEE9D}"/>
              </a:ext>
            </a:extLst>
          </p:cNvPr>
          <p:cNvSpPr>
            <a:spLocks noGrp="1"/>
          </p:cNvSpPr>
          <p:nvPr>
            <p:ph type="title"/>
          </p:nvPr>
        </p:nvSpPr>
        <p:spPr>
          <a:xfrm>
            <a:off x="914400" y="274638"/>
            <a:ext cx="10363200" cy="574449"/>
          </a:xfrm>
        </p:spPr>
        <p:txBody>
          <a:bodyPr>
            <a:noAutofit/>
          </a:bodyPr>
          <a:lstStyle/>
          <a:p>
            <a:r>
              <a:rPr lang="en-US" sz="2400" i="1" dirty="0"/>
              <a:t>[</a:t>
            </a:r>
            <a:r>
              <a:rPr lang="en-US" sz="2400" i="1" dirty="0">
                <a:solidFill>
                  <a:schemeClr val="accent6"/>
                </a:solidFill>
              </a:rPr>
              <a:t>Component 2 Continued </a:t>
            </a:r>
            <a:r>
              <a:rPr lang="en-US" sz="2400" i="1" dirty="0"/>
              <a:t>-- More on what DHHS restructuring proposal is to address]</a:t>
            </a:r>
          </a:p>
        </p:txBody>
      </p:sp>
      <p:sp>
        <p:nvSpPr>
          <p:cNvPr id="3" name="Content Placeholder 2">
            <a:extLst>
              <a:ext uri="{FF2B5EF4-FFF2-40B4-BE49-F238E27FC236}">
                <a16:creationId xmlns:a16="http://schemas.microsoft.com/office/drawing/2014/main" id="{33EE54D9-B909-4655-8CD6-B6DCDE5B68E7}"/>
              </a:ext>
            </a:extLst>
          </p:cNvPr>
          <p:cNvSpPr>
            <a:spLocks noGrp="1"/>
          </p:cNvSpPr>
          <p:nvPr>
            <p:ph idx="1"/>
          </p:nvPr>
        </p:nvSpPr>
        <p:spPr>
          <a:xfrm>
            <a:off x="914400" y="1025751"/>
            <a:ext cx="10363200" cy="4945841"/>
          </a:xfrm>
        </p:spPr>
        <p:txBody>
          <a:bodyPr>
            <a:normAutofit fontScale="92500" lnSpcReduction="10000"/>
          </a:bodyPr>
          <a:lstStyle/>
          <a:p>
            <a:pPr marL="68578" indent="0">
              <a:spcAft>
                <a:spcPts val="600"/>
              </a:spcAft>
              <a:buNone/>
            </a:pPr>
            <a:r>
              <a:rPr lang="en-US" sz="2300" b="1" dirty="0">
                <a:solidFill>
                  <a:srgbClr val="7030A0"/>
                </a:solidFill>
              </a:rPr>
              <a:t>4.  Implement a centralized electronic data and information system for data and information managed by the State Office that includes all of the following:</a:t>
            </a:r>
          </a:p>
          <a:p>
            <a:pPr lvl="1">
              <a:spcAft>
                <a:spcPts val="600"/>
              </a:spcAft>
            </a:pPr>
            <a:r>
              <a:rPr lang="en-US" sz="2300" dirty="0"/>
              <a:t>Participation in the National Child Death Review Case Reporting System (another provision requires DHHS to execute agreements by 12/1/19; local CFPTs to utilize national system once agreements and appropriate policies and procedures are in place)</a:t>
            </a:r>
          </a:p>
          <a:p>
            <a:pPr lvl="1">
              <a:spcAft>
                <a:spcPts val="600"/>
              </a:spcAft>
            </a:pPr>
            <a:r>
              <a:rPr lang="en-US" sz="2300" dirty="0"/>
              <a:t>Procedures and tools addressing data and reporting for review teams</a:t>
            </a:r>
          </a:p>
          <a:p>
            <a:pPr lvl="1">
              <a:spcAft>
                <a:spcPts val="600"/>
              </a:spcAft>
            </a:pPr>
            <a:r>
              <a:rPr lang="en-US" sz="2300" dirty="0"/>
              <a:t>Policies and procedures for appropriate sharing and protection of information and data</a:t>
            </a:r>
          </a:p>
          <a:p>
            <a:pPr lvl="1">
              <a:spcAft>
                <a:spcPts val="600"/>
              </a:spcAft>
            </a:pPr>
            <a:r>
              <a:rPr lang="en-US" sz="2300" dirty="0"/>
              <a:t>Evaluation of existing laws, rules, policies addressing information protection and sharing with resulting recommendations aimed at supporting effective system functioning</a:t>
            </a:r>
          </a:p>
          <a:p>
            <a:pPr marL="68578" indent="0">
              <a:spcAft>
                <a:spcPts val="600"/>
              </a:spcAft>
              <a:buNone/>
            </a:pPr>
            <a:r>
              <a:rPr lang="en-US" sz="2300" b="1" dirty="0">
                <a:solidFill>
                  <a:srgbClr val="7030A0"/>
                </a:solidFill>
              </a:rPr>
              <a:t>5.  Create a multi-sector, multidisciplinary Fatality Review and Data Group to periodically review aggregate data and recommendations from review teams and the OCME in order to advise State Office on reports and information to submit to CFTF, others, or distribute to local teams</a:t>
            </a:r>
          </a:p>
          <a:p>
            <a:endParaRPr lang="en-US" dirty="0"/>
          </a:p>
        </p:txBody>
      </p:sp>
    </p:spTree>
    <p:extLst>
      <p:ext uri="{BB962C8B-B14F-4D97-AF65-F5344CB8AC3E}">
        <p14:creationId xmlns:p14="http://schemas.microsoft.com/office/powerpoint/2010/main" val="14756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D992-2A90-4DC7-BA32-8BF02777E7EE}"/>
              </a:ext>
            </a:extLst>
          </p:cNvPr>
          <p:cNvSpPr>
            <a:spLocks noGrp="1"/>
          </p:cNvSpPr>
          <p:nvPr>
            <p:ph type="title"/>
          </p:nvPr>
        </p:nvSpPr>
        <p:spPr>
          <a:xfrm>
            <a:off x="914400" y="274638"/>
            <a:ext cx="10363200" cy="817892"/>
          </a:xfrm>
        </p:spPr>
        <p:txBody>
          <a:bodyPr>
            <a:noAutofit/>
          </a:bodyPr>
          <a:lstStyle/>
          <a:p>
            <a:r>
              <a:rPr lang="en-US" sz="3000" dirty="0">
                <a:solidFill>
                  <a:schemeClr val="accent6"/>
                </a:solidFill>
              </a:rPr>
              <a:t>Component 3:  </a:t>
            </a:r>
            <a:r>
              <a:rPr lang="en-US" sz="3000" dirty="0"/>
              <a:t>addresses child fatality task force</a:t>
            </a:r>
          </a:p>
        </p:txBody>
      </p:sp>
      <p:sp>
        <p:nvSpPr>
          <p:cNvPr id="3" name="Content Placeholder 2">
            <a:extLst>
              <a:ext uri="{FF2B5EF4-FFF2-40B4-BE49-F238E27FC236}">
                <a16:creationId xmlns:a16="http://schemas.microsoft.com/office/drawing/2014/main" id="{DCA00183-A0CA-4C36-B9EC-8F080ED4ACFF}"/>
              </a:ext>
            </a:extLst>
          </p:cNvPr>
          <p:cNvSpPr>
            <a:spLocks noGrp="1"/>
          </p:cNvSpPr>
          <p:nvPr>
            <p:ph idx="1"/>
          </p:nvPr>
        </p:nvSpPr>
        <p:spPr>
          <a:xfrm>
            <a:off x="890649" y="1092530"/>
            <a:ext cx="10363200" cy="4849606"/>
          </a:xfrm>
        </p:spPr>
        <p:txBody>
          <a:bodyPr/>
          <a:lstStyle/>
          <a:p>
            <a:r>
              <a:rPr lang="en-US" sz="2300" dirty="0"/>
              <a:t>Updates and clarifies language related to CFTF (original language was for temporary organization)</a:t>
            </a:r>
          </a:p>
          <a:p>
            <a:pPr>
              <a:spcAft>
                <a:spcPts val="600"/>
              </a:spcAft>
            </a:pPr>
            <a:r>
              <a:rPr lang="en-US" sz="2300" dirty="0"/>
              <a:t>Formalizes a committee and leadership structure (that has been in place and functioning successfully for many years)</a:t>
            </a:r>
          </a:p>
          <a:p>
            <a:pPr>
              <a:spcAft>
                <a:spcPts val="600"/>
              </a:spcAft>
            </a:pPr>
            <a:r>
              <a:rPr lang="en-US" sz="2300" dirty="0"/>
              <a:t>Expands CFTF report to not only address CFTF activity and recommendations but also the whole CFP System</a:t>
            </a:r>
          </a:p>
          <a:p>
            <a:pPr>
              <a:spcAft>
                <a:spcPts val="600"/>
              </a:spcAft>
            </a:pPr>
            <a:r>
              <a:rPr lang="en-US" sz="2300" dirty="0"/>
              <a:t>Expands specific recipients of report beyond current “Governor and General Assembly” to include Chairs of the House and Senate Appropriations Committees on Health and Human Services, Chairs of the Joint Legislative Oversight Committee on Health and Human Services, and the Secretary of the Department of Health and Human Services.</a:t>
            </a:r>
          </a:p>
          <a:p>
            <a:endParaRPr lang="en-US" dirty="0"/>
          </a:p>
        </p:txBody>
      </p:sp>
    </p:spTree>
    <p:extLst>
      <p:ext uri="{BB962C8B-B14F-4D97-AF65-F5344CB8AC3E}">
        <p14:creationId xmlns:p14="http://schemas.microsoft.com/office/powerpoint/2010/main" val="288733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4D1D-D52E-4546-97A1-0C3ABDA722EF}"/>
              </a:ext>
            </a:extLst>
          </p:cNvPr>
          <p:cNvSpPr>
            <a:spLocks noGrp="1"/>
          </p:cNvSpPr>
          <p:nvPr>
            <p:ph type="title"/>
          </p:nvPr>
        </p:nvSpPr>
        <p:spPr/>
        <p:txBody>
          <a:bodyPr/>
          <a:lstStyle/>
          <a:p>
            <a:r>
              <a:rPr lang="en-US" dirty="0"/>
              <a:t>Three main components to NC </a:t>
            </a:r>
            <a:r>
              <a:rPr lang="en-US" dirty="0" err="1"/>
              <a:t>cfp</a:t>
            </a:r>
            <a:r>
              <a:rPr lang="en-US" dirty="0"/>
              <a:t> </a:t>
            </a:r>
            <a:r>
              <a:rPr lang="en-US" dirty="0" err="1"/>
              <a:t>systeM</a:t>
            </a:r>
            <a:endParaRPr lang="en-US" dirty="0"/>
          </a:p>
        </p:txBody>
      </p:sp>
      <p:graphicFrame>
        <p:nvGraphicFramePr>
          <p:cNvPr id="4" name="Content Placeholder 3">
            <a:extLst>
              <a:ext uri="{FF2B5EF4-FFF2-40B4-BE49-F238E27FC236}">
                <a16:creationId xmlns:a16="http://schemas.microsoft.com/office/drawing/2014/main" id="{27AF3B91-7D22-445C-8224-B10F7021DE96}"/>
              </a:ext>
            </a:extLst>
          </p:cNvPr>
          <p:cNvGraphicFramePr>
            <a:graphicFrameLocks noGrp="1"/>
          </p:cNvGraphicFramePr>
          <p:nvPr>
            <p:ph idx="1"/>
            <p:extLst>
              <p:ext uri="{D42A27DB-BD31-4B8C-83A1-F6EECF244321}">
                <p14:modId xmlns:p14="http://schemas.microsoft.com/office/powerpoint/2010/main" val="1644284068"/>
              </p:ext>
            </p:extLst>
          </p:nvPr>
        </p:nvGraphicFramePr>
        <p:xfrm>
          <a:off x="914400" y="1600200"/>
          <a:ext cx="10363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88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3578014"/>
              </p:ext>
            </p:extLst>
          </p:nvPr>
        </p:nvGraphicFramePr>
        <p:xfrm>
          <a:off x="914400" y="1481328"/>
          <a:ext cx="10261600" cy="48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Local Teams: CCPTs &amp; CFPTs</a:t>
            </a:r>
          </a:p>
        </p:txBody>
      </p:sp>
      <p:sp>
        <p:nvSpPr>
          <p:cNvPr id="6" name="Left-Right Arrow 5"/>
          <p:cNvSpPr/>
          <p:nvPr/>
        </p:nvSpPr>
        <p:spPr>
          <a:xfrm>
            <a:off x="5119510" y="1725168"/>
            <a:ext cx="1676400"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29235" y="2209800"/>
            <a:ext cx="1476365" cy="707886"/>
          </a:xfrm>
          <a:prstGeom prst="rect">
            <a:avLst/>
          </a:prstGeom>
          <a:noFill/>
        </p:spPr>
        <p:txBody>
          <a:bodyPr wrap="none" rtlCol="0">
            <a:spAutoFit/>
          </a:bodyPr>
          <a:lstStyle/>
          <a:p>
            <a:pPr algn="ctr"/>
            <a:r>
              <a:rPr lang="en-US" sz="2000" dirty="0">
                <a:solidFill>
                  <a:schemeClr val="accent5"/>
                </a:solidFill>
              </a:rPr>
              <a:t>Most teams</a:t>
            </a:r>
          </a:p>
          <a:p>
            <a:pPr algn="ctr"/>
            <a:r>
              <a:rPr lang="en-US" sz="2000" dirty="0">
                <a:solidFill>
                  <a:schemeClr val="accent5"/>
                </a:solidFill>
              </a:rPr>
              <a:t> are blended</a:t>
            </a:r>
          </a:p>
        </p:txBody>
      </p:sp>
      <p:sp>
        <p:nvSpPr>
          <p:cNvPr id="8" name="TextBox 7"/>
          <p:cNvSpPr txBox="1"/>
          <p:nvPr/>
        </p:nvSpPr>
        <p:spPr>
          <a:xfrm>
            <a:off x="8971128" y="5955268"/>
            <a:ext cx="3581400" cy="369332"/>
          </a:xfrm>
          <a:prstGeom prst="rect">
            <a:avLst/>
          </a:prstGeom>
          <a:noFill/>
        </p:spPr>
        <p:txBody>
          <a:bodyPr wrap="square" rtlCol="0">
            <a:spAutoFit/>
          </a:bodyPr>
          <a:lstStyle/>
          <a:p>
            <a:r>
              <a:rPr lang="en-US" dirty="0"/>
              <a:t>See N.C.G.S §7B-1406</a:t>
            </a:r>
          </a:p>
        </p:txBody>
      </p:sp>
    </p:spTree>
    <p:extLst>
      <p:ext uri="{BB962C8B-B14F-4D97-AF65-F5344CB8AC3E}">
        <p14:creationId xmlns:p14="http://schemas.microsoft.com/office/powerpoint/2010/main" val="190162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20F044-F0F5-4FC4-9C7D-C93BD7D6F7D5}"/>
              </a:ext>
            </a:extLst>
          </p:cNvPr>
          <p:cNvSpPr>
            <a:spLocks noGrp="1"/>
          </p:cNvSpPr>
          <p:nvPr>
            <p:ph type="title"/>
          </p:nvPr>
        </p:nvSpPr>
        <p:spPr>
          <a:xfrm>
            <a:off x="914400" y="274638"/>
            <a:ext cx="10363200" cy="839054"/>
          </a:xfrm>
        </p:spPr>
        <p:txBody>
          <a:bodyPr>
            <a:normAutofit/>
          </a:bodyPr>
          <a:lstStyle/>
          <a:p>
            <a:r>
              <a:rPr lang="en-US" dirty="0"/>
              <a:t>Support for Local Teams</a:t>
            </a:r>
          </a:p>
        </p:txBody>
      </p:sp>
      <p:graphicFrame>
        <p:nvGraphicFramePr>
          <p:cNvPr id="4" name="Content Placeholder 3">
            <a:extLst>
              <a:ext uri="{FF2B5EF4-FFF2-40B4-BE49-F238E27FC236}">
                <a16:creationId xmlns:a16="http://schemas.microsoft.com/office/drawing/2014/main" id="{2063B79A-7D03-4033-9984-42EA68806B95}"/>
              </a:ext>
            </a:extLst>
          </p:cNvPr>
          <p:cNvGraphicFramePr>
            <a:graphicFrameLocks noGrp="1"/>
          </p:cNvGraphicFramePr>
          <p:nvPr>
            <p:ph idx="1"/>
            <p:extLst>
              <p:ext uri="{D42A27DB-BD31-4B8C-83A1-F6EECF244321}">
                <p14:modId xmlns:p14="http://schemas.microsoft.com/office/powerpoint/2010/main" val="28464386"/>
              </p:ext>
            </p:extLst>
          </p:nvPr>
        </p:nvGraphicFramePr>
        <p:xfrm>
          <a:off x="914400" y="1113692"/>
          <a:ext cx="10363200" cy="4829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16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EB7E656-0F2A-40A4-9EED-FD14AC99922B}"/>
              </a:ext>
            </a:extLst>
          </p:cNvPr>
          <p:cNvGraphicFramePr>
            <a:graphicFrameLocks noGrp="1"/>
          </p:cNvGraphicFramePr>
          <p:nvPr>
            <p:ph idx="1"/>
          </p:nvPr>
        </p:nvGraphicFramePr>
        <p:xfrm>
          <a:off x="903111" y="1143000"/>
          <a:ext cx="10363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032933" y="350838"/>
            <a:ext cx="8229600" cy="792162"/>
          </a:xfrm>
        </p:spPr>
        <p:txBody>
          <a:bodyPr>
            <a:normAutofit fontScale="90000"/>
          </a:bodyPr>
          <a:lstStyle/>
          <a:p>
            <a:r>
              <a:rPr lang="en-US" dirty="0"/>
              <a:t>Membership of local teams </a:t>
            </a:r>
            <a:r>
              <a:rPr lang="en-US" sz="1600" dirty="0"/>
              <a:t>[See N.C.G.S. §7B-1407]</a:t>
            </a:r>
          </a:p>
        </p:txBody>
      </p:sp>
    </p:spTree>
    <p:extLst>
      <p:ext uri="{BB962C8B-B14F-4D97-AF65-F5344CB8AC3E}">
        <p14:creationId xmlns:p14="http://schemas.microsoft.com/office/powerpoint/2010/main" val="78362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75C5-6069-4B86-AE7E-B7A7F8FEB5EE}"/>
              </a:ext>
            </a:extLst>
          </p:cNvPr>
          <p:cNvSpPr>
            <a:spLocks noGrp="1"/>
          </p:cNvSpPr>
          <p:nvPr>
            <p:ph type="title"/>
          </p:nvPr>
        </p:nvSpPr>
        <p:spPr/>
        <p:txBody>
          <a:bodyPr>
            <a:normAutofit fontScale="90000"/>
          </a:bodyPr>
          <a:lstStyle/>
          <a:p>
            <a:r>
              <a:rPr lang="en-US" dirty="0"/>
              <a:t>Additional Members of local </a:t>
            </a:r>
            <a:r>
              <a:rPr lang="en-US" dirty="0" err="1"/>
              <a:t>cfpt</a:t>
            </a:r>
            <a:r>
              <a:rPr lang="en-US" dirty="0"/>
              <a:t> </a:t>
            </a:r>
            <a:br>
              <a:rPr lang="en-US" dirty="0"/>
            </a:br>
            <a:r>
              <a:rPr lang="en-US" dirty="0"/>
              <a:t>(teams reviewing “additional” deaths)</a:t>
            </a:r>
          </a:p>
        </p:txBody>
      </p:sp>
      <p:graphicFrame>
        <p:nvGraphicFramePr>
          <p:cNvPr id="4" name="Content Placeholder 3">
            <a:extLst>
              <a:ext uri="{FF2B5EF4-FFF2-40B4-BE49-F238E27FC236}">
                <a16:creationId xmlns:a16="http://schemas.microsoft.com/office/drawing/2014/main" id="{7E9363B0-BC58-42E8-B052-A890C0F3FFFC}"/>
              </a:ext>
            </a:extLst>
          </p:cNvPr>
          <p:cNvGraphicFramePr>
            <a:graphicFrameLocks noGrp="1"/>
          </p:cNvGraphicFramePr>
          <p:nvPr>
            <p:ph idx="1"/>
          </p:nvPr>
        </p:nvGraphicFramePr>
        <p:xfrm>
          <a:off x="1636889" y="1562099"/>
          <a:ext cx="8229600" cy="4037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10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C64330-8B86-4E99-916B-E5FFE177018F}"/>
              </a:ext>
            </a:extLst>
          </p:cNvPr>
          <p:cNvSpPr>
            <a:spLocks noGrp="1"/>
          </p:cNvSpPr>
          <p:nvPr>
            <p:ph idx="1"/>
          </p:nvPr>
        </p:nvSpPr>
        <p:spPr>
          <a:xfrm>
            <a:off x="914400" y="1417638"/>
            <a:ext cx="10363199" cy="4690872"/>
          </a:xfrm>
        </p:spPr>
        <p:txBody>
          <a:bodyPr>
            <a:normAutofit/>
          </a:bodyPr>
          <a:lstStyle/>
          <a:p>
            <a:pPr>
              <a:spcAft>
                <a:spcPts val="1200"/>
              </a:spcAft>
            </a:pPr>
            <a:r>
              <a:rPr lang="en-US" sz="2400" dirty="0"/>
              <a:t>Meet at least once per quarter</a:t>
            </a:r>
          </a:p>
          <a:p>
            <a:pPr>
              <a:spcAft>
                <a:spcPts val="1200"/>
              </a:spcAft>
            </a:pPr>
            <a:r>
              <a:rPr lang="en-US" sz="2400" dirty="0">
                <a:solidFill>
                  <a:schemeClr val="accent6"/>
                </a:solidFill>
              </a:rPr>
              <a:t>Report annually any recommendations to Boards of County Commissioners </a:t>
            </a:r>
          </a:p>
          <a:p>
            <a:pPr>
              <a:spcAft>
                <a:spcPts val="1200"/>
              </a:spcAft>
            </a:pPr>
            <a:r>
              <a:rPr lang="en-US" sz="2400" dirty="0"/>
              <a:t>Aggregate reports from </a:t>
            </a:r>
            <a:r>
              <a:rPr lang="en-US" sz="2400" b="1" dirty="0">
                <a:solidFill>
                  <a:schemeClr val="accent6"/>
                </a:solidFill>
              </a:rPr>
              <a:t>CFPTs</a:t>
            </a:r>
            <a:r>
              <a:rPr lang="en-US" sz="2400" dirty="0"/>
              <a:t> go to State Team &amp; other Local Teams via Team Coordinator; reports on activities go to local board of health via health director</a:t>
            </a:r>
          </a:p>
          <a:p>
            <a:pPr lvl="0">
              <a:spcAft>
                <a:spcPts val="1200"/>
              </a:spcAft>
              <a:buClr>
                <a:srgbClr val="80B606"/>
              </a:buClr>
            </a:pPr>
            <a:r>
              <a:rPr lang="en-US" sz="2400" dirty="0"/>
              <a:t>Reports on activities of </a:t>
            </a:r>
            <a:r>
              <a:rPr lang="en-US" sz="2400" b="1" dirty="0">
                <a:solidFill>
                  <a:schemeClr val="accent6"/>
                </a:solidFill>
              </a:rPr>
              <a:t>CCPTs</a:t>
            </a:r>
            <a:r>
              <a:rPr lang="en-US" sz="2400" dirty="0"/>
              <a:t> go to local DSS boards via DSS director </a:t>
            </a:r>
            <a:r>
              <a:rPr lang="en-US" sz="2400" dirty="0">
                <a:solidFill>
                  <a:prstClr val="black"/>
                </a:solidFill>
              </a:rPr>
              <a:t>(and per DSS policy, CCPTs submit copy of BCC report to NC DSS along with CCPT End of Year Report)</a:t>
            </a:r>
            <a:endParaRPr lang="en-US" sz="2400" dirty="0"/>
          </a:p>
          <a:p>
            <a:pPr>
              <a:spcAft>
                <a:spcPts val="1200"/>
              </a:spcAft>
            </a:pPr>
            <a:r>
              <a:rPr lang="en-US" sz="2400" b="1" dirty="0">
                <a:solidFill>
                  <a:schemeClr val="accent6"/>
                </a:solidFill>
              </a:rPr>
              <a:t>Advocate for system improvements and needed resources where gaps and deficiencies exist</a:t>
            </a:r>
          </a:p>
          <a:p>
            <a:endParaRPr lang="en-US" dirty="0"/>
          </a:p>
        </p:txBody>
      </p:sp>
      <p:sp>
        <p:nvSpPr>
          <p:cNvPr id="3" name="Title 2">
            <a:extLst>
              <a:ext uri="{FF2B5EF4-FFF2-40B4-BE49-F238E27FC236}">
                <a16:creationId xmlns:a16="http://schemas.microsoft.com/office/drawing/2014/main" id="{E5ACBC3E-B4B9-4663-B389-3D5BB34C038D}"/>
              </a:ext>
            </a:extLst>
          </p:cNvPr>
          <p:cNvSpPr>
            <a:spLocks noGrp="1"/>
          </p:cNvSpPr>
          <p:nvPr>
            <p:ph type="title"/>
          </p:nvPr>
        </p:nvSpPr>
        <p:spPr/>
        <p:txBody>
          <a:bodyPr>
            <a:normAutofit/>
          </a:bodyPr>
          <a:lstStyle/>
          <a:p>
            <a:r>
              <a:rPr lang="en-US" dirty="0"/>
              <a:t>Local teams. . .</a:t>
            </a:r>
          </a:p>
        </p:txBody>
      </p:sp>
      <p:sp>
        <p:nvSpPr>
          <p:cNvPr id="4" name="TextBox 3">
            <a:extLst>
              <a:ext uri="{FF2B5EF4-FFF2-40B4-BE49-F238E27FC236}">
                <a16:creationId xmlns:a16="http://schemas.microsoft.com/office/drawing/2014/main" id="{429C8F2E-2805-43B4-9016-B74B62DD1466}"/>
              </a:ext>
            </a:extLst>
          </p:cNvPr>
          <p:cNvSpPr txBox="1"/>
          <p:nvPr/>
        </p:nvSpPr>
        <p:spPr>
          <a:xfrm>
            <a:off x="8469490" y="5854890"/>
            <a:ext cx="1871987" cy="369332"/>
          </a:xfrm>
          <a:prstGeom prst="rect">
            <a:avLst/>
          </a:prstGeom>
          <a:noFill/>
        </p:spPr>
        <p:txBody>
          <a:bodyPr wrap="none" rtlCol="0">
            <a:spAutoFit/>
          </a:bodyPr>
          <a:lstStyle/>
          <a:p>
            <a:r>
              <a:rPr lang="en-US" dirty="0"/>
              <a:t>See G.S. §7B-1406</a:t>
            </a:r>
          </a:p>
        </p:txBody>
      </p:sp>
    </p:spTree>
    <p:extLst>
      <p:ext uri="{BB962C8B-B14F-4D97-AF65-F5344CB8AC3E}">
        <p14:creationId xmlns:p14="http://schemas.microsoft.com/office/powerpoint/2010/main" val="2599597669"/>
      </p:ext>
    </p:extLst>
  </p:cSld>
  <p:clrMapOvr>
    <a:masterClrMapping/>
  </p:clrMapOvr>
</p:sld>
</file>

<file path=ppt/theme/theme1.xml><?xml version="1.0" encoding="utf-8"?>
<a:theme xmlns:a="http://schemas.openxmlformats.org/drawingml/2006/main" name="Urban Pop">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9314</TotalTime>
  <Words>3559</Words>
  <Application>Microsoft Office PowerPoint</Application>
  <PresentationFormat>Widescreen</PresentationFormat>
  <Paragraphs>324</Paragraphs>
  <Slides>37</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Gill Sans MT</vt:lpstr>
      <vt:lpstr>Wingdings</vt:lpstr>
      <vt:lpstr>Wingdings 3</vt:lpstr>
      <vt:lpstr>Urban Pop</vt:lpstr>
      <vt:lpstr>the NC Child fatality prevention system:  Overview &amp; child fatality task force recommendations to strengthen the system</vt:lpstr>
      <vt:lpstr>Public Policy that Anchors CFP System</vt:lpstr>
      <vt:lpstr>Charge of State Child Fatality Prevention System [via Article 14 of NC Juvenile Code]</vt:lpstr>
      <vt:lpstr>Three main components to NC cfp systeM</vt:lpstr>
      <vt:lpstr>Local Teams: CCPTs &amp; CFPTs</vt:lpstr>
      <vt:lpstr>Support for Local Teams</vt:lpstr>
      <vt:lpstr>Membership of local teams [See N.C.G.S. §7B-1407]</vt:lpstr>
      <vt:lpstr>Additional Members of local cfpt  (teams reviewing “additional” deaths)</vt:lpstr>
      <vt:lpstr>Local teams. . .</vt:lpstr>
      <vt:lpstr>State Child Fatality Prevention Team (State  Team)</vt:lpstr>
      <vt:lpstr>State Team Members and Leadership</vt:lpstr>
      <vt:lpstr>NC Child Fatality Task Force: Legislative study commission created via statute in 1991</vt:lpstr>
      <vt:lpstr>Task Force Responsibilities</vt:lpstr>
      <vt:lpstr>Child Death Data</vt:lpstr>
      <vt:lpstr>Three Task Force Committees work to create a yearly  “Action agenda”</vt:lpstr>
      <vt:lpstr>Task Force Process Components</vt:lpstr>
      <vt:lpstr>BUT WAIT!  THERE’S MORE. . . </vt:lpstr>
      <vt:lpstr> DSS Intensive Reviews</vt:lpstr>
      <vt:lpstr>CCPT State Advisory Board</vt:lpstr>
      <vt:lpstr>Citizen Review Panels (CRPs)</vt:lpstr>
      <vt:lpstr>PowerPoint Presentation</vt:lpstr>
      <vt:lpstr>PowerPoint Presentation</vt:lpstr>
      <vt:lpstr>Child Fatality Task force 2019 Recommendations to strengthen the Child fatality prevention system</vt:lpstr>
      <vt:lpstr>Events &amp; sources that led to recommendations: </vt:lpstr>
      <vt:lpstr>CFP System recommendations from CFTF</vt:lpstr>
      <vt:lpstr>What will a central office in one location accomplish?</vt:lpstr>
      <vt:lpstr>What will a centralized Information system and joining the national DATA system accomplish?</vt:lpstr>
      <vt:lpstr>What will be accomplished by focusing team reviews on 9 or more categories of death most likely to yield prevention opportunities?</vt:lpstr>
      <vt:lpstr>What will be accomplished by Consolidating review teams?</vt:lpstr>
      <vt:lpstr>What will be accomplished by formalizing CFTF committees &amp; expanded reporting?</vt:lpstr>
      <vt:lpstr>PowerPoint Presentation</vt:lpstr>
      <vt:lpstr>main components of legislation</vt:lpstr>
      <vt:lpstr>Component 1: Establishes State office of Child fatality prevention within DHHS  </vt:lpstr>
      <vt:lpstr>Component 2: Directs dhhs to develop and submit a restructuring proposal [by 3/4/20] that would accomplish the following . . .</vt:lpstr>
      <vt:lpstr>[Component 2 Continued -- More on what DHHS restructuring proposal is to address]</vt:lpstr>
      <vt:lpstr>[Component 2 Continued -- More on what DHHS restructuring proposal is to address]</vt:lpstr>
      <vt:lpstr>Component 3:  addresses child fatality task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Hatcher, Kella</dc:creator>
  <cp:lastModifiedBy>Hatcher, Kella</cp:lastModifiedBy>
  <cp:revision>431</cp:revision>
  <cp:lastPrinted>2017-08-21T13:51:23Z</cp:lastPrinted>
  <dcterms:created xsi:type="dcterms:W3CDTF">2016-11-08T15:31:13Z</dcterms:created>
  <dcterms:modified xsi:type="dcterms:W3CDTF">2020-01-31T20:01:36Z</dcterms:modified>
</cp:coreProperties>
</file>