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67" r:id="rId4"/>
    <p:sldId id="258" r:id="rId5"/>
    <p:sldId id="260" r:id="rId6"/>
    <p:sldId id="270" r:id="rId7"/>
    <p:sldId id="261" r:id="rId8"/>
    <p:sldId id="262" r:id="rId9"/>
    <p:sldId id="263" r:id="rId10"/>
    <p:sldId id="264" r:id="rId11"/>
    <p:sldId id="268" r:id="rId12"/>
    <p:sldId id="259" r:id="rId13"/>
    <p:sldId id="269" r:id="rId14"/>
    <p:sldId id="265" r:id="rId15"/>
    <p:sldId id="266" r:id="rId16"/>
  </p:sldIdLst>
  <p:sldSz cx="9144000" cy="5143500" type="screen16x9"/>
  <p:notesSz cx="7010400" cy="9296400"/>
  <p:embeddedFontLst>
    <p:embeddedFont>
      <p:font typeface="Proxima Nova" panose="020B0604020202020204" charset="0"/>
      <p:regular r:id="rId18"/>
      <p:bold r:id="rId19"/>
      <p:italic r:id="rId20"/>
      <p:boldItalic r:id="rId21"/>
    </p:embeddedFont>
    <p:embeddedFont>
      <p:font typeface="EB Garamond"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AE277D-023E-47A4-9F44-35B07E7327ED}">
  <a:tblStyle styleId="{68AE277D-023E-47A4-9F44-35B07E7327E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014" autoAdjust="0"/>
  </p:normalViewPr>
  <p:slideViewPr>
    <p:cSldViewPr snapToGrid="0">
      <p:cViewPr varScale="1">
        <p:scale>
          <a:sx n="47" d="100"/>
          <a:sy n="47" d="100"/>
        </p:scale>
        <p:origin x="184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357755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576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4a78a9d28_0_2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4a78a9d28_0_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We also looked at administrative costs: </a:t>
            </a:r>
            <a:endParaRPr/>
          </a:p>
        </p:txBody>
      </p:sp>
    </p:spTree>
    <p:extLst>
      <p:ext uri="{BB962C8B-B14F-4D97-AF65-F5344CB8AC3E}">
        <p14:creationId xmlns:p14="http://schemas.microsoft.com/office/powerpoint/2010/main" val="412820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4a78a9d28_0_2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4a78a9d28_0_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We also looked at administrative costs: </a:t>
            </a:r>
            <a:endParaRPr/>
          </a:p>
        </p:txBody>
      </p:sp>
    </p:spTree>
    <p:extLst>
      <p:ext uri="{BB962C8B-B14F-4D97-AF65-F5344CB8AC3E}">
        <p14:creationId xmlns:p14="http://schemas.microsoft.com/office/powerpoint/2010/main" val="273611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4a78a9d28_0_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4a78a9d28_0_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10591" algn="just">
              <a:lnSpc>
                <a:spcPct val="115000"/>
              </a:lnSpc>
              <a:buClr>
                <a:schemeClr val="dk1"/>
              </a:buClr>
              <a:buSzPts val="1200"/>
            </a:pPr>
            <a:r>
              <a:rPr lang="en" sz="1200" dirty="0">
                <a:solidFill>
                  <a:schemeClr val="dk1"/>
                </a:solidFill>
              </a:rPr>
              <a:t>·     Twenty-six infant lives in North Carolina would be saved per year, among other benefits, under the PFLI proposal that simulates a statewide 12-week paid leave model with 80 percent wage replacement. Saving 26 infant lives would reduce the North Carolina infant mortality rate to 7.1 per 1,000, from its </a:t>
            </a:r>
            <a:r>
              <a:rPr lang="en" sz="1200" dirty="0" smtClean="0">
                <a:solidFill>
                  <a:schemeClr val="dk1"/>
                </a:solidFill>
              </a:rPr>
              <a:t>7.3 </a:t>
            </a:r>
            <a:r>
              <a:rPr lang="en" sz="1200" dirty="0">
                <a:solidFill>
                  <a:schemeClr val="dk1"/>
                </a:solidFill>
              </a:rPr>
              <a:t>per </a:t>
            </a:r>
            <a:r>
              <a:rPr lang="en" sz="1200" dirty="0" smtClean="0">
                <a:solidFill>
                  <a:schemeClr val="dk1"/>
                </a:solidFill>
              </a:rPr>
              <a:t>1,000, which was the rate in 2018 – the year for which</a:t>
            </a:r>
            <a:r>
              <a:rPr lang="en" sz="1200" baseline="0" dirty="0" smtClean="0">
                <a:solidFill>
                  <a:schemeClr val="dk1"/>
                </a:solidFill>
              </a:rPr>
              <a:t> complete data was available at the time of this study</a:t>
            </a:r>
            <a:r>
              <a:rPr lang="en" sz="1200" dirty="0" smtClean="0">
                <a:solidFill>
                  <a:schemeClr val="dk1"/>
                </a:solidFill>
              </a:rPr>
              <a:t>.</a:t>
            </a:r>
            <a:endParaRPr lang="en" sz="1200" dirty="0">
              <a:solidFill>
                <a:schemeClr val="dk1"/>
              </a:solidFill>
            </a:endParaRPr>
          </a:p>
          <a:p>
            <a:pPr marL="465887" indent="-310591" algn="just">
              <a:lnSpc>
                <a:spcPct val="115000"/>
              </a:lnSpc>
              <a:buClr>
                <a:schemeClr val="dk1"/>
              </a:buClr>
              <a:buSzPts val="1200"/>
            </a:pPr>
            <a:endParaRPr lang="en-US" dirty="0" smtClean="0"/>
          </a:p>
        </p:txBody>
      </p:sp>
    </p:spTree>
    <p:extLst>
      <p:ext uri="{BB962C8B-B14F-4D97-AF65-F5344CB8AC3E}">
        <p14:creationId xmlns:p14="http://schemas.microsoft.com/office/powerpoint/2010/main" val="225482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4a78a9d28_0_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4a78a9d28_0_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10591" algn="just">
              <a:lnSpc>
                <a:spcPct val="115000"/>
              </a:lnSpc>
              <a:buClr>
                <a:schemeClr val="dk1"/>
              </a:buClr>
              <a:buSzPts val="1200"/>
            </a:pPr>
            <a:r>
              <a:rPr lang="en" sz="1200" dirty="0">
                <a:solidFill>
                  <a:schemeClr val="dk1"/>
                </a:solidFill>
              </a:rPr>
              <a:t>·     Twenty-six infant lives in North Carolina would be saved per year, among other benefits, under the PFLI proposal that simulates a statewide 12-week paid leave model with 80 percent wage replacement. Saving 26 infant lives would reduce the North Carolina infant mortality rate to 7.1 per 1,000, from its </a:t>
            </a:r>
            <a:r>
              <a:rPr lang="en" sz="1200" dirty="0" smtClean="0">
                <a:solidFill>
                  <a:schemeClr val="dk1"/>
                </a:solidFill>
              </a:rPr>
              <a:t>7.3 </a:t>
            </a:r>
            <a:r>
              <a:rPr lang="en" sz="1200" dirty="0">
                <a:solidFill>
                  <a:schemeClr val="dk1"/>
                </a:solidFill>
              </a:rPr>
              <a:t>per </a:t>
            </a:r>
            <a:r>
              <a:rPr lang="en" sz="1200" dirty="0" smtClean="0">
                <a:solidFill>
                  <a:schemeClr val="dk1"/>
                </a:solidFill>
              </a:rPr>
              <a:t>1,000, which was the rate in 2018 – the year for which</a:t>
            </a:r>
            <a:r>
              <a:rPr lang="en" sz="1200" baseline="0" dirty="0" smtClean="0">
                <a:solidFill>
                  <a:schemeClr val="dk1"/>
                </a:solidFill>
              </a:rPr>
              <a:t> complete data was available at the time of this study</a:t>
            </a:r>
            <a:r>
              <a:rPr lang="en" sz="1200" dirty="0" smtClean="0">
                <a:solidFill>
                  <a:schemeClr val="dk1"/>
                </a:solidFill>
              </a:rPr>
              <a:t>.</a:t>
            </a:r>
            <a:endParaRPr lang="en" sz="1200" dirty="0">
              <a:solidFill>
                <a:schemeClr val="dk1"/>
              </a:solidFill>
            </a:endParaRPr>
          </a:p>
          <a:p>
            <a:pPr marL="465887" indent="-310591" algn="just">
              <a:lnSpc>
                <a:spcPct val="115000"/>
              </a:lnSpc>
              <a:buClr>
                <a:schemeClr val="dk1"/>
              </a:buClr>
              <a:buSzPts val="1200"/>
            </a:pPr>
            <a:endParaRPr lang="en-US" dirty="0" smtClean="0"/>
          </a:p>
        </p:txBody>
      </p:sp>
    </p:spTree>
    <p:extLst>
      <p:ext uri="{BB962C8B-B14F-4D97-AF65-F5344CB8AC3E}">
        <p14:creationId xmlns:p14="http://schemas.microsoft.com/office/powerpoint/2010/main" val="393125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4a78a9d28_0_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4a78a9d28_0_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732988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4a78a9d28_0_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4a78a9d28_0_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2635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a78a9d28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4a78a9d2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smtClean="0"/>
              <a:t>American workforce</a:t>
            </a:r>
            <a:r>
              <a:rPr lang="en-US" baseline="0" dirty="0" smtClean="0"/>
              <a:t> and family structure have changed significantly over the last several decades. </a:t>
            </a:r>
          </a:p>
          <a:p>
            <a:pPr marL="0" indent="0">
              <a:buNone/>
            </a:pPr>
            <a:endParaRPr lang="en-US" baseline="0" dirty="0" smtClean="0"/>
          </a:p>
          <a:p>
            <a:pPr marL="0" indent="0">
              <a:buNone/>
            </a:pPr>
            <a:r>
              <a:rPr lang="en-US" baseline="0" dirty="0" smtClean="0"/>
              <a:t>The trends in North Carolina mirror trends in the country as a whole – more and more employed adults are also providing care for children and, increasingly, their aging family members. In 2018, nearly 63 percent of mothers worked out the home. At the same time, the number of elderly residents in our state continues to grow. In less than a decade, over 2.5 million residents will be 65 or older. </a:t>
            </a:r>
          </a:p>
          <a:p>
            <a:pPr marL="0" indent="0">
              <a:buNone/>
            </a:pPr>
            <a:endParaRPr lang="en-US" baseline="0" dirty="0" smtClean="0"/>
          </a:p>
          <a:p>
            <a:pPr marL="0" indent="0">
              <a:buNone/>
            </a:pPr>
            <a:r>
              <a:rPr lang="en-US" baseline="0" dirty="0" smtClean="0"/>
              <a:t>Additionally, North Carolina has one of the worst infant mortality rates in the country, at 6.8 deaths per 1,000 births – and the good news is that this is an all-time low for our state! However, that rate is still well above the national average of 5.8 per 1,000. Research shows that the infant mortality rate is closely linked to parents’ ability to dedicate time and resources to care for new infants. </a:t>
            </a:r>
          </a:p>
          <a:p>
            <a:pPr marL="0" indent="0">
              <a:buNone/>
            </a:pPr>
            <a:endParaRPr lang="en-US" baseline="0" dirty="0" smtClean="0"/>
          </a:p>
          <a:p>
            <a:pPr marL="0" indent="0">
              <a:buNone/>
            </a:pPr>
            <a:r>
              <a:rPr lang="en-US" baseline="0" dirty="0" smtClean="0"/>
              <a:t>With that context as background, my colleague at the Duke Center for Child and Family Policy, Elizabeth Ananat, and I decided to assemble a group of students to study the potential for paid family leave insurance to address the challenges faced by North Carolina. </a:t>
            </a:r>
            <a:endParaRPr dirty="0"/>
          </a:p>
          <a:p>
            <a:pPr marL="0" indent="0">
              <a:buNone/>
            </a:pPr>
            <a:endParaRPr dirty="0"/>
          </a:p>
          <a:p>
            <a:pPr marL="0" indent="0">
              <a:buNone/>
            </a:pPr>
            <a:r>
              <a:rPr lang="en" dirty="0"/>
              <a:t>From the report:</a:t>
            </a:r>
            <a:endParaRPr dirty="0"/>
          </a:p>
          <a:p>
            <a:pPr marL="0" indent="0">
              <a:lnSpc>
                <a:spcPct val="125454"/>
              </a:lnSpc>
              <a:buNone/>
            </a:pPr>
            <a:r>
              <a:rPr lang="en" sz="1400" dirty="0">
                <a:solidFill>
                  <a:srgbClr val="00539B"/>
                </a:solidFill>
              </a:rPr>
              <a:t>A NOTE ON THE ORIGIN OF THIS STUDY</a:t>
            </a:r>
            <a:endParaRPr sz="1400" dirty="0">
              <a:solidFill>
                <a:srgbClr val="00539B"/>
              </a:solidFill>
            </a:endParaRPr>
          </a:p>
          <a:p>
            <a:pPr marL="0" indent="0">
              <a:lnSpc>
                <a:spcPct val="125454"/>
              </a:lnSpc>
              <a:spcBef>
                <a:spcPts val="611"/>
              </a:spcBef>
              <a:buNone/>
            </a:pPr>
            <a:r>
              <a:rPr lang="en" dirty="0">
                <a:latin typeface="EB Garamond"/>
                <a:ea typeface="EB Garamond"/>
                <a:cs typeface="EB Garamond"/>
                <a:sym typeface="EB Garamond"/>
              </a:rPr>
              <a:t>In 2017, the North Carolina Child Fatality Task Force was asked to study the issue of paid family leave insurance programs as a strategy to reduce infant mortality and promote child health outcomes. Prompted in part by a recommendation from the State Child Fatality Prevention Team, the Task Force heard introductory presentations on the issue and determined that a specialized and in-depth study of the issue would be needed before North Carolina leaders could appropriately consider the complexities of the issue. A work group of representatives from different sectors came together and, confirming the need for a study, outlined a range of issues and perspectives that such a study should address and also identified the types of organizations that would be well suited for conducting such a study.  Duke University Center for Child and Family Policy was among the types of organizations identified, and researchers at the Center subsequently elected to conduct the study, pro bono, using the work group’s outline as a study framework. This study was not, however, conducted under the auspices of the Child Fatality Task Force or the work group. At the time of its publication, the study has not been examined by the Task Force and should not be construed as reflecting its position or that of its members. All views expressed are solely those of the researchers who authored this study.</a:t>
            </a:r>
            <a:endParaRPr dirty="0">
              <a:latin typeface="EB Garamond"/>
              <a:ea typeface="EB Garamond"/>
              <a:cs typeface="EB Garamond"/>
              <a:sym typeface="EB Garamond"/>
            </a:endParaRPr>
          </a:p>
          <a:p>
            <a:pPr marL="0" indent="0">
              <a:buNone/>
            </a:pPr>
            <a:endParaRPr dirty="0"/>
          </a:p>
        </p:txBody>
      </p:sp>
    </p:spTree>
    <p:extLst>
      <p:ext uri="{BB962C8B-B14F-4D97-AF65-F5344CB8AC3E}">
        <p14:creationId xmlns:p14="http://schemas.microsoft.com/office/powerpoint/2010/main" val="163000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4a78a9d28_0_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4a78a9d28_0_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10591" algn="just">
              <a:lnSpc>
                <a:spcPct val="115000"/>
              </a:lnSpc>
              <a:buClr>
                <a:schemeClr val="dk1"/>
              </a:buClr>
              <a:buSzPts val="1200"/>
            </a:pPr>
            <a:endParaRPr dirty="0"/>
          </a:p>
        </p:txBody>
      </p:sp>
    </p:spTree>
    <p:extLst>
      <p:ext uri="{BB962C8B-B14F-4D97-AF65-F5344CB8AC3E}">
        <p14:creationId xmlns:p14="http://schemas.microsoft.com/office/powerpoint/2010/main" val="146053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4a78a9d28_0_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4a78a9d28_0_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10591" algn="just">
              <a:lnSpc>
                <a:spcPct val="115000"/>
              </a:lnSpc>
              <a:buClr>
                <a:schemeClr val="dk1"/>
              </a:buClr>
              <a:buSzPts val="1200"/>
            </a:pPr>
            <a:r>
              <a:rPr lang="en" sz="1200" dirty="0">
                <a:latin typeface="EB Garamond"/>
                <a:ea typeface="EB Garamond"/>
                <a:cs typeface="EB Garamond"/>
                <a:sym typeface="EB Garamond"/>
              </a:rPr>
              <a:t>Based on existing evidence, it appears that a PFLI policy has the potential to improve both short-term and long-term health and economic outcomes for North Carolina workers and families, without substantially impacting employers. </a:t>
            </a:r>
            <a:r>
              <a:rPr lang="en" sz="1200" dirty="0">
                <a:solidFill>
                  <a:schemeClr val="dk1"/>
                </a:solidFill>
              </a:rPr>
              <a:t>·    </a:t>
            </a:r>
            <a:endParaRPr sz="1200" dirty="0">
              <a:solidFill>
                <a:schemeClr val="dk1"/>
              </a:solidFill>
            </a:endParaRPr>
          </a:p>
        </p:txBody>
      </p:sp>
    </p:spTree>
    <p:extLst>
      <p:ext uri="{BB962C8B-B14F-4D97-AF65-F5344CB8AC3E}">
        <p14:creationId xmlns:p14="http://schemas.microsoft.com/office/powerpoint/2010/main" val="231684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4a78a9d28_0_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4a78a9d28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smtClean="0"/>
              <a:t>FMLA</a:t>
            </a:r>
            <a:r>
              <a:rPr lang="en" baseline="0" dirty="0" smtClean="0"/>
              <a:t> = </a:t>
            </a:r>
            <a:r>
              <a:rPr lang="en-US" sz="1100" dirty="0" smtClean="0">
                <a:solidFill>
                  <a:srgbClr val="000000"/>
                </a:solidFill>
              </a:rPr>
              <a:t>64% working population of NC not eligible</a:t>
            </a:r>
          </a:p>
          <a:p>
            <a:pPr marL="0" indent="0">
              <a:buNone/>
            </a:pPr>
            <a:endParaRPr lang="en" dirty="0" smtClean="0"/>
          </a:p>
          <a:p>
            <a:pPr marL="0" indent="0">
              <a:buNone/>
            </a:pPr>
            <a:r>
              <a:rPr lang="en" dirty="0" smtClean="0"/>
              <a:t>Components </a:t>
            </a:r>
            <a:r>
              <a:rPr lang="en" dirty="0"/>
              <a:t>of PFLI: TDI (own medical leave) and FLI (new child or sick relative</a:t>
            </a:r>
            <a:r>
              <a:rPr lang="en" dirty="0" smtClean="0"/>
              <a:t>)</a:t>
            </a:r>
          </a:p>
          <a:p>
            <a:pPr marL="0" indent="0">
              <a:buNone/>
            </a:pPr>
            <a:endParaRPr dirty="0"/>
          </a:p>
        </p:txBody>
      </p:sp>
    </p:spTree>
    <p:extLst>
      <p:ext uri="{BB962C8B-B14F-4D97-AF65-F5344CB8AC3E}">
        <p14:creationId xmlns:p14="http://schemas.microsoft.com/office/powerpoint/2010/main" val="370486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4a78a9d28_0_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4a78a9d28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smtClean="0"/>
              <a:t>Components </a:t>
            </a:r>
            <a:r>
              <a:rPr lang="en" dirty="0"/>
              <a:t>of PFLI: TDI (own medical leave) and FLI (new child or sick relative</a:t>
            </a:r>
            <a:r>
              <a:rPr lang="en" dirty="0" smtClean="0"/>
              <a:t>)</a:t>
            </a:r>
          </a:p>
          <a:p>
            <a:pPr marL="0" indent="0">
              <a:buNone/>
            </a:pPr>
            <a:endParaRPr lang="en" dirty="0" smtClean="0"/>
          </a:p>
          <a:p>
            <a:pPr marL="0" indent="0">
              <a:buNone/>
            </a:pPr>
            <a:r>
              <a:rPr lang="en" dirty="0" smtClean="0"/>
              <a:t>Two additional states on this list</a:t>
            </a:r>
            <a:r>
              <a:rPr lang="en" baseline="0" dirty="0" smtClean="0"/>
              <a:t> since the report was published in March of this year. </a:t>
            </a:r>
            <a:endParaRPr lang="en" dirty="0" smtClean="0"/>
          </a:p>
          <a:p>
            <a:pPr marL="0" indent="0">
              <a:buNone/>
            </a:pPr>
            <a:endParaRPr dirty="0"/>
          </a:p>
        </p:txBody>
      </p:sp>
    </p:spTree>
    <p:extLst>
      <p:ext uri="{BB962C8B-B14F-4D97-AF65-F5344CB8AC3E}">
        <p14:creationId xmlns:p14="http://schemas.microsoft.com/office/powerpoint/2010/main" val="56207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4a78a9d28_4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4a78a9d28_4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2972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4a78a9d28_0_1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4a78a9d28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Point to Brookings-AEI study - bi-partisan working paper as well as what other states are doing.</a:t>
            </a:r>
            <a:endParaRPr/>
          </a:p>
          <a:p>
            <a:pPr marL="0" indent="0">
              <a:buNone/>
            </a:pPr>
            <a:endParaRPr/>
          </a:p>
          <a:p>
            <a:pPr marL="0" indent="0">
              <a:buNone/>
            </a:pPr>
            <a:endParaRPr/>
          </a:p>
        </p:txBody>
      </p:sp>
    </p:spTree>
    <p:extLst>
      <p:ext uri="{BB962C8B-B14F-4D97-AF65-F5344CB8AC3E}">
        <p14:creationId xmlns:p14="http://schemas.microsoft.com/office/powerpoint/2010/main" val="244922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4a78a9d28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4a78a9d28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Both models rely on census data and assumptions about program take-up.</a:t>
            </a:r>
            <a:endParaRPr dirty="0"/>
          </a:p>
          <a:p>
            <a:pPr marL="0" indent="0">
              <a:buNone/>
            </a:pPr>
            <a:endParaRPr lang="en" dirty="0" smtClean="0"/>
          </a:p>
          <a:p>
            <a:pPr marL="0" indent="0">
              <a:buNone/>
            </a:pPr>
            <a:r>
              <a:rPr lang="en" dirty="0" smtClean="0"/>
              <a:t>Both </a:t>
            </a:r>
            <a:r>
              <a:rPr lang="en" dirty="0"/>
              <a:t>were funded by department of labor grants to research the costs and benefits of PFLI.</a:t>
            </a:r>
            <a:endParaRPr dirty="0"/>
          </a:p>
        </p:txBody>
      </p:sp>
    </p:spTree>
    <p:extLst>
      <p:ext uri="{BB962C8B-B14F-4D97-AF65-F5344CB8AC3E}">
        <p14:creationId xmlns:p14="http://schemas.microsoft.com/office/powerpoint/2010/main" val="170948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uke.app.box.com/s/9wti16byhdyyz6k99ri2yib3ttlprgl8"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85800" y="683500"/>
            <a:ext cx="8972400" cy="118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rgbClr val="1C4587"/>
                </a:solidFill>
              </a:rPr>
              <a:t>Paid Family Leave in North Carolina</a:t>
            </a:r>
            <a:endParaRPr sz="4000" dirty="0">
              <a:solidFill>
                <a:srgbClr val="1C4587"/>
              </a:solidFill>
            </a:endParaRPr>
          </a:p>
          <a:p>
            <a:pPr marL="0" lvl="0" indent="0" algn="ctr" rtl="0">
              <a:spcBef>
                <a:spcPts val="0"/>
              </a:spcBef>
              <a:spcAft>
                <a:spcPts val="0"/>
              </a:spcAft>
              <a:buNone/>
            </a:pPr>
            <a:r>
              <a:rPr lang="en" sz="2400" dirty="0">
                <a:solidFill>
                  <a:srgbClr val="1C4587"/>
                </a:solidFill>
              </a:rPr>
              <a:t>An Analysis of Costs and Benefits</a:t>
            </a:r>
            <a:endParaRPr sz="2400" dirty="0">
              <a:solidFill>
                <a:srgbClr val="1C4587"/>
              </a:solidFill>
            </a:endParaRPr>
          </a:p>
        </p:txBody>
      </p:sp>
      <p:pic>
        <p:nvPicPr>
          <p:cNvPr id="60" name="Google Shape;60;p13"/>
          <p:cNvPicPr preferRelativeResize="0"/>
          <p:nvPr/>
        </p:nvPicPr>
        <p:blipFill>
          <a:blip r:embed="rId3">
            <a:alphaModFix/>
          </a:blip>
          <a:stretch>
            <a:fillRect/>
          </a:stretch>
        </p:blipFill>
        <p:spPr>
          <a:xfrm>
            <a:off x="3788225" y="2109625"/>
            <a:ext cx="1567550" cy="1567525"/>
          </a:xfrm>
          <a:prstGeom prst="rect">
            <a:avLst/>
          </a:prstGeom>
          <a:noFill/>
          <a:ln>
            <a:noFill/>
          </a:ln>
        </p:spPr>
      </p:pic>
      <p:sp>
        <p:nvSpPr>
          <p:cNvPr id="61" name="Google Shape;61;p13"/>
          <p:cNvSpPr txBox="1"/>
          <p:nvPr/>
        </p:nvSpPr>
        <p:spPr>
          <a:xfrm>
            <a:off x="1584960" y="3506462"/>
            <a:ext cx="5864352"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accent1">
                    <a:lumMod val="50000"/>
                  </a:schemeClr>
                </a:solidFill>
                <a:latin typeface="Proxima Nova"/>
                <a:ea typeface="Proxima Nova"/>
                <a:cs typeface="Proxima Nova"/>
                <a:sym typeface="Proxima Nova"/>
              </a:rPr>
              <a:t>Presented by: Anna Gassman-Pines, PhD</a:t>
            </a:r>
            <a:endParaRPr sz="2400" b="1" dirty="0">
              <a:solidFill>
                <a:schemeClr val="accent1">
                  <a:lumMod val="50000"/>
                </a:schemeClr>
              </a:solidFill>
              <a:latin typeface="Proxima Nova"/>
              <a:ea typeface="Proxima Nova"/>
              <a:cs typeface="Proxima Nova"/>
              <a:sym typeface="Proxima Nova"/>
            </a:endParaRPr>
          </a:p>
          <a:p>
            <a:pPr marL="0" lvl="0" indent="0" algn="ctr" rtl="0">
              <a:spcBef>
                <a:spcPts val="0"/>
              </a:spcBef>
              <a:spcAft>
                <a:spcPts val="0"/>
              </a:spcAft>
              <a:buNone/>
            </a:pPr>
            <a:r>
              <a:rPr lang="en-US" sz="1800" b="1" dirty="0" smtClean="0">
                <a:solidFill>
                  <a:schemeClr val="accent1">
                    <a:lumMod val="50000"/>
                  </a:schemeClr>
                </a:solidFill>
                <a:latin typeface="Proxima Nova"/>
                <a:ea typeface="Proxima Nova"/>
                <a:cs typeface="Proxima Nova"/>
                <a:sym typeface="Proxima Nova"/>
              </a:rPr>
              <a:t>WLF Bass Connections Associate Professor of Public Policy and Psychology and Neuroscience</a:t>
            </a:r>
          </a:p>
          <a:p>
            <a:pPr marL="0" lvl="0" indent="0" algn="ctr" rtl="0">
              <a:spcBef>
                <a:spcPts val="0"/>
              </a:spcBef>
              <a:spcAft>
                <a:spcPts val="0"/>
              </a:spcAft>
              <a:buNone/>
            </a:pPr>
            <a:endParaRPr lang="en-US" sz="1800" b="1" dirty="0">
              <a:solidFill>
                <a:schemeClr val="accent1">
                  <a:lumMod val="50000"/>
                </a:schemeClr>
              </a:solidFill>
              <a:latin typeface="Proxima Nova"/>
              <a:ea typeface="Proxima Nova"/>
              <a:cs typeface="Proxima Nova"/>
              <a:sym typeface="Proxima Nova"/>
            </a:endParaRPr>
          </a:p>
          <a:p>
            <a:pPr marL="0" lvl="0" indent="0" algn="ctr" rtl="0">
              <a:spcBef>
                <a:spcPts val="0"/>
              </a:spcBef>
              <a:spcAft>
                <a:spcPts val="0"/>
              </a:spcAft>
              <a:buNone/>
            </a:pPr>
            <a:r>
              <a:rPr lang="en-US" sz="1800" b="1" dirty="0" smtClean="0">
                <a:solidFill>
                  <a:schemeClr val="accent1">
                    <a:lumMod val="50000"/>
                  </a:schemeClr>
                </a:solidFill>
                <a:latin typeface="Proxima Nova"/>
                <a:ea typeface="Proxima Nova"/>
                <a:cs typeface="Proxima Nova"/>
                <a:sym typeface="Proxima Nova"/>
              </a:rPr>
              <a:t>December 2, </a:t>
            </a:r>
            <a:r>
              <a:rPr lang="en-US" sz="1800" b="1" dirty="0" smtClean="0">
                <a:solidFill>
                  <a:schemeClr val="accent1">
                    <a:lumMod val="50000"/>
                  </a:schemeClr>
                </a:solidFill>
                <a:latin typeface="Proxima Nova"/>
                <a:ea typeface="Proxima Nova"/>
                <a:cs typeface="Proxima Nova"/>
                <a:sym typeface="Proxima Nova"/>
              </a:rPr>
              <a:t>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278813" y="16662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Estimated </a:t>
            </a:r>
            <a:r>
              <a:rPr lang="en" dirty="0" smtClean="0">
                <a:solidFill>
                  <a:srgbClr val="000000"/>
                </a:solidFill>
              </a:rPr>
              <a:t>Participation</a:t>
            </a:r>
            <a:endParaRPr dirty="0">
              <a:solidFill>
                <a:srgbClr val="000000"/>
              </a:solidFill>
            </a:endParaRPr>
          </a:p>
        </p:txBody>
      </p:sp>
      <p:graphicFrame>
        <p:nvGraphicFramePr>
          <p:cNvPr id="120" name="Google Shape;120;p21"/>
          <p:cNvGraphicFramePr/>
          <p:nvPr>
            <p:extLst>
              <p:ext uri="{D42A27DB-BD31-4B8C-83A1-F6EECF244321}">
                <p14:modId xmlns:p14="http://schemas.microsoft.com/office/powerpoint/2010/main" val="605659083"/>
              </p:ext>
            </p:extLst>
          </p:nvPr>
        </p:nvGraphicFramePr>
        <p:xfrm>
          <a:off x="148563" y="807573"/>
          <a:ext cx="8781100" cy="4251780"/>
        </p:xfrm>
        <a:graphic>
          <a:graphicData uri="http://schemas.openxmlformats.org/drawingml/2006/table">
            <a:tbl>
              <a:tblPr>
                <a:noFill/>
                <a:tableStyleId>{68AE277D-023E-47A4-9F44-35B07E7327ED}</a:tableStyleId>
              </a:tblPr>
              <a:tblGrid>
                <a:gridCol w="3631867">
                  <a:extLst>
                    <a:ext uri="{9D8B030D-6E8A-4147-A177-3AD203B41FA5}">
                      <a16:colId xmlns:a16="http://schemas.microsoft.com/office/drawing/2014/main" val="20000"/>
                    </a:ext>
                  </a:extLst>
                </a:gridCol>
                <a:gridCol w="1269242">
                  <a:extLst>
                    <a:ext uri="{9D8B030D-6E8A-4147-A177-3AD203B41FA5}">
                      <a16:colId xmlns:a16="http://schemas.microsoft.com/office/drawing/2014/main" val="20001"/>
                    </a:ext>
                  </a:extLst>
                </a:gridCol>
                <a:gridCol w="1378424">
                  <a:extLst>
                    <a:ext uri="{9D8B030D-6E8A-4147-A177-3AD203B41FA5}">
                      <a16:colId xmlns:a16="http://schemas.microsoft.com/office/drawing/2014/main" val="20002"/>
                    </a:ext>
                  </a:extLst>
                </a:gridCol>
                <a:gridCol w="1255594">
                  <a:extLst>
                    <a:ext uri="{9D8B030D-6E8A-4147-A177-3AD203B41FA5}">
                      <a16:colId xmlns:a16="http://schemas.microsoft.com/office/drawing/2014/main" val="20003"/>
                    </a:ext>
                  </a:extLst>
                </a:gridCol>
                <a:gridCol w="1245973">
                  <a:extLst>
                    <a:ext uri="{9D8B030D-6E8A-4147-A177-3AD203B41FA5}">
                      <a16:colId xmlns:a16="http://schemas.microsoft.com/office/drawing/2014/main" val="20004"/>
                    </a:ext>
                  </a:extLst>
                </a:gridCol>
              </a:tblGrid>
              <a:tr h="342275">
                <a:tc rowSpan="2">
                  <a:txBody>
                    <a:bodyPr/>
                    <a:lstStyle/>
                    <a:p>
                      <a:pPr marL="0" marR="88900" lvl="0" indent="0" algn="ctr" rtl="0">
                        <a:lnSpc>
                          <a:spcPct val="115000"/>
                        </a:lnSpc>
                        <a:spcBef>
                          <a:spcPts val="0"/>
                        </a:spcBef>
                        <a:spcAft>
                          <a:spcPts val="0"/>
                        </a:spcAft>
                        <a:buNone/>
                      </a:pPr>
                      <a:endParaRPr sz="1800" u="sng"/>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gridSpan="2">
                  <a:txBody>
                    <a:bodyPr/>
                    <a:lstStyle/>
                    <a:p>
                      <a:pPr marL="88900" marR="88900" lvl="0" indent="0" algn="ctr" rtl="0">
                        <a:lnSpc>
                          <a:spcPct val="115000"/>
                        </a:lnSpc>
                        <a:spcBef>
                          <a:spcPts val="0"/>
                        </a:spcBef>
                        <a:spcAft>
                          <a:spcPts val="0"/>
                        </a:spcAft>
                        <a:buNone/>
                      </a:pPr>
                      <a:r>
                        <a:rPr lang="en" sz="1800" b="1"/>
                        <a:t>Proposal A</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88900" marR="88900" lvl="0" indent="0" algn="ctr" rtl="0">
                        <a:lnSpc>
                          <a:spcPct val="115000"/>
                        </a:lnSpc>
                        <a:spcBef>
                          <a:spcPts val="0"/>
                        </a:spcBef>
                        <a:spcAft>
                          <a:spcPts val="0"/>
                        </a:spcAft>
                        <a:buNone/>
                      </a:pPr>
                      <a:r>
                        <a:rPr lang="en" sz="1800" b="1"/>
                        <a:t>Proposal B</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42275">
                <a:tc vMerge="1">
                  <a:txBody>
                    <a:bodyPr/>
                    <a:lstStyle/>
                    <a:p>
                      <a:endParaRPr lang="en-US"/>
                    </a:p>
                  </a:txBody>
                  <a:tcPr/>
                </a:tc>
                <a:tc>
                  <a:txBody>
                    <a:bodyPr/>
                    <a:lstStyle/>
                    <a:p>
                      <a:pPr marL="88900" marR="88900" lvl="0" indent="0" algn="ctr" rtl="0">
                        <a:lnSpc>
                          <a:spcPct val="115000"/>
                        </a:lnSpc>
                        <a:spcBef>
                          <a:spcPts val="0"/>
                        </a:spcBef>
                        <a:spcAft>
                          <a:spcPts val="0"/>
                        </a:spcAft>
                        <a:buNone/>
                      </a:pPr>
                      <a:r>
                        <a:rPr lang="en" sz="1800" b="1"/>
                        <a:t>Model 1</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sz="1800" b="1"/>
                        <a:t>Model 2</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sz="1800" b="1"/>
                        <a:t>Model 1</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sz="1800" b="1"/>
                        <a:t>Model 2</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2850">
                <a:tc>
                  <a:txBody>
                    <a:bodyPr/>
                    <a:lstStyle/>
                    <a:p>
                      <a:pPr marL="88900" marR="88900" lvl="0" indent="0" algn="l" rtl="0">
                        <a:lnSpc>
                          <a:spcPct val="115000"/>
                        </a:lnSpc>
                        <a:spcBef>
                          <a:spcPts val="0"/>
                        </a:spcBef>
                        <a:spcAft>
                          <a:spcPts val="600"/>
                        </a:spcAft>
                        <a:buNone/>
                      </a:pPr>
                      <a:r>
                        <a:rPr lang="en" sz="1800" dirty="0"/>
                        <a:t>Covered employees per </a:t>
                      </a:r>
                      <a:r>
                        <a:rPr lang="en" sz="1800" dirty="0" smtClean="0"/>
                        <a:t>year</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dirty="0"/>
                        <a:t>4.7m</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4.8m</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4.7m</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4.8m</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14775">
                <a:tc>
                  <a:txBody>
                    <a:bodyPr/>
                    <a:lstStyle/>
                    <a:p>
                      <a:pPr marL="88900" marR="88900" lvl="0" indent="0" algn="l" rtl="0">
                        <a:lnSpc>
                          <a:spcPct val="115000"/>
                        </a:lnSpc>
                        <a:spcBef>
                          <a:spcPts val="0"/>
                        </a:spcBef>
                        <a:spcAft>
                          <a:spcPts val="600"/>
                        </a:spcAft>
                        <a:buNone/>
                      </a:pPr>
                      <a:r>
                        <a:rPr lang="en" sz="1800" dirty="0" smtClean="0"/>
                        <a:t>Number of covered </a:t>
                      </a:r>
                      <a:r>
                        <a:rPr lang="en" sz="1800" dirty="0"/>
                        <a:t>employees taking PFLI </a:t>
                      </a:r>
                      <a:r>
                        <a:rPr lang="en" sz="1800" dirty="0" smtClean="0"/>
                        <a:t>leave per</a:t>
                      </a:r>
                      <a:r>
                        <a:rPr lang="en" sz="1800" baseline="0" dirty="0" smtClean="0"/>
                        <a:t> year</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193,389</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229,483</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dirty="0"/>
                        <a:t>193,389</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277,744</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14775">
                <a:tc>
                  <a:txBody>
                    <a:bodyPr/>
                    <a:lstStyle/>
                    <a:p>
                      <a:pPr marL="88900" marR="88900" lvl="0" indent="0" algn="l" rtl="0">
                        <a:lnSpc>
                          <a:spcPct val="115000"/>
                        </a:lnSpc>
                        <a:spcBef>
                          <a:spcPts val="0"/>
                        </a:spcBef>
                        <a:spcAft>
                          <a:spcPts val="600"/>
                        </a:spcAft>
                        <a:buNone/>
                      </a:pPr>
                      <a:r>
                        <a:rPr lang="en" sz="1800" dirty="0"/>
                        <a:t>Average weekly PFLI </a:t>
                      </a:r>
                      <a:r>
                        <a:rPr lang="en" sz="1800" dirty="0" smtClean="0"/>
                        <a:t>benefits paid to employees taking PFLI</a:t>
                      </a:r>
                      <a:r>
                        <a:rPr lang="en" sz="1800" baseline="0" dirty="0" smtClean="0"/>
                        <a:t> leave</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$335</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$330</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$537</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$520</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14775">
                <a:tc>
                  <a:txBody>
                    <a:bodyPr/>
                    <a:lstStyle/>
                    <a:p>
                      <a:pPr marL="88900" marR="88900" lvl="0" indent="0" algn="l" rtl="0">
                        <a:lnSpc>
                          <a:spcPct val="115000"/>
                        </a:lnSpc>
                        <a:spcBef>
                          <a:spcPts val="0"/>
                        </a:spcBef>
                        <a:spcAft>
                          <a:spcPts val="600"/>
                        </a:spcAft>
                        <a:buNone/>
                      </a:pPr>
                      <a:r>
                        <a:rPr lang="en" sz="1800" dirty="0"/>
                        <a:t>Total amount of PFLI benefits </a:t>
                      </a:r>
                      <a:r>
                        <a:rPr lang="en" sz="1800" dirty="0" smtClean="0"/>
                        <a:t>paid to all PFLI leave takers PY</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$360m</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dirty="0"/>
                        <a:t>$497m</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$865m</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dirty="0"/>
                        <a:t>$1,157m</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278813" y="33039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Estimated </a:t>
            </a:r>
            <a:r>
              <a:rPr lang="en" dirty="0" smtClean="0">
                <a:solidFill>
                  <a:srgbClr val="000000"/>
                </a:solidFill>
              </a:rPr>
              <a:t>Costs</a:t>
            </a:r>
            <a:endParaRPr dirty="0">
              <a:solidFill>
                <a:srgbClr val="000000"/>
              </a:solidFill>
            </a:endParaRPr>
          </a:p>
        </p:txBody>
      </p:sp>
      <p:graphicFrame>
        <p:nvGraphicFramePr>
          <p:cNvPr id="120" name="Google Shape;120;p21"/>
          <p:cNvGraphicFramePr/>
          <p:nvPr>
            <p:extLst>
              <p:ext uri="{D42A27DB-BD31-4B8C-83A1-F6EECF244321}">
                <p14:modId xmlns:p14="http://schemas.microsoft.com/office/powerpoint/2010/main" val="471964922"/>
              </p:ext>
            </p:extLst>
          </p:nvPr>
        </p:nvGraphicFramePr>
        <p:xfrm>
          <a:off x="148563" y="1353486"/>
          <a:ext cx="8781100" cy="2624208"/>
        </p:xfrm>
        <a:graphic>
          <a:graphicData uri="http://schemas.openxmlformats.org/drawingml/2006/table">
            <a:tbl>
              <a:tblPr>
                <a:noFill/>
                <a:tableStyleId>{68AE277D-023E-47A4-9F44-35B07E7327ED}</a:tableStyleId>
              </a:tblPr>
              <a:tblGrid>
                <a:gridCol w="3631867">
                  <a:extLst>
                    <a:ext uri="{9D8B030D-6E8A-4147-A177-3AD203B41FA5}">
                      <a16:colId xmlns:a16="http://schemas.microsoft.com/office/drawing/2014/main" val="20000"/>
                    </a:ext>
                  </a:extLst>
                </a:gridCol>
                <a:gridCol w="1269242">
                  <a:extLst>
                    <a:ext uri="{9D8B030D-6E8A-4147-A177-3AD203B41FA5}">
                      <a16:colId xmlns:a16="http://schemas.microsoft.com/office/drawing/2014/main" val="20001"/>
                    </a:ext>
                  </a:extLst>
                </a:gridCol>
                <a:gridCol w="1378424">
                  <a:extLst>
                    <a:ext uri="{9D8B030D-6E8A-4147-A177-3AD203B41FA5}">
                      <a16:colId xmlns:a16="http://schemas.microsoft.com/office/drawing/2014/main" val="20002"/>
                    </a:ext>
                  </a:extLst>
                </a:gridCol>
                <a:gridCol w="1255594">
                  <a:extLst>
                    <a:ext uri="{9D8B030D-6E8A-4147-A177-3AD203B41FA5}">
                      <a16:colId xmlns:a16="http://schemas.microsoft.com/office/drawing/2014/main" val="20003"/>
                    </a:ext>
                  </a:extLst>
                </a:gridCol>
                <a:gridCol w="1245973">
                  <a:extLst>
                    <a:ext uri="{9D8B030D-6E8A-4147-A177-3AD203B41FA5}">
                      <a16:colId xmlns:a16="http://schemas.microsoft.com/office/drawing/2014/main" val="20004"/>
                    </a:ext>
                  </a:extLst>
                </a:gridCol>
              </a:tblGrid>
              <a:tr h="342275">
                <a:tc rowSpan="2">
                  <a:txBody>
                    <a:bodyPr/>
                    <a:lstStyle/>
                    <a:p>
                      <a:pPr marL="0" marR="88900" lvl="0" indent="0" algn="ctr" rtl="0">
                        <a:lnSpc>
                          <a:spcPct val="115000"/>
                        </a:lnSpc>
                        <a:spcBef>
                          <a:spcPts val="0"/>
                        </a:spcBef>
                        <a:spcAft>
                          <a:spcPts val="0"/>
                        </a:spcAft>
                        <a:buNone/>
                      </a:pPr>
                      <a:endParaRPr sz="1800" u="sng"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gridSpan="2">
                  <a:txBody>
                    <a:bodyPr/>
                    <a:lstStyle/>
                    <a:p>
                      <a:pPr marL="88900" marR="88900" lvl="0" indent="0" algn="ctr" rtl="0">
                        <a:lnSpc>
                          <a:spcPct val="115000"/>
                        </a:lnSpc>
                        <a:spcBef>
                          <a:spcPts val="0"/>
                        </a:spcBef>
                        <a:spcAft>
                          <a:spcPts val="0"/>
                        </a:spcAft>
                        <a:buNone/>
                      </a:pPr>
                      <a:r>
                        <a:rPr lang="en" sz="1800" b="1"/>
                        <a:t>Proposal A</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88900" marR="88900" lvl="0" indent="0" algn="ctr" rtl="0">
                        <a:lnSpc>
                          <a:spcPct val="115000"/>
                        </a:lnSpc>
                        <a:spcBef>
                          <a:spcPts val="0"/>
                        </a:spcBef>
                        <a:spcAft>
                          <a:spcPts val="0"/>
                        </a:spcAft>
                        <a:buNone/>
                      </a:pPr>
                      <a:r>
                        <a:rPr lang="en" sz="1800" b="1"/>
                        <a:t>Proposal B</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42275">
                <a:tc vMerge="1">
                  <a:txBody>
                    <a:bodyPr/>
                    <a:lstStyle/>
                    <a:p>
                      <a:endParaRPr lang="en-US"/>
                    </a:p>
                  </a:txBody>
                  <a:tcPr/>
                </a:tc>
                <a:tc>
                  <a:txBody>
                    <a:bodyPr/>
                    <a:lstStyle/>
                    <a:p>
                      <a:pPr marL="88900" marR="88900" lvl="0" indent="0" algn="ctr" rtl="0">
                        <a:lnSpc>
                          <a:spcPct val="115000"/>
                        </a:lnSpc>
                        <a:spcBef>
                          <a:spcPts val="0"/>
                        </a:spcBef>
                        <a:spcAft>
                          <a:spcPts val="0"/>
                        </a:spcAft>
                        <a:buNone/>
                      </a:pPr>
                      <a:r>
                        <a:rPr lang="en" sz="1800" b="1"/>
                        <a:t>Model 1</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sz="1800" b="1"/>
                        <a:t>Model 2</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sz="1800" b="1"/>
                        <a:t>Model 1</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sz="1800" b="1"/>
                        <a:t>Model 2</a:t>
                      </a:r>
                      <a:endParaRPr sz="1800" b="1"/>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4775">
                <a:tc>
                  <a:txBody>
                    <a:bodyPr/>
                    <a:lstStyle/>
                    <a:p>
                      <a:pPr marL="88900" marR="88900" lvl="0" indent="0" algn="l" rtl="0">
                        <a:lnSpc>
                          <a:spcPct val="115000"/>
                        </a:lnSpc>
                        <a:spcBef>
                          <a:spcPts val="0"/>
                        </a:spcBef>
                        <a:spcAft>
                          <a:spcPts val="600"/>
                        </a:spcAft>
                        <a:buNone/>
                      </a:pPr>
                      <a:r>
                        <a:rPr lang="en" sz="1800" dirty="0"/>
                        <a:t>Employee premium as a % of earnings </a:t>
                      </a:r>
                      <a:r>
                        <a:rPr lang="en" sz="1800" dirty="0" smtClean="0"/>
                        <a:t>per</a:t>
                      </a:r>
                      <a:r>
                        <a:rPr lang="en" sz="1800" baseline="0" dirty="0" smtClean="0"/>
                        <a:t> year</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lgn="ctr">
                      <a:solidFill>
                        <a:srgbClr val="000000"/>
                      </a:solidFill>
                      <a:prstDash val="solid"/>
                      <a:round/>
                      <a:headEnd type="none" w="sm" len="sm"/>
                      <a:tailEnd type="none" w="sm" len="sm"/>
                    </a:lnR>
                    <a:lnT w="12675" cap="flat" cmpd="sng" algn="ctr">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0.35%</a:t>
                      </a:r>
                      <a:endParaRPr sz="1800"/>
                    </a:p>
                  </a:txBody>
                  <a:tcPr marL="73025" marR="73025" marT="91425" marB="91425" anchor="ctr">
                    <a:lnL w="12675" cap="flat" cmpd="sng" algn="ctr">
                      <a:solidFill>
                        <a:srgbClr val="000000"/>
                      </a:solidFill>
                      <a:prstDash val="solid"/>
                      <a:round/>
                      <a:headEnd type="none" w="sm" len="sm"/>
                      <a:tailEnd type="none" w="sm" len="sm"/>
                    </a:lnL>
                    <a:lnR w="12675" cap="flat" cmpd="sng" algn="ctr">
                      <a:solidFill>
                        <a:srgbClr val="000000"/>
                      </a:solidFill>
                      <a:prstDash val="solid"/>
                      <a:round/>
                      <a:headEnd type="none" w="sm" len="sm"/>
                      <a:tailEnd type="none" w="sm" len="sm"/>
                    </a:lnR>
                    <a:lnT w="12675" cap="flat" cmpd="sng" algn="ctr">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0.54%</a:t>
                      </a:r>
                      <a:endParaRPr sz="1800"/>
                    </a:p>
                  </a:txBody>
                  <a:tcPr marL="73025" marR="73025" marT="91425" marB="91425" anchor="ctr">
                    <a:lnL w="12675" cap="flat" cmpd="sng" algn="ctr">
                      <a:solidFill>
                        <a:srgbClr val="000000"/>
                      </a:solidFill>
                      <a:prstDash val="solid"/>
                      <a:round/>
                      <a:headEnd type="none" w="sm" len="sm"/>
                      <a:tailEnd type="none" w="sm" len="sm"/>
                    </a:lnL>
                    <a:lnR w="12675" cap="flat" cmpd="sng" algn="ctr">
                      <a:solidFill>
                        <a:srgbClr val="000000"/>
                      </a:solidFill>
                      <a:prstDash val="solid"/>
                      <a:round/>
                      <a:headEnd type="none" w="sm" len="sm"/>
                      <a:tailEnd type="none" w="sm" len="sm"/>
                    </a:lnR>
                    <a:lnT w="12675" cap="flat" cmpd="sng" algn="ctr">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0.58%</a:t>
                      </a:r>
                      <a:endParaRPr sz="1800"/>
                    </a:p>
                  </a:txBody>
                  <a:tcPr marL="73025" marR="73025" marT="91425" marB="91425" anchor="ctr">
                    <a:lnL w="12675" cap="flat" cmpd="sng" algn="ctr">
                      <a:solidFill>
                        <a:srgbClr val="000000"/>
                      </a:solidFill>
                      <a:prstDash val="solid"/>
                      <a:round/>
                      <a:headEnd type="none" w="sm" len="sm"/>
                      <a:tailEnd type="none" w="sm" len="sm"/>
                    </a:lnL>
                    <a:lnR w="12675" cap="flat" cmpd="sng" algn="ctr">
                      <a:solidFill>
                        <a:srgbClr val="000000"/>
                      </a:solidFill>
                      <a:prstDash val="solid"/>
                      <a:round/>
                      <a:headEnd type="none" w="sm" len="sm"/>
                      <a:tailEnd type="none" w="sm" len="sm"/>
                    </a:lnR>
                    <a:lnT w="12675" cap="flat" cmpd="sng" algn="ctr">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dirty="0"/>
                        <a:t>0.89%</a:t>
                      </a:r>
                      <a:endParaRPr sz="1800" dirty="0"/>
                    </a:p>
                  </a:txBody>
                  <a:tcPr marL="73025" marR="73025" marT="91425" marB="91425" anchor="ctr">
                    <a:lnL w="12675" cap="flat" cmpd="sng" algn="ctr">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lgn="ctr">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38800">
                <a:tc>
                  <a:txBody>
                    <a:bodyPr/>
                    <a:lstStyle/>
                    <a:p>
                      <a:pPr marL="88900" marR="88900" lvl="0" indent="0" algn="l" rtl="0">
                        <a:lnSpc>
                          <a:spcPct val="115000"/>
                        </a:lnSpc>
                        <a:spcBef>
                          <a:spcPts val="0"/>
                        </a:spcBef>
                        <a:spcAft>
                          <a:spcPts val="600"/>
                        </a:spcAft>
                        <a:buNone/>
                      </a:pPr>
                      <a:r>
                        <a:rPr lang="en" sz="1800"/>
                        <a:t>Average weekly premium cost per worker</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dirty="0"/>
                        <a:t>$1.47</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$1.97</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a:t>$3.52</a:t>
                      </a:r>
                      <a:endParaRPr sz="180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600"/>
                        </a:spcAft>
                        <a:buNone/>
                      </a:pPr>
                      <a:r>
                        <a:rPr lang="en" sz="1800" dirty="0"/>
                        <a:t>$4.59</a:t>
                      </a:r>
                      <a:endParaRPr sz="1800" dirty="0"/>
                    </a:p>
                  </a:txBody>
                  <a:tcPr marL="73025" marR="73025" marT="91425" marB="914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9922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Impact on Infant Mortality</a:t>
            </a:r>
            <a:endParaRPr/>
          </a:p>
        </p:txBody>
      </p:sp>
      <p:sp>
        <p:nvSpPr>
          <p:cNvPr id="84" name="Google Shape;84;p16"/>
          <p:cNvSpPr txBox="1">
            <a:spLocks noGrp="1"/>
          </p:cNvSpPr>
          <p:nvPr>
            <p:ph type="body" idx="1"/>
          </p:nvPr>
        </p:nvSpPr>
        <p:spPr>
          <a:xfrm>
            <a:off x="623100" y="1295350"/>
            <a:ext cx="8209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0B5394"/>
                </a:solidFill>
              </a:rPr>
              <a:t>26</a:t>
            </a:r>
            <a:r>
              <a:rPr lang="en" sz="2400" dirty="0">
                <a:solidFill>
                  <a:schemeClr val="dk1"/>
                </a:solidFill>
              </a:rPr>
              <a:t> infant lives in North Carolina would be saved per year under a PFLI proposal that simulates a statewide</a:t>
            </a:r>
            <a:r>
              <a:rPr lang="en" sz="2400" b="1" dirty="0">
                <a:solidFill>
                  <a:schemeClr val="dk1"/>
                </a:solidFill>
              </a:rPr>
              <a:t> 12-week</a:t>
            </a:r>
            <a:r>
              <a:rPr lang="en" sz="2400" dirty="0">
                <a:solidFill>
                  <a:schemeClr val="dk1"/>
                </a:solidFill>
              </a:rPr>
              <a:t> paid leave policy with </a:t>
            </a:r>
            <a:r>
              <a:rPr lang="en" sz="2400" b="1" dirty="0">
                <a:solidFill>
                  <a:schemeClr val="dk1"/>
                </a:solidFill>
              </a:rPr>
              <a:t>80% wage replacement.</a:t>
            </a:r>
            <a:r>
              <a:rPr lang="en" sz="2400" dirty="0">
                <a:solidFill>
                  <a:schemeClr val="dk1"/>
                </a:solidFill>
              </a:rPr>
              <a:t> </a:t>
            </a: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l" rtl="0">
              <a:spcBef>
                <a:spcPts val="0"/>
              </a:spcBef>
              <a:spcAft>
                <a:spcPts val="0"/>
              </a:spcAft>
              <a:buNone/>
            </a:pPr>
            <a:r>
              <a:rPr lang="en" sz="2400" dirty="0">
                <a:solidFill>
                  <a:schemeClr val="dk1"/>
                </a:solidFill>
              </a:rPr>
              <a:t>Saving 26 infant lives would reduce the North Carolina infant mortality rate to </a:t>
            </a:r>
            <a:r>
              <a:rPr lang="en" sz="2400" b="1" dirty="0">
                <a:solidFill>
                  <a:srgbClr val="0B5394"/>
                </a:solidFill>
              </a:rPr>
              <a:t>7.1</a:t>
            </a:r>
            <a:r>
              <a:rPr lang="en" sz="2400" dirty="0">
                <a:solidFill>
                  <a:schemeClr val="dk1"/>
                </a:solidFill>
              </a:rPr>
              <a:t> per 1,000 from 7.3 per 1,000.</a:t>
            </a:r>
            <a:endParaRPr sz="2400" dirty="0">
              <a:solidFill>
                <a:schemeClr val="dk1"/>
              </a:solidFill>
            </a:endParaRPr>
          </a:p>
          <a:p>
            <a:pPr marL="0" lvl="0" indent="0" algn="l" rtl="0">
              <a:spcBef>
                <a:spcPts val="0"/>
              </a:spcBef>
              <a:spcAft>
                <a:spcPts val="0"/>
              </a:spcAft>
              <a:buNone/>
            </a:pPr>
            <a:endParaRPr b="1"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Impact on Infant </a:t>
            </a:r>
            <a:r>
              <a:rPr lang="en" dirty="0" smtClean="0"/>
              <a:t>Low Birth Weight</a:t>
            </a:r>
            <a:endParaRPr dirty="0"/>
          </a:p>
        </p:txBody>
      </p:sp>
      <p:sp>
        <p:nvSpPr>
          <p:cNvPr id="84" name="Google Shape;84;p16"/>
          <p:cNvSpPr txBox="1">
            <a:spLocks noGrp="1"/>
          </p:cNvSpPr>
          <p:nvPr>
            <p:ph type="body" idx="1"/>
          </p:nvPr>
        </p:nvSpPr>
        <p:spPr>
          <a:xfrm>
            <a:off x="623100" y="1295350"/>
            <a:ext cx="8209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solidFill>
                  <a:schemeClr val="dk1"/>
                </a:solidFill>
              </a:rPr>
              <a:t>Our simulations show that a statewide</a:t>
            </a:r>
            <a:r>
              <a:rPr lang="en" sz="2400" b="1" dirty="0" smtClean="0">
                <a:solidFill>
                  <a:schemeClr val="dk1"/>
                </a:solidFill>
              </a:rPr>
              <a:t> </a:t>
            </a:r>
            <a:r>
              <a:rPr lang="en" sz="2400" b="1" dirty="0">
                <a:solidFill>
                  <a:schemeClr val="dk1"/>
                </a:solidFill>
              </a:rPr>
              <a:t>12-week</a:t>
            </a:r>
            <a:r>
              <a:rPr lang="en" sz="2400" dirty="0">
                <a:solidFill>
                  <a:schemeClr val="dk1"/>
                </a:solidFill>
              </a:rPr>
              <a:t> </a:t>
            </a:r>
            <a:r>
              <a:rPr lang="en" sz="2400" dirty="0" smtClean="0">
                <a:solidFill>
                  <a:schemeClr val="dk1"/>
                </a:solidFill>
              </a:rPr>
              <a:t>PFLI policy </a:t>
            </a:r>
            <a:r>
              <a:rPr lang="en" sz="2400" dirty="0">
                <a:solidFill>
                  <a:schemeClr val="dk1"/>
                </a:solidFill>
              </a:rPr>
              <a:t>with </a:t>
            </a:r>
            <a:r>
              <a:rPr lang="en" sz="2400" b="1" dirty="0">
                <a:solidFill>
                  <a:schemeClr val="dk1"/>
                </a:solidFill>
              </a:rPr>
              <a:t>80% wage </a:t>
            </a:r>
            <a:r>
              <a:rPr lang="en" sz="2400" b="1" dirty="0" smtClean="0">
                <a:solidFill>
                  <a:schemeClr val="dk1"/>
                </a:solidFill>
              </a:rPr>
              <a:t>replacement </a:t>
            </a:r>
            <a:r>
              <a:rPr lang="en" sz="2400" dirty="0" smtClean="0">
                <a:solidFill>
                  <a:schemeClr val="dk1"/>
                </a:solidFill>
              </a:rPr>
              <a:t>would reduce the number of infants born low birth weight by </a:t>
            </a:r>
            <a:r>
              <a:rPr lang="en" sz="2400" b="1" dirty="0">
                <a:solidFill>
                  <a:srgbClr val="0B5394"/>
                </a:solidFill>
              </a:rPr>
              <a:t>776</a:t>
            </a:r>
            <a:r>
              <a:rPr lang="en" sz="2400" dirty="0" smtClean="0">
                <a:solidFill>
                  <a:schemeClr val="dk1"/>
                </a:solidFill>
              </a:rPr>
              <a:t> infants.</a:t>
            </a:r>
          </a:p>
          <a:p>
            <a:pPr marL="0" lvl="0" indent="0" algn="l" rtl="0">
              <a:spcBef>
                <a:spcPts val="0"/>
              </a:spcBef>
              <a:spcAft>
                <a:spcPts val="0"/>
              </a:spcAft>
              <a:buNone/>
            </a:pPr>
            <a:endParaRPr lang="en" sz="2400" dirty="0">
              <a:solidFill>
                <a:schemeClr val="dk1"/>
              </a:solidFill>
            </a:endParaRPr>
          </a:p>
          <a:p>
            <a:pPr marL="0" lvl="0" indent="0" algn="l" rtl="0">
              <a:spcBef>
                <a:spcPts val="0"/>
              </a:spcBef>
              <a:spcAft>
                <a:spcPts val="0"/>
              </a:spcAft>
              <a:buNone/>
            </a:pPr>
            <a:r>
              <a:rPr lang="en" sz="2400" dirty="0" smtClean="0">
                <a:solidFill>
                  <a:schemeClr val="dk1"/>
                </a:solidFill>
              </a:rPr>
              <a:t>Bec</a:t>
            </a:r>
            <a:r>
              <a:rPr lang="en-US" sz="2400" dirty="0" smtClean="0">
                <a:solidFill>
                  <a:schemeClr val="dk1"/>
                </a:solidFill>
              </a:rPr>
              <a:t>au</a:t>
            </a:r>
            <a:r>
              <a:rPr lang="en" sz="2400" dirty="0" smtClean="0">
                <a:solidFill>
                  <a:schemeClr val="dk1"/>
                </a:solidFill>
              </a:rPr>
              <a:t>se low-birthweight infants require more medical care than infant born at normal birthweight, </a:t>
            </a:r>
            <a:r>
              <a:rPr lang="en" sz="2400" b="1" dirty="0" smtClean="0">
                <a:solidFill>
                  <a:schemeClr val="dk1"/>
                </a:solidFill>
              </a:rPr>
              <a:t>between $2 million and $11.7 million would be saved</a:t>
            </a:r>
            <a:r>
              <a:rPr lang="en" sz="2400" dirty="0" smtClean="0">
                <a:solidFill>
                  <a:schemeClr val="dk1"/>
                </a:solidFill>
              </a:rPr>
              <a:t>.  </a:t>
            </a: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l" rtl="0">
              <a:spcBef>
                <a:spcPts val="0"/>
              </a:spcBef>
              <a:spcAft>
                <a:spcPts val="0"/>
              </a:spcAft>
              <a:buNone/>
            </a:pPr>
            <a:endParaRPr b="1" dirty="0">
              <a:solidFill>
                <a:schemeClr val="dk1"/>
              </a:solidFill>
            </a:endParaRPr>
          </a:p>
        </p:txBody>
      </p:sp>
    </p:spTree>
    <p:extLst>
      <p:ext uri="{BB962C8B-B14F-4D97-AF65-F5344CB8AC3E}">
        <p14:creationId xmlns:p14="http://schemas.microsoft.com/office/powerpoint/2010/main" val="297322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24825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Other impacts on Families </a:t>
            </a:r>
            <a:r>
              <a:rPr lang="en" dirty="0"/>
              <a:t>and </a:t>
            </a:r>
            <a:r>
              <a:rPr lang="en" dirty="0" smtClean="0"/>
              <a:t>Workers</a:t>
            </a:r>
            <a:endParaRPr dirty="0"/>
          </a:p>
        </p:txBody>
      </p:sp>
      <p:sp>
        <p:nvSpPr>
          <p:cNvPr id="126" name="Google Shape;126;p22"/>
          <p:cNvSpPr txBox="1">
            <a:spLocks noGrp="1"/>
          </p:cNvSpPr>
          <p:nvPr>
            <p:ph type="body" idx="1"/>
          </p:nvPr>
        </p:nvSpPr>
        <p:spPr>
          <a:xfrm>
            <a:off x="311700" y="1036728"/>
            <a:ext cx="8520600" cy="3416400"/>
          </a:xfrm>
          <a:prstGeom prst="rect">
            <a:avLst/>
          </a:prstGeom>
        </p:spPr>
        <p:txBody>
          <a:bodyPr spcFirstLastPara="1" wrap="square" lIns="91425" tIns="91425" rIns="91425" bIns="91425" anchor="t" anchorCtr="0">
            <a:noAutofit/>
          </a:bodyPr>
          <a:lstStyle/>
          <a:p>
            <a:pPr marL="1371600" lvl="0" indent="-342900" algn="l" rtl="0">
              <a:lnSpc>
                <a:spcPct val="200000"/>
              </a:lnSpc>
              <a:spcBef>
                <a:spcPts val="0"/>
              </a:spcBef>
              <a:spcAft>
                <a:spcPts val="0"/>
              </a:spcAft>
              <a:buClr>
                <a:schemeClr val="lt2"/>
              </a:buClr>
              <a:buSzPts val="1800"/>
              <a:buChar char="➔"/>
            </a:pPr>
            <a:r>
              <a:rPr lang="en" sz="2400" dirty="0" smtClean="0">
                <a:solidFill>
                  <a:srgbClr val="000000"/>
                </a:solidFill>
              </a:rPr>
              <a:t>Reduced </a:t>
            </a:r>
            <a:r>
              <a:rPr lang="en" sz="2400" dirty="0">
                <a:solidFill>
                  <a:srgbClr val="000000"/>
                </a:solidFill>
              </a:rPr>
              <a:t>nursing home usage </a:t>
            </a:r>
            <a:endParaRPr sz="2400" dirty="0">
              <a:solidFill>
                <a:srgbClr val="000000"/>
              </a:solidFill>
            </a:endParaRPr>
          </a:p>
          <a:p>
            <a:pPr marL="1371600" lvl="0" indent="-342900" algn="l" rtl="0">
              <a:lnSpc>
                <a:spcPct val="200000"/>
              </a:lnSpc>
              <a:spcBef>
                <a:spcPts val="0"/>
              </a:spcBef>
              <a:spcAft>
                <a:spcPts val="0"/>
              </a:spcAft>
              <a:buClr>
                <a:schemeClr val="lt2"/>
              </a:buClr>
              <a:buSzPts val="1800"/>
              <a:buChar char="➔"/>
            </a:pPr>
            <a:r>
              <a:rPr lang="en" sz="2400" dirty="0">
                <a:solidFill>
                  <a:srgbClr val="000000"/>
                </a:solidFill>
              </a:rPr>
              <a:t>Reduced use of government </a:t>
            </a:r>
            <a:r>
              <a:rPr lang="en" sz="2400" dirty="0" smtClean="0">
                <a:solidFill>
                  <a:srgbClr val="000000"/>
                </a:solidFill>
              </a:rPr>
              <a:t>assistance</a:t>
            </a:r>
          </a:p>
          <a:p>
            <a:pPr marL="1371600" lvl="0" indent="-342900" algn="l" rtl="0">
              <a:lnSpc>
                <a:spcPct val="200000"/>
              </a:lnSpc>
              <a:spcBef>
                <a:spcPts val="0"/>
              </a:spcBef>
              <a:spcAft>
                <a:spcPts val="0"/>
              </a:spcAft>
              <a:buClr>
                <a:schemeClr val="lt2"/>
              </a:buClr>
              <a:buSzPts val="1800"/>
              <a:buChar char="➔"/>
            </a:pPr>
            <a:r>
              <a:rPr lang="en" sz="2400" dirty="0" smtClean="0">
                <a:solidFill>
                  <a:srgbClr val="000000"/>
                </a:solidFill>
              </a:rPr>
              <a:t>Improved workforce and health outcomes</a:t>
            </a:r>
            <a:endParaRPr sz="2400" dirty="0">
              <a:solidFill>
                <a:srgbClr val="000000"/>
              </a:solidFill>
            </a:endParaRPr>
          </a:p>
          <a:p>
            <a:pPr marL="1371600" lvl="0" indent="-342900" algn="l" rtl="0">
              <a:lnSpc>
                <a:spcPct val="200000"/>
              </a:lnSpc>
              <a:spcBef>
                <a:spcPts val="0"/>
              </a:spcBef>
              <a:spcAft>
                <a:spcPts val="0"/>
              </a:spcAft>
              <a:buClr>
                <a:schemeClr val="lt2"/>
              </a:buClr>
              <a:buSzPts val="1800"/>
              <a:buChar char="➔"/>
            </a:pPr>
            <a:r>
              <a:rPr lang="en" sz="2400" dirty="0">
                <a:solidFill>
                  <a:srgbClr val="000000"/>
                </a:solidFill>
              </a:rPr>
              <a:t>No </a:t>
            </a:r>
            <a:r>
              <a:rPr lang="en" sz="2400" dirty="0" smtClean="0">
                <a:solidFill>
                  <a:srgbClr val="000000"/>
                </a:solidFill>
              </a:rPr>
              <a:t>evidence of negative </a:t>
            </a:r>
            <a:r>
              <a:rPr lang="en" sz="2400" dirty="0">
                <a:solidFill>
                  <a:srgbClr val="000000"/>
                </a:solidFill>
              </a:rPr>
              <a:t>impact on employers</a:t>
            </a:r>
            <a:endParaRPr sz="24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3" name="Text Placeholder 2"/>
          <p:cNvSpPr>
            <a:spLocks noGrp="1"/>
          </p:cNvSpPr>
          <p:nvPr>
            <p:ph type="body" idx="2"/>
          </p:nvPr>
        </p:nvSpPr>
        <p:spPr>
          <a:xfrm>
            <a:off x="4832399" y="1152475"/>
            <a:ext cx="4147827" cy="3416400"/>
          </a:xfrm>
        </p:spPr>
        <p:txBody>
          <a:bodyPr/>
          <a:lstStyle/>
          <a:p>
            <a:pPr marL="139700" indent="0">
              <a:buNone/>
            </a:pPr>
            <a:r>
              <a:rPr lang="en" sz="2400" dirty="0" smtClean="0">
                <a:solidFill>
                  <a:schemeClr val="tx1"/>
                </a:solidFill>
              </a:rPr>
              <a:t>Anna Gassman-Pines, Ph.D.</a:t>
            </a:r>
            <a:br>
              <a:rPr lang="en" sz="2400" dirty="0" smtClean="0">
                <a:solidFill>
                  <a:schemeClr val="tx1"/>
                </a:solidFill>
              </a:rPr>
            </a:br>
            <a:r>
              <a:rPr lang="en" sz="2400" dirty="0" smtClean="0">
                <a:solidFill>
                  <a:schemeClr val="tx1"/>
                </a:solidFill>
              </a:rPr>
              <a:t>agassman.pines@duke.edu</a:t>
            </a:r>
            <a:br>
              <a:rPr lang="en" sz="2400" dirty="0" smtClean="0">
                <a:solidFill>
                  <a:schemeClr val="tx1"/>
                </a:solidFill>
              </a:rPr>
            </a:br>
            <a:r>
              <a:rPr lang="en" sz="2400" dirty="0" smtClean="0">
                <a:solidFill>
                  <a:schemeClr val="tx1"/>
                </a:solidFill>
              </a:rPr>
              <a:t>(919) 613-7301</a:t>
            </a:r>
          </a:p>
          <a:p>
            <a:pPr marL="139700" indent="0">
              <a:buNone/>
            </a:pPr>
            <a:endParaRPr lang="en" sz="2400" dirty="0">
              <a:solidFill>
                <a:schemeClr val="tx1"/>
              </a:solidFill>
            </a:endParaRPr>
          </a:p>
          <a:p>
            <a:pPr marL="139700" indent="0">
              <a:buNone/>
            </a:pPr>
            <a:r>
              <a:rPr lang="en" sz="2400" dirty="0" smtClean="0">
                <a:solidFill>
                  <a:schemeClr val="tx1"/>
                </a:solidFill>
              </a:rPr>
              <a:t>Full study link: </a:t>
            </a:r>
            <a:r>
              <a:rPr lang="en" sz="2400" dirty="0" smtClean="0">
                <a:hlinkClick r:id="rId3"/>
              </a:rPr>
              <a:t>Duke paid leave study</a:t>
            </a:r>
            <a:endParaRPr lang="en-US" sz="2400" dirty="0"/>
          </a:p>
        </p:txBody>
      </p:sp>
      <p:sp>
        <p:nvSpPr>
          <p:cNvPr id="125" name="Google Shape;125;p22"/>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Thank you!</a:t>
            </a:r>
            <a:r>
              <a:rPr lang="en" dirty="0" smtClean="0"/>
              <a:t/>
            </a:r>
            <a:br>
              <a:rPr lang="en" dirty="0" smtClean="0"/>
            </a:br>
            <a:r>
              <a:rPr lang="en" dirty="0" smtClean="0"/>
              <a:t/>
            </a:r>
            <a:br>
              <a:rPr lang="en" dirty="0" smtClean="0"/>
            </a:br>
            <a:r>
              <a:rPr lang="en" dirty="0" smtClean="0"/>
              <a:t/>
            </a:r>
            <a:br>
              <a:rPr lang="en" dirty="0" smtClean="0"/>
            </a:br>
            <a:endParaRPr dirty="0"/>
          </a:p>
        </p:txBody>
      </p:sp>
      <p:sp>
        <p:nvSpPr>
          <p:cNvPr id="2" name="Text Placeholder 1"/>
          <p:cNvSpPr>
            <a:spLocks noGrp="1"/>
          </p:cNvSpPr>
          <p:nvPr>
            <p:ph type="body" idx="1"/>
          </p:nvPr>
        </p:nvSpPr>
        <p:spPr>
          <a:xfrm>
            <a:off x="311700" y="477164"/>
            <a:ext cx="4628790" cy="3416400"/>
          </a:xfrm>
        </p:spPr>
        <p:txBody>
          <a:bodyPr/>
          <a:lstStyle/>
          <a:p>
            <a:pPr marL="139700" indent="0">
              <a:buNone/>
            </a:pPr>
            <a:r>
              <a:rPr lang="en-US" sz="2400" dirty="0" smtClean="0">
                <a:solidFill>
                  <a:schemeClr val="tx1"/>
                </a:solidFill>
              </a:rPr>
              <a:t>Collaborators:</a:t>
            </a:r>
          </a:p>
          <a:p>
            <a:r>
              <a:rPr lang="en-US" sz="2400" dirty="0" smtClean="0">
                <a:solidFill>
                  <a:schemeClr val="tx1"/>
                </a:solidFill>
              </a:rPr>
              <a:t>Elizabeth Ananat, Ph.D., Barnard College</a:t>
            </a:r>
          </a:p>
          <a:p>
            <a:r>
              <a:rPr lang="en-US" sz="2400" dirty="0" smtClean="0">
                <a:solidFill>
                  <a:schemeClr val="tx1"/>
                </a:solidFill>
              </a:rPr>
              <a:t>Hadeel Abdelhy, BA</a:t>
            </a:r>
          </a:p>
          <a:p>
            <a:r>
              <a:rPr lang="en-US" sz="2400" dirty="0" smtClean="0">
                <a:solidFill>
                  <a:schemeClr val="tx1"/>
                </a:solidFill>
              </a:rPr>
              <a:t>Mary Edgerton, MPP</a:t>
            </a:r>
          </a:p>
          <a:p>
            <a:r>
              <a:rPr lang="en-US" sz="2400" dirty="0" smtClean="0">
                <a:solidFill>
                  <a:schemeClr val="tx1"/>
                </a:solidFill>
              </a:rPr>
              <a:t>Kristen Jensen, </a:t>
            </a:r>
            <a:r>
              <a:rPr lang="en-US" sz="2400" dirty="0">
                <a:solidFill>
                  <a:schemeClr val="tx1"/>
                </a:solidFill>
              </a:rPr>
              <a:t>MPP</a:t>
            </a:r>
            <a:endParaRPr lang="en-US" sz="2400" dirty="0" smtClean="0">
              <a:solidFill>
                <a:schemeClr val="tx1"/>
              </a:solidFill>
            </a:endParaRPr>
          </a:p>
          <a:p>
            <a:r>
              <a:rPr lang="en-US" sz="2400" dirty="0" smtClean="0">
                <a:solidFill>
                  <a:schemeClr val="tx1"/>
                </a:solidFill>
              </a:rPr>
              <a:t>Josie Link, </a:t>
            </a:r>
            <a:r>
              <a:rPr lang="en-US" sz="2400" dirty="0">
                <a:solidFill>
                  <a:schemeClr val="tx1"/>
                </a:solidFill>
              </a:rPr>
              <a:t>MPP</a:t>
            </a:r>
            <a:endParaRPr lang="en-US" sz="2400" dirty="0" smtClean="0">
              <a:solidFill>
                <a:schemeClr val="tx1"/>
              </a:solidFill>
            </a:endParaRPr>
          </a:p>
          <a:p>
            <a:r>
              <a:rPr lang="en-US" sz="2400" dirty="0" smtClean="0">
                <a:solidFill>
                  <a:schemeClr val="tx1"/>
                </a:solidFill>
              </a:rPr>
              <a:t>Pooja Rao, </a:t>
            </a:r>
            <a:r>
              <a:rPr lang="en-US" sz="2400" dirty="0">
                <a:solidFill>
                  <a:schemeClr val="tx1"/>
                </a:solidFill>
              </a:rPr>
              <a:t>MPP</a:t>
            </a:r>
            <a:endParaRPr lang="en-US" sz="2400" dirty="0" smtClean="0">
              <a:solidFill>
                <a:schemeClr val="tx1"/>
              </a:solidFill>
            </a:endParaRPr>
          </a:p>
          <a:p>
            <a:r>
              <a:rPr lang="en-US" sz="2400" dirty="0" smtClean="0">
                <a:solidFill>
                  <a:schemeClr val="tx1"/>
                </a:solidFill>
              </a:rPr>
              <a:t>Melissa Roark, </a:t>
            </a:r>
            <a:r>
              <a:rPr lang="en-US" sz="2400" dirty="0">
                <a:solidFill>
                  <a:schemeClr val="tx1"/>
                </a:solidFill>
              </a:rPr>
              <a:t>MPP</a:t>
            </a:r>
            <a:endParaRPr lang="en-US" sz="2400" dirty="0" smtClean="0">
              <a:solidFill>
                <a:schemeClr val="tx1"/>
              </a:solidFill>
            </a:endParaRPr>
          </a:p>
          <a:p>
            <a:r>
              <a:rPr lang="en-US" sz="2400" dirty="0" smtClean="0">
                <a:solidFill>
                  <a:schemeClr val="tx1"/>
                </a:solidFill>
              </a:rPr>
              <a:t>Eliza Salmon, </a:t>
            </a:r>
            <a:r>
              <a:rPr lang="en-US" sz="2400" dirty="0">
                <a:solidFill>
                  <a:schemeClr val="tx1"/>
                </a:solidFill>
              </a:rPr>
              <a:t>MPP</a:t>
            </a:r>
            <a:endParaRPr lang="en-US" sz="2400" dirty="0" smtClean="0">
              <a:solidFill>
                <a:schemeClr val="tx1"/>
              </a:solidFill>
            </a:endParaRPr>
          </a:p>
          <a:p>
            <a:r>
              <a:rPr lang="en-US" sz="2400" dirty="0" smtClean="0">
                <a:solidFill>
                  <a:schemeClr val="tx1"/>
                </a:solidFill>
              </a:rPr>
              <a:t>Sarah Vanderbilt, MPP</a:t>
            </a:r>
          </a:p>
          <a:p>
            <a:r>
              <a:rPr lang="en-US" sz="2400" dirty="0" smtClean="0"/>
              <a:t>Jessica Wilkinson, MPP</a:t>
            </a:r>
            <a:endParaRPr lang="en-US" sz="2400" dirty="0"/>
          </a:p>
        </p:txBody>
      </p:sp>
      <p:pic>
        <p:nvPicPr>
          <p:cNvPr id="5" name="Google Shape;60;p13"/>
          <p:cNvPicPr preferRelativeResize="0"/>
          <p:nvPr/>
        </p:nvPicPr>
        <p:blipFill>
          <a:blip r:embed="rId4">
            <a:alphaModFix/>
          </a:blip>
          <a:stretch>
            <a:fillRect/>
          </a:stretch>
        </p:blipFill>
        <p:spPr>
          <a:xfrm>
            <a:off x="6728345" y="3334605"/>
            <a:ext cx="2333767" cy="2332060"/>
          </a:xfrm>
          <a:prstGeom prst="rect">
            <a:avLst/>
          </a:prstGeom>
          <a:noFill/>
          <a:ln>
            <a:noFill/>
          </a:ln>
        </p:spPr>
      </p:pic>
    </p:spTree>
    <p:extLst>
      <p:ext uri="{BB962C8B-B14F-4D97-AF65-F5344CB8AC3E}">
        <p14:creationId xmlns:p14="http://schemas.microsoft.com/office/powerpoint/2010/main" val="268681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Origins of this Study</a:t>
            </a:r>
            <a:endParaRPr/>
          </a:p>
        </p:txBody>
      </p:sp>
      <p:sp>
        <p:nvSpPr>
          <p:cNvPr id="67" name="Google Shape;67;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grpSp>
        <p:nvGrpSpPr>
          <p:cNvPr id="68" name="Google Shape;68;p14"/>
          <p:cNvGrpSpPr/>
          <p:nvPr/>
        </p:nvGrpSpPr>
        <p:grpSpPr>
          <a:xfrm>
            <a:off x="1090779" y="1014458"/>
            <a:ext cx="7212931" cy="3977873"/>
            <a:chOff x="795700" y="377556"/>
            <a:chExt cx="8348300" cy="4604020"/>
          </a:xfrm>
        </p:grpSpPr>
        <p:pic>
          <p:nvPicPr>
            <p:cNvPr id="69" name="Google Shape;69;p14"/>
            <p:cNvPicPr preferRelativeResize="0"/>
            <p:nvPr/>
          </p:nvPicPr>
          <p:blipFill rotWithShape="1">
            <a:blip r:embed="rId3">
              <a:alphaModFix/>
            </a:blip>
            <a:srcRect b="21844"/>
            <a:stretch/>
          </p:blipFill>
          <p:spPr>
            <a:xfrm>
              <a:off x="4705350" y="2673925"/>
              <a:ext cx="4438650" cy="2307650"/>
            </a:xfrm>
            <a:prstGeom prst="rect">
              <a:avLst/>
            </a:prstGeom>
            <a:noFill/>
            <a:ln>
              <a:noFill/>
            </a:ln>
          </p:spPr>
        </p:pic>
        <p:pic>
          <p:nvPicPr>
            <p:cNvPr id="70" name="Google Shape;70;p14"/>
            <p:cNvPicPr preferRelativeResize="0"/>
            <p:nvPr/>
          </p:nvPicPr>
          <p:blipFill>
            <a:blip r:embed="rId4">
              <a:alphaModFix/>
            </a:blip>
            <a:stretch>
              <a:fillRect/>
            </a:stretch>
          </p:blipFill>
          <p:spPr>
            <a:xfrm>
              <a:off x="1282300" y="3127377"/>
              <a:ext cx="3289707" cy="1854199"/>
            </a:xfrm>
            <a:prstGeom prst="rect">
              <a:avLst/>
            </a:prstGeom>
            <a:noFill/>
            <a:ln>
              <a:noFill/>
            </a:ln>
          </p:spPr>
        </p:pic>
        <p:pic>
          <p:nvPicPr>
            <p:cNvPr id="71" name="Google Shape;71;p14"/>
            <p:cNvPicPr preferRelativeResize="0"/>
            <p:nvPr/>
          </p:nvPicPr>
          <p:blipFill>
            <a:blip r:embed="rId5">
              <a:alphaModFix/>
            </a:blip>
            <a:stretch>
              <a:fillRect/>
            </a:stretch>
          </p:blipFill>
          <p:spPr>
            <a:xfrm>
              <a:off x="4705349" y="377556"/>
              <a:ext cx="3289700" cy="2194194"/>
            </a:xfrm>
            <a:prstGeom prst="rect">
              <a:avLst/>
            </a:prstGeom>
            <a:noFill/>
            <a:ln>
              <a:noFill/>
            </a:ln>
          </p:spPr>
        </p:pic>
        <p:pic>
          <p:nvPicPr>
            <p:cNvPr id="72" name="Google Shape;72;p14"/>
            <p:cNvPicPr preferRelativeResize="0"/>
            <p:nvPr/>
          </p:nvPicPr>
          <p:blipFill>
            <a:blip r:embed="rId6">
              <a:alphaModFix/>
            </a:blip>
            <a:stretch>
              <a:fillRect/>
            </a:stretch>
          </p:blipFill>
          <p:spPr>
            <a:xfrm>
              <a:off x="795700" y="1170125"/>
              <a:ext cx="3776305" cy="1804852"/>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Paid Family and Medical Leave Insurance (PFLI)</a:t>
            </a:r>
            <a:endParaRPr dirty="0"/>
          </a:p>
        </p:txBody>
      </p:sp>
      <p:sp>
        <p:nvSpPr>
          <p:cNvPr id="78" name="Google Shape;78;p15"/>
          <p:cNvSpPr txBox="1">
            <a:spLocks noGrp="1"/>
          </p:cNvSpPr>
          <p:nvPr>
            <p:ph type="body" idx="1"/>
          </p:nvPr>
        </p:nvSpPr>
        <p:spPr>
          <a:xfrm>
            <a:off x="311700" y="1421429"/>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US" sz="2400" dirty="0" smtClean="0">
                <a:solidFill>
                  <a:schemeClr val="dk1"/>
                </a:solidFill>
              </a:rPr>
              <a:t>PFLI is a specific type of paid family leave that is publicly provided and operates statewide</a:t>
            </a:r>
          </a:p>
          <a:p>
            <a:pPr marL="457200" lvl="0" indent="-342900" algn="l" rtl="0">
              <a:lnSpc>
                <a:spcPct val="100000"/>
              </a:lnSpc>
              <a:spcBef>
                <a:spcPts val="0"/>
              </a:spcBef>
              <a:spcAft>
                <a:spcPts val="0"/>
              </a:spcAft>
              <a:buClr>
                <a:schemeClr val="dk1"/>
              </a:buClr>
              <a:buSzPts val="1800"/>
              <a:buChar char="●"/>
            </a:pPr>
            <a:endParaRPr lang="en-US" sz="2400" dirty="0" smtClean="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2400" dirty="0" smtClean="0">
                <a:solidFill>
                  <a:schemeClr val="dk1"/>
                </a:solidFill>
              </a:rPr>
              <a:t>In PFLI programs, employees pay an insurance premium into a fund from which they can draw for qualified leave purposes</a:t>
            </a:r>
            <a:endParaRPr sz="2400" dirty="0">
              <a:solidFill>
                <a:schemeClr val="dk1"/>
              </a:solidFill>
            </a:endParaRPr>
          </a:p>
          <a:p>
            <a:pPr marL="0" lvl="0" indent="0" algn="just" rtl="0">
              <a:lnSpc>
                <a:spcPct val="115000"/>
              </a:lnSpc>
              <a:spcBef>
                <a:spcPts val="0"/>
              </a:spcBef>
              <a:spcAft>
                <a:spcPts val="0"/>
              </a:spcAft>
              <a:buNone/>
            </a:pPr>
            <a:endParaRPr sz="1200" dirty="0">
              <a:solidFill>
                <a:schemeClr val="dk1"/>
              </a:solidFill>
            </a:endParaRPr>
          </a:p>
          <a:p>
            <a:pPr marL="0" lvl="0" indent="0" algn="just" rtl="0">
              <a:spcBef>
                <a:spcPts val="0"/>
              </a:spcBef>
              <a:spcAft>
                <a:spcPts val="0"/>
              </a:spcAft>
              <a:buNone/>
            </a:pPr>
            <a:endParaRPr sz="1200" dirty="0"/>
          </a:p>
        </p:txBody>
      </p:sp>
    </p:spTree>
    <p:extLst>
      <p:ext uri="{BB962C8B-B14F-4D97-AF65-F5344CB8AC3E}">
        <p14:creationId xmlns:p14="http://schemas.microsoft.com/office/powerpoint/2010/main" val="358973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Snapshot of Key Findings</a:t>
            </a:r>
            <a:endParaRPr/>
          </a:p>
        </p:txBody>
      </p:sp>
      <p:sp>
        <p:nvSpPr>
          <p:cNvPr id="78" name="Google Shape;7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sz="2400" dirty="0">
                <a:solidFill>
                  <a:schemeClr val="dk1"/>
                </a:solidFill>
              </a:rPr>
              <a:t>PFLI increases </a:t>
            </a:r>
            <a:r>
              <a:rPr lang="en" sz="2400" b="1" dirty="0">
                <a:solidFill>
                  <a:schemeClr val="dk1"/>
                </a:solidFill>
              </a:rPr>
              <a:t>labor force participation</a:t>
            </a:r>
            <a:r>
              <a:rPr lang="en" sz="2400" dirty="0">
                <a:solidFill>
                  <a:schemeClr val="dk1"/>
                </a:solidFill>
              </a:rPr>
              <a:t> and </a:t>
            </a:r>
            <a:r>
              <a:rPr lang="en" sz="2400" b="1" dirty="0">
                <a:solidFill>
                  <a:schemeClr val="dk1"/>
                </a:solidFill>
              </a:rPr>
              <a:t>employee retention.</a:t>
            </a:r>
            <a:endParaRPr sz="2400" b="1"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 sz="2400" dirty="0">
                <a:solidFill>
                  <a:schemeClr val="dk1"/>
                </a:solidFill>
              </a:rPr>
              <a:t>PFLI  improves the </a:t>
            </a:r>
            <a:r>
              <a:rPr lang="en" sz="2400" b="1" dirty="0">
                <a:solidFill>
                  <a:schemeClr val="dk1"/>
                </a:solidFill>
              </a:rPr>
              <a:t>health</a:t>
            </a:r>
            <a:r>
              <a:rPr lang="en" sz="2400" dirty="0">
                <a:solidFill>
                  <a:schemeClr val="dk1"/>
                </a:solidFill>
              </a:rPr>
              <a:t> of mothers and infants. </a:t>
            </a:r>
            <a:endParaRPr sz="2400"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 sz="2400" dirty="0">
                <a:solidFill>
                  <a:schemeClr val="dk1"/>
                </a:solidFill>
              </a:rPr>
              <a:t>Viewed by </a:t>
            </a:r>
            <a:r>
              <a:rPr lang="en" sz="2400" dirty="0" smtClean="0">
                <a:solidFill>
                  <a:schemeClr val="dk1"/>
                </a:solidFill>
              </a:rPr>
              <a:t>businesses as </a:t>
            </a:r>
            <a:r>
              <a:rPr lang="en" sz="2400" dirty="0">
                <a:solidFill>
                  <a:schemeClr val="dk1"/>
                </a:solidFill>
              </a:rPr>
              <a:t>having had </a:t>
            </a:r>
            <a:r>
              <a:rPr lang="en" sz="2400" b="1" dirty="0">
                <a:solidFill>
                  <a:schemeClr val="dk1"/>
                </a:solidFill>
              </a:rPr>
              <a:t>a positive or no noticeable effect</a:t>
            </a:r>
            <a:r>
              <a:rPr lang="en" sz="2400" dirty="0">
                <a:solidFill>
                  <a:schemeClr val="dk1"/>
                </a:solidFill>
              </a:rPr>
              <a:t>. </a:t>
            </a:r>
            <a:endParaRPr sz="2400"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 sz="2400" dirty="0">
                <a:solidFill>
                  <a:schemeClr val="dk1"/>
                </a:solidFill>
              </a:rPr>
              <a:t>Potential cost savings from estimated impacts </a:t>
            </a:r>
            <a:r>
              <a:rPr lang="en" sz="2400" b="1" dirty="0">
                <a:solidFill>
                  <a:schemeClr val="dk1"/>
                </a:solidFill>
              </a:rPr>
              <a:t>outweigh administrative costs.</a:t>
            </a:r>
            <a:endParaRPr sz="2400" b="1"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 sz="2400" dirty="0">
                <a:solidFill>
                  <a:schemeClr val="dk1"/>
                </a:solidFill>
              </a:rPr>
              <a:t>Decreases </a:t>
            </a:r>
            <a:r>
              <a:rPr lang="en" sz="2400" b="1" dirty="0">
                <a:solidFill>
                  <a:schemeClr val="dk1"/>
                </a:solidFill>
              </a:rPr>
              <a:t>infant mortality </a:t>
            </a:r>
            <a:r>
              <a:rPr lang="en" sz="2400" dirty="0">
                <a:solidFill>
                  <a:schemeClr val="dk1"/>
                </a:solidFill>
              </a:rPr>
              <a:t>and </a:t>
            </a:r>
            <a:r>
              <a:rPr lang="en" sz="2400" b="1" dirty="0">
                <a:solidFill>
                  <a:schemeClr val="dk1"/>
                </a:solidFill>
              </a:rPr>
              <a:t>nursing home usage. </a:t>
            </a:r>
            <a:endParaRPr sz="2400" b="1" dirty="0">
              <a:solidFill>
                <a:schemeClr val="dk1"/>
              </a:solidFill>
            </a:endParaRPr>
          </a:p>
          <a:p>
            <a:pPr marL="0" lvl="0" indent="0" algn="just" rtl="0">
              <a:lnSpc>
                <a:spcPct val="115000"/>
              </a:lnSpc>
              <a:spcBef>
                <a:spcPts val="0"/>
              </a:spcBef>
              <a:spcAft>
                <a:spcPts val="0"/>
              </a:spcAft>
              <a:buNone/>
            </a:pPr>
            <a:endParaRPr sz="1200" dirty="0">
              <a:solidFill>
                <a:schemeClr val="dk1"/>
              </a:solidFill>
            </a:endParaRPr>
          </a:p>
          <a:p>
            <a:pPr marL="0" lvl="0" indent="0" algn="just" rtl="0">
              <a:spcBef>
                <a:spcPts val="0"/>
              </a:spcBef>
              <a:spcAft>
                <a:spcPts val="0"/>
              </a:spcAft>
              <a:buNone/>
            </a:pPr>
            <a:endParaRP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229812" y="17742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Existing Leave Programs</a:t>
            </a:r>
            <a:endParaRPr dirty="0"/>
          </a:p>
        </p:txBody>
      </p:sp>
      <p:sp>
        <p:nvSpPr>
          <p:cNvPr id="90" name="Google Shape;90;p17"/>
          <p:cNvSpPr txBox="1">
            <a:spLocks noGrp="1"/>
          </p:cNvSpPr>
          <p:nvPr>
            <p:ph type="body" idx="1"/>
          </p:nvPr>
        </p:nvSpPr>
        <p:spPr>
          <a:xfrm>
            <a:off x="229812" y="968990"/>
            <a:ext cx="8914188" cy="3308717"/>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2400" dirty="0">
                <a:solidFill>
                  <a:srgbClr val="000000"/>
                </a:solidFill>
              </a:rPr>
              <a:t>1993 Family Medical Leave Act (FMLA)</a:t>
            </a:r>
            <a:endParaRPr sz="2400" dirty="0">
              <a:solidFill>
                <a:srgbClr val="000000"/>
              </a:solidFill>
            </a:endParaRPr>
          </a:p>
          <a:p>
            <a:pPr marL="914400" lvl="1" indent="-330200" algn="l" rtl="0">
              <a:spcBef>
                <a:spcPts val="0"/>
              </a:spcBef>
              <a:spcAft>
                <a:spcPts val="0"/>
              </a:spcAft>
              <a:buClr>
                <a:srgbClr val="000000"/>
              </a:buClr>
              <a:buSzPts val="1600"/>
              <a:buChar char="○"/>
            </a:pPr>
            <a:r>
              <a:rPr lang="en" sz="2400" dirty="0">
                <a:solidFill>
                  <a:srgbClr val="000000"/>
                </a:solidFill>
              </a:rPr>
              <a:t>12 weeks </a:t>
            </a:r>
            <a:r>
              <a:rPr lang="en" sz="2400" dirty="0" smtClean="0">
                <a:solidFill>
                  <a:srgbClr val="000000"/>
                </a:solidFill>
              </a:rPr>
              <a:t>unpaid, job-protected leave </a:t>
            </a:r>
          </a:p>
          <a:p>
            <a:pPr marL="914400" lvl="1" indent="-330200" algn="l" rtl="0">
              <a:spcBef>
                <a:spcPts val="0"/>
              </a:spcBef>
              <a:spcAft>
                <a:spcPts val="0"/>
              </a:spcAft>
              <a:buClr>
                <a:srgbClr val="000000"/>
              </a:buClr>
              <a:buSzPts val="1600"/>
              <a:buChar char="○"/>
            </a:pPr>
            <a:r>
              <a:rPr lang="en" sz="2400" dirty="0" smtClean="0">
                <a:solidFill>
                  <a:srgbClr val="000000"/>
                </a:solidFill>
              </a:rPr>
              <a:t>Covered employers: those with 50+ employees</a:t>
            </a:r>
          </a:p>
          <a:p>
            <a:pPr marL="914400" lvl="1" indent="-330200" algn="l" rtl="0">
              <a:spcBef>
                <a:spcPts val="0"/>
              </a:spcBef>
              <a:spcAft>
                <a:spcPts val="0"/>
              </a:spcAft>
              <a:buClr>
                <a:srgbClr val="000000"/>
              </a:buClr>
              <a:buSzPts val="1600"/>
              <a:buChar char="○"/>
            </a:pPr>
            <a:r>
              <a:rPr lang="en" sz="2400" dirty="0" smtClean="0">
                <a:solidFill>
                  <a:srgbClr val="000000"/>
                </a:solidFill>
              </a:rPr>
              <a:t>Eligible employees</a:t>
            </a:r>
          </a:p>
          <a:p>
            <a:pPr lvl="2" indent="-330200">
              <a:spcBef>
                <a:spcPts val="0"/>
              </a:spcBef>
              <a:buClr>
                <a:srgbClr val="000000"/>
              </a:buClr>
              <a:buSzPts val="1600"/>
              <a:buChar char="○"/>
            </a:pPr>
            <a:r>
              <a:rPr lang="en" sz="2400" dirty="0" smtClean="0">
                <a:solidFill>
                  <a:srgbClr val="000000"/>
                </a:solidFill>
              </a:rPr>
              <a:t>Worked for covered employer for 12+ months</a:t>
            </a:r>
          </a:p>
          <a:p>
            <a:pPr lvl="2" indent="-330200">
              <a:spcBef>
                <a:spcPts val="0"/>
              </a:spcBef>
              <a:buClr>
                <a:srgbClr val="000000"/>
              </a:buClr>
              <a:buSzPts val="1600"/>
              <a:buChar char="○"/>
            </a:pPr>
            <a:r>
              <a:rPr lang="en" sz="2400" dirty="0" smtClean="0">
                <a:solidFill>
                  <a:srgbClr val="000000"/>
                </a:solidFill>
              </a:rPr>
              <a:t>Worked at least 1,250 hours in prior year</a:t>
            </a:r>
          </a:p>
          <a:p>
            <a:pPr lvl="2" indent="-330200">
              <a:spcBef>
                <a:spcPts val="0"/>
              </a:spcBef>
              <a:buClr>
                <a:srgbClr val="000000"/>
              </a:buClr>
              <a:buSzPts val="1600"/>
              <a:buChar char="○"/>
            </a:pPr>
            <a:r>
              <a:rPr lang="en" sz="2400" dirty="0" smtClean="0">
                <a:solidFill>
                  <a:srgbClr val="000000"/>
                </a:solidFill>
              </a:rPr>
              <a:t>Works at a location with 50+ employees within 75 miles</a:t>
            </a:r>
          </a:p>
          <a:p>
            <a:pPr lvl="1" indent="-330200">
              <a:spcBef>
                <a:spcPts val="0"/>
              </a:spcBef>
              <a:buClr>
                <a:srgbClr val="000000"/>
              </a:buClr>
              <a:buSzPts val="1600"/>
            </a:pPr>
            <a:r>
              <a:rPr lang="en" sz="2400" dirty="0" smtClean="0">
                <a:solidFill>
                  <a:srgbClr val="000000"/>
                </a:solidFill>
              </a:rPr>
              <a:t>Leaves for new child, care of ill family member, own illness</a:t>
            </a:r>
            <a:endParaRPr sz="2400" dirty="0">
              <a:solidFill>
                <a:srgbClr val="000000"/>
              </a:solidFill>
            </a:endParaRPr>
          </a:p>
          <a:p>
            <a:pPr marL="0" lvl="0" indent="0" algn="l" rtl="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Existing Leave Programs</a:t>
            </a:r>
            <a:endParaRPr dirty="0"/>
          </a:p>
        </p:txBody>
      </p:sp>
      <p:sp>
        <p:nvSpPr>
          <p:cNvPr id="90" name="Google Shape;90;p17"/>
          <p:cNvSpPr txBox="1">
            <a:spLocks noGrp="1"/>
          </p:cNvSpPr>
          <p:nvPr>
            <p:ph type="body" idx="1"/>
          </p:nvPr>
        </p:nvSpPr>
        <p:spPr>
          <a:xfrm>
            <a:off x="229812" y="518108"/>
            <a:ext cx="8520600" cy="37596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
                <a:srgbClr val="000000"/>
              </a:buClr>
              <a:buSzPts val="1800"/>
              <a:buNone/>
            </a:pPr>
            <a:r>
              <a:rPr lang="en" sz="2400" dirty="0" smtClean="0">
                <a:solidFill>
                  <a:srgbClr val="000000"/>
                </a:solidFill>
              </a:rPr>
              <a:t>Eight </a:t>
            </a:r>
            <a:r>
              <a:rPr lang="en" sz="2400" dirty="0">
                <a:solidFill>
                  <a:srgbClr val="000000"/>
                </a:solidFill>
              </a:rPr>
              <a:t>states and DC have adopted Paid Family Leave Insurance (PFLI)</a:t>
            </a:r>
            <a:endParaRPr sz="2400" dirty="0">
              <a:solidFill>
                <a:srgbClr val="000000"/>
              </a:solidFill>
            </a:endParaRPr>
          </a:p>
          <a:p>
            <a:pPr marL="469900">
              <a:buClr>
                <a:srgbClr val="000000"/>
              </a:buClr>
              <a:buSzPts val="1600"/>
              <a:buFont typeface="Courier New" panose="02070309020205020404" pitchFamily="49" charset="0"/>
              <a:buChar char="o"/>
            </a:pPr>
            <a:r>
              <a:rPr lang="en" sz="2200" dirty="0">
                <a:solidFill>
                  <a:srgbClr val="000000"/>
                </a:solidFill>
              </a:rPr>
              <a:t>California </a:t>
            </a:r>
            <a:r>
              <a:rPr lang="en" sz="2200" dirty="0" smtClean="0">
                <a:solidFill>
                  <a:srgbClr val="000000"/>
                </a:solidFill>
              </a:rPr>
              <a:t>(2004</a:t>
            </a:r>
            <a:r>
              <a:rPr lang="en" sz="2200" dirty="0">
                <a:solidFill>
                  <a:srgbClr val="000000"/>
                </a:solidFill>
              </a:rPr>
              <a:t>)</a:t>
            </a:r>
            <a:endParaRPr sz="2200" dirty="0">
              <a:solidFill>
                <a:srgbClr val="000000"/>
              </a:solidFill>
            </a:endParaRPr>
          </a:p>
          <a:p>
            <a:pPr marL="469900">
              <a:buClr>
                <a:srgbClr val="000000"/>
              </a:buClr>
              <a:buSzPts val="1600"/>
              <a:buFont typeface="Courier New" panose="02070309020205020404" pitchFamily="49" charset="0"/>
              <a:buChar char="o"/>
            </a:pPr>
            <a:r>
              <a:rPr lang="en" sz="2200" dirty="0">
                <a:solidFill>
                  <a:srgbClr val="000000"/>
                </a:solidFill>
              </a:rPr>
              <a:t>New Jersey (2009)</a:t>
            </a:r>
            <a:endParaRPr sz="2200" dirty="0">
              <a:solidFill>
                <a:srgbClr val="000000"/>
              </a:solidFill>
            </a:endParaRPr>
          </a:p>
          <a:p>
            <a:pPr marL="469900">
              <a:buClr>
                <a:srgbClr val="000000"/>
              </a:buClr>
              <a:buSzPts val="1600"/>
              <a:buFont typeface="Courier New" panose="02070309020205020404" pitchFamily="49" charset="0"/>
              <a:buChar char="o"/>
            </a:pPr>
            <a:r>
              <a:rPr lang="en" sz="2200" dirty="0">
                <a:solidFill>
                  <a:srgbClr val="000000"/>
                </a:solidFill>
              </a:rPr>
              <a:t>Rhode Island (2014)</a:t>
            </a:r>
            <a:endParaRPr sz="2200" dirty="0">
              <a:solidFill>
                <a:srgbClr val="000000"/>
              </a:solidFill>
            </a:endParaRPr>
          </a:p>
          <a:p>
            <a:pPr marL="469900">
              <a:buClr>
                <a:srgbClr val="000000"/>
              </a:buClr>
              <a:buSzPts val="1600"/>
              <a:buFont typeface="Courier New" panose="02070309020205020404" pitchFamily="49" charset="0"/>
              <a:buChar char="o"/>
            </a:pPr>
            <a:r>
              <a:rPr lang="en" sz="2200" dirty="0">
                <a:solidFill>
                  <a:srgbClr val="000000"/>
                </a:solidFill>
              </a:rPr>
              <a:t>New York (2018)</a:t>
            </a:r>
            <a:endParaRPr sz="2200" dirty="0">
              <a:solidFill>
                <a:srgbClr val="000000"/>
              </a:solidFill>
            </a:endParaRPr>
          </a:p>
          <a:p>
            <a:pPr marL="469900">
              <a:buClr>
                <a:srgbClr val="000000"/>
              </a:buClr>
              <a:buSzPts val="1600"/>
              <a:buFont typeface="Courier New" panose="02070309020205020404" pitchFamily="49" charset="0"/>
              <a:buChar char="o"/>
            </a:pPr>
            <a:r>
              <a:rPr lang="en" sz="2200" dirty="0">
                <a:solidFill>
                  <a:srgbClr val="000000"/>
                </a:solidFill>
              </a:rPr>
              <a:t>Washington (</a:t>
            </a:r>
            <a:r>
              <a:rPr lang="en" sz="2200" dirty="0" smtClean="0">
                <a:solidFill>
                  <a:srgbClr val="000000"/>
                </a:solidFill>
              </a:rPr>
              <a:t>2020)</a:t>
            </a:r>
            <a:endParaRPr sz="2200" dirty="0">
              <a:solidFill>
                <a:srgbClr val="000000"/>
              </a:solidFill>
            </a:endParaRPr>
          </a:p>
          <a:p>
            <a:pPr marL="469900">
              <a:buClr>
                <a:srgbClr val="000000"/>
              </a:buClr>
              <a:buSzPts val="1600"/>
              <a:buFont typeface="Courier New" panose="02070309020205020404" pitchFamily="49" charset="0"/>
              <a:buChar char="o"/>
            </a:pPr>
            <a:r>
              <a:rPr lang="en" sz="2200" dirty="0">
                <a:solidFill>
                  <a:srgbClr val="000000"/>
                </a:solidFill>
              </a:rPr>
              <a:t>DC (2020</a:t>
            </a:r>
            <a:r>
              <a:rPr lang="en" sz="2200" dirty="0" smtClean="0">
                <a:solidFill>
                  <a:srgbClr val="000000"/>
                </a:solidFill>
              </a:rPr>
              <a:t>)</a:t>
            </a:r>
          </a:p>
          <a:p>
            <a:pPr marL="469900">
              <a:buClr>
                <a:srgbClr val="000000"/>
              </a:buClr>
              <a:buSzPts val="1600"/>
              <a:buFont typeface="Courier New" panose="02070309020205020404" pitchFamily="49" charset="0"/>
              <a:buChar char="o"/>
            </a:pPr>
            <a:r>
              <a:rPr lang="en" sz="2200" dirty="0">
                <a:solidFill>
                  <a:srgbClr val="000000"/>
                </a:solidFill>
              </a:rPr>
              <a:t>Massachusetts (2021)</a:t>
            </a:r>
          </a:p>
          <a:p>
            <a:pPr marL="469900">
              <a:buClr>
                <a:srgbClr val="000000"/>
              </a:buClr>
              <a:buSzPts val="1600"/>
              <a:buFont typeface="Courier New" panose="02070309020205020404" pitchFamily="49" charset="0"/>
              <a:buChar char="o"/>
            </a:pPr>
            <a:r>
              <a:rPr lang="en" sz="2200" dirty="0" smtClean="0">
                <a:solidFill>
                  <a:srgbClr val="000000"/>
                </a:solidFill>
              </a:rPr>
              <a:t>Connecticut (2022)</a:t>
            </a:r>
            <a:endParaRPr sz="2200" dirty="0">
              <a:solidFill>
                <a:srgbClr val="000000"/>
              </a:solidFill>
            </a:endParaRPr>
          </a:p>
          <a:p>
            <a:pPr marL="469900">
              <a:buClr>
                <a:srgbClr val="000000"/>
              </a:buClr>
              <a:buSzPts val="1600"/>
              <a:buFont typeface="Courier New" panose="02070309020205020404" pitchFamily="49" charset="0"/>
              <a:buChar char="o"/>
            </a:pPr>
            <a:r>
              <a:rPr lang="en" sz="2200" dirty="0" smtClean="0">
                <a:solidFill>
                  <a:srgbClr val="000000"/>
                </a:solidFill>
              </a:rPr>
              <a:t>Oregon (2023)</a:t>
            </a:r>
            <a:endParaRPr sz="2200" dirty="0">
              <a:solidFill>
                <a:srgbClr val="000000"/>
              </a:solidFill>
            </a:endParaRPr>
          </a:p>
          <a:p>
            <a:pPr marL="0" lvl="0" indent="0" algn="l" rtl="0">
              <a:spcBef>
                <a:spcPts val="1600"/>
              </a:spcBef>
              <a:spcAft>
                <a:spcPts val="160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620" y="1323832"/>
            <a:ext cx="5304195" cy="3471983"/>
          </a:xfrm>
          <a:prstGeom prst="rect">
            <a:avLst/>
          </a:prstGeom>
        </p:spPr>
      </p:pic>
    </p:spTree>
    <p:extLst>
      <p:ext uri="{BB962C8B-B14F-4D97-AF65-F5344CB8AC3E}">
        <p14:creationId xmlns:p14="http://schemas.microsoft.com/office/powerpoint/2010/main" val="273245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18"/>
          <p:cNvSpPr txBox="1">
            <a:spLocks noGrp="1"/>
          </p:cNvSpPr>
          <p:nvPr>
            <p:ph type="body" idx="1"/>
          </p:nvPr>
        </p:nvSpPr>
        <p:spPr>
          <a:xfrm>
            <a:off x="623400" y="96574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2400" dirty="0">
                <a:solidFill>
                  <a:srgbClr val="000000"/>
                </a:solidFill>
              </a:rPr>
              <a:t>Employee contribution</a:t>
            </a:r>
            <a:endParaRPr sz="2400" dirty="0">
              <a:solidFill>
                <a:srgbClr val="000000"/>
              </a:solidFill>
            </a:endParaRPr>
          </a:p>
          <a:p>
            <a:pPr marL="457200" lvl="0" indent="-342900" algn="l" rtl="0">
              <a:spcBef>
                <a:spcPts val="0"/>
              </a:spcBef>
              <a:spcAft>
                <a:spcPts val="0"/>
              </a:spcAft>
              <a:buClr>
                <a:srgbClr val="000000"/>
              </a:buClr>
              <a:buSzPts val="1800"/>
              <a:buChar char="●"/>
            </a:pPr>
            <a:r>
              <a:rPr lang="en" sz="2400" dirty="0">
                <a:solidFill>
                  <a:srgbClr val="000000"/>
                </a:solidFill>
              </a:rPr>
              <a:t>Eligibility</a:t>
            </a:r>
            <a:endParaRPr sz="2400" dirty="0">
              <a:solidFill>
                <a:srgbClr val="000000"/>
              </a:solidFill>
            </a:endParaRPr>
          </a:p>
          <a:p>
            <a:pPr marL="457200" lvl="0" indent="-342900" algn="l" rtl="0">
              <a:spcBef>
                <a:spcPts val="0"/>
              </a:spcBef>
              <a:spcAft>
                <a:spcPts val="0"/>
              </a:spcAft>
              <a:buClr>
                <a:srgbClr val="000000"/>
              </a:buClr>
              <a:buSzPts val="1800"/>
              <a:buChar char="●"/>
            </a:pPr>
            <a:r>
              <a:rPr lang="en" sz="2400" dirty="0">
                <a:solidFill>
                  <a:srgbClr val="000000"/>
                </a:solidFill>
              </a:rPr>
              <a:t>Covered events</a:t>
            </a:r>
            <a:endParaRPr sz="2400" dirty="0">
              <a:solidFill>
                <a:srgbClr val="000000"/>
              </a:solidFill>
            </a:endParaRPr>
          </a:p>
          <a:p>
            <a:pPr marL="457200" lvl="0" indent="-342900" algn="l" rtl="0">
              <a:spcBef>
                <a:spcPts val="0"/>
              </a:spcBef>
              <a:spcAft>
                <a:spcPts val="0"/>
              </a:spcAft>
              <a:buClr>
                <a:srgbClr val="000000"/>
              </a:buClr>
              <a:buSzPts val="1800"/>
              <a:buChar char="●"/>
            </a:pPr>
            <a:r>
              <a:rPr lang="en" sz="2400" dirty="0">
                <a:solidFill>
                  <a:srgbClr val="000000"/>
                </a:solidFill>
              </a:rPr>
              <a:t>Duration of leave</a:t>
            </a:r>
            <a:endParaRPr sz="2400" dirty="0">
              <a:solidFill>
                <a:srgbClr val="000000"/>
              </a:solidFill>
            </a:endParaRPr>
          </a:p>
          <a:p>
            <a:pPr marL="457200" lvl="0" indent="-342900" algn="l" rtl="0">
              <a:spcBef>
                <a:spcPts val="0"/>
              </a:spcBef>
              <a:spcAft>
                <a:spcPts val="0"/>
              </a:spcAft>
              <a:buClr>
                <a:srgbClr val="000000"/>
              </a:buClr>
              <a:buSzPts val="1800"/>
              <a:buChar char="●"/>
            </a:pPr>
            <a:r>
              <a:rPr lang="en" sz="2400" dirty="0">
                <a:solidFill>
                  <a:srgbClr val="000000"/>
                </a:solidFill>
              </a:rPr>
              <a:t>Wage replacement = pay while on leave</a:t>
            </a:r>
            <a:endParaRPr sz="2400" dirty="0">
              <a:solidFill>
                <a:srgbClr val="000000"/>
              </a:solidFill>
            </a:endParaRPr>
          </a:p>
          <a:p>
            <a:pPr marL="457200" lvl="0" indent="-342900" algn="l" rtl="0">
              <a:spcBef>
                <a:spcPts val="0"/>
              </a:spcBef>
              <a:spcAft>
                <a:spcPts val="0"/>
              </a:spcAft>
              <a:buClr>
                <a:srgbClr val="000000"/>
              </a:buClr>
              <a:buSzPts val="1800"/>
              <a:buChar char="●"/>
            </a:pPr>
            <a:r>
              <a:rPr lang="en" sz="2400" dirty="0">
                <a:solidFill>
                  <a:srgbClr val="000000"/>
                </a:solidFill>
              </a:rPr>
              <a:t>Cap on benefits</a:t>
            </a:r>
            <a:endParaRPr sz="2400" dirty="0">
              <a:solidFill>
                <a:srgbClr val="000000"/>
              </a:solidFill>
            </a:endParaRPr>
          </a:p>
          <a:p>
            <a:pPr marL="457200" lvl="0" indent="-342900" algn="l" rtl="0">
              <a:spcBef>
                <a:spcPts val="0"/>
              </a:spcBef>
              <a:spcAft>
                <a:spcPts val="0"/>
              </a:spcAft>
              <a:buClr>
                <a:srgbClr val="000000"/>
              </a:buClr>
              <a:buSzPts val="1800"/>
              <a:buChar char="●"/>
            </a:pPr>
            <a:r>
              <a:rPr lang="en" sz="2400" dirty="0">
                <a:solidFill>
                  <a:srgbClr val="000000"/>
                </a:solidFill>
              </a:rPr>
              <a:t>Waiting period</a:t>
            </a:r>
            <a:endParaRPr sz="2400" dirty="0">
              <a:solidFill>
                <a:srgbClr val="000000"/>
              </a:solidFill>
            </a:endParaRPr>
          </a:p>
          <a:p>
            <a:pPr marL="457200" lvl="0" indent="-342900" algn="l" rtl="0">
              <a:spcBef>
                <a:spcPts val="0"/>
              </a:spcBef>
              <a:spcAft>
                <a:spcPts val="0"/>
              </a:spcAft>
              <a:buClr>
                <a:srgbClr val="000000"/>
              </a:buClr>
              <a:buSzPts val="1800"/>
              <a:buChar char="●"/>
            </a:pPr>
            <a:r>
              <a:rPr lang="en" sz="2400" dirty="0">
                <a:solidFill>
                  <a:srgbClr val="000000"/>
                </a:solidFill>
              </a:rPr>
              <a:t>Take-up </a:t>
            </a:r>
            <a:r>
              <a:rPr lang="en" sz="2400" dirty="0" smtClean="0">
                <a:solidFill>
                  <a:srgbClr val="000000"/>
                </a:solidFill>
              </a:rPr>
              <a:t>rate</a:t>
            </a:r>
            <a:endParaRPr dirty="0">
              <a:solidFill>
                <a:srgbClr val="000000"/>
              </a:solidFill>
            </a:endParaRPr>
          </a:p>
          <a:p>
            <a:pPr marL="0" lvl="0" indent="0" algn="l" rtl="0">
              <a:spcBef>
                <a:spcPts val="1600"/>
              </a:spcBef>
              <a:spcAft>
                <a:spcPts val="1600"/>
              </a:spcAft>
              <a:buNone/>
            </a:pPr>
            <a:r>
              <a:rPr lang="en" sz="2000" b="1" dirty="0">
                <a:solidFill>
                  <a:schemeClr val="dk2"/>
                </a:solidFill>
              </a:rPr>
              <a:t>Importance: </a:t>
            </a:r>
            <a:r>
              <a:rPr lang="en" sz="2000" dirty="0">
                <a:solidFill>
                  <a:srgbClr val="000000"/>
                </a:solidFill>
              </a:rPr>
              <a:t>These variables influence cost and benefits</a:t>
            </a:r>
            <a:endParaRPr sz="2000" dirty="0">
              <a:solidFill>
                <a:srgbClr val="000000"/>
              </a:solidFill>
            </a:endParaRPr>
          </a:p>
        </p:txBody>
      </p:sp>
      <p:pic>
        <p:nvPicPr>
          <p:cNvPr id="97" name="Google Shape;97;p18"/>
          <p:cNvPicPr preferRelativeResize="0"/>
          <p:nvPr/>
        </p:nvPicPr>
        <p:blipFill>
          <a:blip r:embed="rId3">
            <a:alphaModFix/>
          </a:blip>
          <a:stretch>
            <a:fillRect/>
          </a:stretch>
        </p:blipFill>
        <p:spPr>
          <a:xfrm>
            <a:off x="6510528" y="1294497"/>
            <a:ext cx="2633472" cy="2930032"/>
          </a:xfrm>
          <a:prstGeom prst="rect">
            <a:avLst/>
          </a:prstGeom>
          <a:noFill/>
          <a:ln>
            <a:noFill/>
          </a:ln>
        </p:spPr>
      </p:pic>
      <p:sp>
        <p:nvSpPr>
          <p:cNvPr id="98" name="Google Shape;98;p18"/>
          <p:cNvSpPr txBox="1">
            <a:spLocks noGrp="1"/>
          </p:cNvSpPr>
          <p:nvPr>
            <p:ph type="title"/>
          </p:nvPr>
        </p:nvSpPr>
        <p:spPr>
          <a:xfrm>
            <a:off x="311700" y="13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Components of a Statewide Paid Leave Policy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aphicFrame>
        <p:nvGraphicFramePr>
          <p:cNvPr id="104" name="Google Shape;104;p19"/>
          <p:cNvGraphicFramePr/>
          <p:nvPr>
            <p:extLst>
              <p:ext uri="{D42A27DB-BD31-4B8C-83A1-F6EECF244321}">
                <p14:modId xmlns:p14="http://schemas.microsoft.com/office/powerpoint/2010/main" val="483565977"/>
              </p:ext>
            </p:extLst>
          </p:nvPr>
        </p:nvGraphicFramePr>
        <p:xfrm>
          <a:off x="0" y="572700"/>
          <a:ext cx="9144000" cy="4456500"/>
        </p:xfrm>
        <a:graphic>
          <a:graphicData uri="http://schemas.openxmlformats.org/drawingml/2006/table">
            <a:tbl>
              <a:tblPr>
                <a:noFill/>
                <a:tableStyleId>{68AE277D-023E-47A4-9F44-35B07E7327ED}</a:tableStyleId>
              </a:tblPr>
              <a:tblGrid>
                <a:gridCol w="3104715">
                  <a:extLst>
                    <a:ext uri="{9D8B030D-6E8A-4147-A177-3AD203B41FA5}">
                      <a16:colId xmlns:a16="http://schemas.microsoft.com/office/drawing/2014/main" val="20000"/>
                    </a:ext>
                  </a:extLst>
                </a:gridCol>
                <a:gridCol w="3056258">
                  <a:extLst>
                    <a:ext uri="{9D8B030D-6E8A-4147-A177-3AD203B41FA5}">
                      <a16:colId xmlns:a16="http://schemas.microsoft.com/office/drawing/2014/main" val="20001"/>
                    </a:ext>
                  </a:extLst>
                </a:gridCol>
                <a:gridCol w="2983027">
                  <a:extLst>
                    <a:ext uri="{9D8B030D-6E8A-4147-A177-3AD203B41FA5}">
                      <a16:colId xmlns:a16="http://schemas.microsoft.com/office/drawing/2014/main" val="20002"/>
                    </a:ext>
                  </a:extLst>
                </a:gridCol>
              </a:tblGrid>
              <a:tr h="412847">
                <a:tc>
                  <a:txBody>
                    <a:bodyPr/>
                    <a:lstStyle/>
                    <a:p>
                      <a:pPr marL="0" lvl="0" indent="0" algn="ctr" rtl="0">
                        <a:lnSpc>
                          <a:spcPct val="115000"/>
                        </a:lnSpc>
                        <a:spcBef>
                          <a:spcPts val="0"/>
                        </a:spcBef>
                        <a:spcAft>
                          <a:spcPts val="0"/>
                        </a:spcAft>
                        <a:buNone/>
                      </a:pPr>
                      <a:r>
                        <a:rPr lang="en" sz="1800"/>
                        <a:t> </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b="1"/>
                        <a:t>Proposal A</a:t>
                      </a:r>
                      <a:endParaRPr sz="1800" b="1"/>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b="1"/>
                        <a:t>Proposal B</a:t>
                      </a:r>
                      <a:endParaRPr sz="1800" b="1"/>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26171">
                <a:tc>
                  <a:txBody>
                    <a:bodyPr/>
                    <a:lstStyle/>
                    <a:p>
                      <a:pPr marL="0" lvl="0" indent="0" algn="l" rtl="0">
                        <a:lnSpc>
                          <a:spcPct val="115000"/>
                        </a:lnSpc>
                        <a:spcBef>
                          <a:spcPts val="0"/>
                        </a:spcBef>
                        <a:spcAft>
                          <a:spcPts val="0"/>
                        </a:spcAft>
                        <a:buNone/>
                      </a:pPr>
                      <a:r>
                        <a:rPr lang="en" sz="1800" b="1"/>
                        <a:t>Maximum Duration of Leave</a:t>
                      </a:r>
                      <a:endParaRPr sz="1800" b="1"/>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8 weeks</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12 weeks</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1049">
                <a:tc>
                  <a:txBody>
                    <a:bodyPr/>
                    <a:lstStyle/>
                    <a:p>
                      <a:pPr marL="0" lvl="0" indent="0" algn="l" rtl="0">
                        <a:lnSpc>
                          <a:spcPct val="115000"/>
                        </a:lnSpc>
                        <a:spcBef>
                          <a:spcPts val="0"/>
                        </a:spcBef>
                        <a:spcAft>
                          <a:spcPts val="0"/>
                        </a:spcAft>
                        <a:buNone/>
                      </a:pPr>
                      <a:r>
                        <a:rPr lang="en" sz="1800" b="1"/>
                        <a:t>Amount of Benefit</a:t>
                      </a:r>
                      <a:endParaRPr sz="1800" b="1"/>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55% of wages up to weekly max</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80% of wages up to weekly max</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2847">
                <a:tc>
                  <a:txBody>
                    <a:bodyPr/>
                    <a:lstStyle/>
                    <a:p>
                      <a:pPr marL="0" lvl="0" indent="0" algn="l" rtl="0">
                        <a:lnSpc>
                          <a:spcPct val="115000"/>
                        </a:lnSpc>
                        <a:spcBef>
                          <a:spcPts val="0"/>
                        </a:spcBef>
                        <a:spcAft>
                          <a:spcPts val="0"/>
                        </a:spcAft>
                        <a:buNone/>
                      </a:pPr>
                      <a:r>
                        <a:rPr lang="en" sz="1800" b="1"/>
                        <a:t>Maximum Weekly Benefit</a:t>
                      </a:r>
                      <a:endParaRPr sz="1800" b="1"/>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$486</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$875</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2847">
                <a:tc>
                  <a:txBody>
                    <a:bodyPr/>
                    <a:lstStyle/>
                    <a:p>
                      <a:pPr marL="0" lvl="0" indent="0" algn="l" rtl="0">
                        <a:lnSpc>
                          <a:spcPct val="115000"/>
                        </a:lnSpc>
                        <a:spcBef>
                          <a:spcPts val="0"/>
                        </a:spcBef>
                        <a:spcAft>
                          <a:spcPts val="0"/>
                        </a:spcAft>
                        <a:buNone/>
                      </a:pPr>
                      <a:r>
                        <a:rPr lang="en" sz="1800" b="1"/>
                        <a:t>Wage Base for Premium</a:t>
                      </a:r>
                      <a:endParaRPr sz="1800" b="1"/>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Up to $25,292</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Up to $45,526</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2847">
                <a:tc>
                  <a:txBody>
                    <a:bodyPr/>
                    <a:lstStyle/>
                    <a:p>
                      <a:pPr marL="0" lvl="0" indent="0" algn="l" rtl="0">
                        <a:lnSpc>
                          <a:spcPct val="115000"/>
                        </a:lnSpc>
                        <a:spcBef>
                          <a:spcPts val="0"/>
                        </a:spcBef>
                        <a:spcAft>
                          <a:spcPts val="0"/>
                        </a:spcAft>
                        <a:buNone/>
                      </a:pPr>
                      <a:r>
                        <a:rPr lang="en" sz="1800" b="1"/>
                        <a:t>Waiting Period</a:t>
                      </a:r>
                      <a:endParaRPr sz="1800" b="1"/>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One week</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t>No waiting period</a:t>
                      </a:r>
                      <a:endParaRPr sz="180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253052">
                <a:tc>
                  <a:txBody>
                    <a:bodyPr/>
                    <a:lstStyle/>
                    <a:p>
                      <a:pPr marL="0" lvl="0" indent="0" algn="l" rtl="0">
                        <a:lnSpc>
                          <a:spcPct val="115000"/>
                        </a:lnSpc>
                        <a:spcBef>
                          <a:spcPts val="0"/>
                        </a:spcBef>
                        <a:spcAft>
                          <a:spcPts val="0"/>
                        </a:spcAft>
                        <a:buNone/>
                      </a:pPr>
                      <a:r>
                        <a:rPr lang="en" sz="1800" b="1"/>
                        <a:t>Eligibility</a:t>
                      </a:r>
                      <a:endParaRPr sz="1800" b="1"/>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457200" lvl="0" indent="-317500" algn="l" rtl="0">
                        <a:spcBef>
                          <a:spcPts val="0"/>
                        </a:spcBef>
                        <a:spcAft>
                          <a:spcPts val="0"/>
                        </a:spcAft>
                        <a:buSzPts val="1400"/>
                        <a:buChar char="●"/>
                      </a:pPr>
                      <a:r>
                        <a:rPr lang="en" sz="1800" dirty="0"/>
                        <a:t>Worked at least 80 hours in the last year</a:t>
                      </a:r>
                      <a:endParaRPr sz="1800" dirty="0"/>
                    </a:p>
                    <a:p>
                      <a:pPr marL="457200" lvl="0" indent="-317500" algn="l" rtl="0">
                        <a:spcBef>
                          <a:spcPts val="0"/>
                        </a:spcBef>
                        <a:spcAft>
                          <a:spcPts val="0"/>
                        </a:spcAft>
                        <a:buSzPts val="1400"/>
                        <a:buChar char="●"/>
                      </a:pPr>
                      <a:r>
                        <a:rPr lang="en" sz="1800" dirty="0"/>
                        <a:t>At least $1,560 total earnings in </a:t>
                      </a:r>
                      <a:r>
                        <a:rPr lang="en" sz="1800" dirty="0" smtClean="0"/>
                        <a:t>last </a:t>
                      </a:r>
                      <a:r>
                        <a:rPr lang="en" sz="1800" dirty="0"/>
                        <a:t>year</a:t>
                      </a:r>
                      <a:endParaRPr sz="1800" dirty="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457200" lvl="0" indent="-317500" algn="l" rtl="0">
                        <a:spcBef>
                          <a:spcPts val="0"/>
                        </a:spcBef>
                        <a:spcAft>
                          <a:spcPts val="0"/>
                        </a:spcAft>
                        <a:buSzPts val="1400"/>
                        <a:buChar char="●"/>
                      </a:pPr>
                      <a:r>
                        <a:rPr lang="en" sz="1800" dirty="0"/>
                        <a:t>Worked at least 80 hours in the last year</a:t>
                      </a:r>
                      <a:endParaRPr sz="1800" dirty="0"/>
                    </a:p>
                    <a:p>
                      <a:pPr marL="457200" lvl="0" indent="-317500" algn="l" rtl="0">
                        <a:spcBef>
                          <a:spcPts val="0"/>
                        </a:spcBef>
                        <a:spcAft>
                          <a:spcPts val="0"/>
                        </a:spcAft>
                        <a:buSzPts val="1400"/>
                        <a:buChar char="●"/>
                      </a:pPr>
                      <a:r>
                        <a:rPr lang="en" sz="1800" dirty="0"/>
                        <a:t>At least $1,560 total earnings in </a:t>
                      </a:r>
                      <a:r>
                        <a:rPr lang="en" sz="1800" dirty="0" smtClean="0"/>
                        <a:t>last </a:t>
                      </a:r>
                      <a:r>
                        <a:rPr lang="en" sz="1800" dirty="0"/>
                        <a:t>year</a:t>
                      </a:r>
                      <a:endParaRPr sz="1800" dirty="0"/>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05" name="Google Shape;105;p19"/>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Simulating Two PFLI Proposals for NC</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19776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Two Simulation Methods</a:t>
            </a:r>
            <a:endParaRPr dirty="0"/>
          </a:p>
        </p:txBody>
      </p:sp>
      <p:sp>
        <p:nvSpPr>
          <p:cNvPr id="111" name="Google Shape;111;p20"/>
          <p:cNvSpPr txBox="1">
            <a:spLocks noGrp="1"/>
          </p:cNvSpPr>
          <p:nvPr>
            <p:ph type="body" idx="1"/>
          </p:nvPr>
        </p:nvSpPr>
        <p:spPr>
          <a:xfrm>
            <a:off x="311699" y="3071900"/>
            <a:ext cx="5333853" cy="166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dk2"/>
                </a:solidFill>
              </a:rPr>
              <a:t>Model 2</a:t>
            </a:r>
            <a:endParaRPr sz="2400" b="1" dirty="0">
              <a:solidFill>
                <a:schemeClr val="dk2"/>
              </a:solidFill>
            </a:endParaRPr>
          </a:p>
          <a:p>
            <a:pPr marL="0" lvl="0" indent="0" algn="l" rtl="0">
              <a:spcBef>
                <a:spcPts val="1600"/>
              </a:spcBef>
              <a:spcAft>
                <a:spcPts val="1600"/>
              </a:spcAft>
              <a:buNone/>
            </a:pPr>
            <a:r>
              <a:rPr lang="en" sz="2400" dirty="0">
                <a:solidFill>
                  <a:srgbClr val="000000"/>
                </a:solidFill>
              </a:rPr>
              <a:t>Uses the Albelda Clayton-Matthews/ IWPR 2017 Simulator Model (University of </a:t>
            </a:r>
            <a:r>
              <a:rPr lang="en" sz="2400" dirty="0" smtClean="0">
                <a:solidFill>
                  <a:srgbClr val="000000"/>
                </a:solidFill>
              </a:rPr>
              <a:t>Massachusetts-Boston</a:t>
            </a:r>
            <a:r>
              <a:rPr lang="en" sz="2400" dirty="0">
                <a:solidFill>
                  <a:srgbClr val="000000"/>
                </a:solidFill>
              </a:rPr>
              <a:t>)</a:t>
            </a:r>
            <a:endParaRPr sz="2400" b="1" dirty="0">
              <a:solidFill>
                <a:schemeClr val="dk2"/>
              </a:solidFill>
            </a:endParaRPr>
          </a:p>
        </p:txBody>
      </p:sp>
      <p:sp>
        <p:nvSpPr>
          <p:cNvPr id="112" name="Google Shape;112;p20"/>
          <p:cNvSpPr txBox="1">
            <a:spLocks noGrp="1"/>
          </p:cNvSpPr>
          <p:nvPr>
            <p:ph type="body" idx="1"/>
          </p:nvPr>
        </p:nvSpPr>
        <p:spPr>
          <a:xfrm>
            <a:off x="311700" y="978032"/>
            <a:ext cx="4714200" cy="138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dk2"/>
                </a:solidFill>
              </a:rPr>
              <a:t>Model 1</a:t>
            </a:r>
            <a:endParaRPr sz="2400" b="1" dirty="0">
              <a:solidFill>
                <a:schemeClr val="dk2"/>
              </a:solidFill>
            </a:endParaRPr>
          </a:p>
          <a:p>
            <a:pPr marL="0" lvl="0" indent="0" algn="l" rtl="0">
              <a:spcBef>
                <a:spcPts val="1600"/>
              </a:spcBef>
              <a:spcAft>
                <a:spcPts val="0"/>
              </a:spcAft>
              <a:buNone/>
            </a:pPr>
            <a:r>
              <a:rPr lang="en" sz="2400" dirty="0">
                <a:solidFill>
                  <a:srgbClr val="000000"/>
                </a:solidFill>
              </a:rPr>
              <a:t>Modifies a model created by the Montana Budget and Policy Center in 2015</a:t>
            </a:r>
            <a:endParaRPr sz="2400" dirty="0">
              <a:solidFill>
                <a:srgbClr val="000000"/>
              </a:solidFill>
            </a:endParaRPr>
          </a:p>
          <a:p>
            <a:pPr marL="457200" lvl="0" indent="0" algn="l" rtl="0">
              <a:spcBef>
                <a:spcPts val="1600"/>
              </a:spcBef>
              <a:spcAft>
                <a:spcPts val="1600"/>
              </a:spcAft>
              <a:buNone/>
            </a:pPr>
            <a:endParaRPr dirty="0">
              <a:solidFill>
                <a:srgbClr val="000000"/>
              </a:solidFill>
            </a:endParaRPr>
          </a:p>
        </p:txBody>
      </p:sp>
      <p:pic>
        <p:nvPicPr>
          <p:cNvPr id="113" name="Google Shape;113;p20"/>
          <p:cNvPicPr preferRelativeResize="0"/>
          <p:nvPr/>
        </p:nvPicPr>
        <p:blipFill rotWithShape="1">
          <a:blip r:embed="rId3">
            <a:alphaModFix/>
          </a:blip>
          <a:srcRect l="10319" t="60989" r="74616" b="27876"/>
          <a:stretch/>
        </p:blipFill>
        <p:spPr>
          <a:xfrm>
            <a:off x="6426265" y="3758185"/>
            <a:ext cx="1467025" cy="1222747"/>
          </a:xfrm>
          <a:prstGeom prst="rect">
            <a:avLst/>
          </a:prstGeom>
          <a:noFill/>
          <a:ln>
            <a:noFill/>
          </a:ln>
        </p:spPr>
      </p:pic>
      <p:pic>
        <p:nvPicPr>
          <p:cNvPr id="114" name="Google Shape;114;p20"/>
          <p:cNvPicPr preferRelativeResize="0"/>
          <p:nvPr/>
        </p:nvPicPr>
        <p:blipFill rotWithShape="1">
          <a:blip r:embed="rId3">
            <a:alphaModFix/>
          </a:blip>
          <a:srcRect l="25011" t="60209" r="58494" b="28335"/>
          <a:stretch/>
        </p:blipFill>
        <p:spPr>
          <a:xfrm>
            <a:off x="6331866" y="1522333"/>
            <a:ext cx="1561424" cy="1222747"/>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1545</Words>
  <Application>Microsoft Office PowerPoint</Application>
  <PresentationFormat>On-screen Show (16:9)</PresentationFormat>
  <Paragraphs>174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Proxima Nova</vt:lpstr>
      <vt:lpstr>Arial</vt:lpstr>
      <vt:lpstr>Courier New</vt:lpstr>
      <vt:lpstr>EB Garamond</vt:lpstr>
      <vt:lpstr>Spearmint</vt:lpstr>
      <vt:lpstr>Paid Family Leave in North Carolina An Analysis of Costs and Benefits</vt:lpstr>
      <vt:lpstr>Origins of this Study</vt:lpstr>
      <vt:lpstr>Paid Family and Medical Leave Insurance (PFLI)</vt:lpstr>
      <vt:lpstr>Snapshot of Key Findings</vt:lpstr>
      <vt:lpstr>Existing Leave Programs</vt:lpstr>
      <vt:lpstr>Existing Leave Programs</vt:lpstr>
      <vt:lpstr>Components of a Statewide Paid Leave Policy</vt:lpstr>
      <vt:lpstr>Simulating Two PFLI Proposals for NC</vt:lpstr>
      <vt:lpstr>Two Simulation Methods</vt:lpstr>
      <vt:lpstr>Estimated Participation</vt:lpstr>
      <vt:lpstr>Estimated Costs</vt:lpstr>
      <vt:lpstr>Impact on Infant Mortality</vt:lpstr>
      <vt:lpstr>Impact on Infant Low Birth Weight</vt:lpstr>
      <vt:lpstr>Other impacts on Families and Workers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Leave in North Carolina An Analysis of Costs and Benefits</dc:title>
  <dc:creator>Anna Gassman-Pines</dc:creator>
  <cp:lastModifiedBy>Anna Gassman-Pines</cp:lastModifiedBy>
  <cp:revision>32</cp:revision>
  <cp:lastPrinted>2019-04-02T20:09:51Z</cp:lastPrinted>
  <dcterms:modified xsi:type="dcterms:W3CDTF">2019-11-26T19:56:48Z</dcterms:modified>
</cp:coreProperties>
</file>