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440" r:id="rId2"/>
    <p:sldId id="352" r:id="rId3"/>
    <p:sldId id="346" r:id="rId4"/>
    <p:sldId id="444" r:id="rId5"/>
    <p:sldId id="318" r:id="rId6"/>
    <p:sldId id="393" r:id="rId7"/>
    <p:sldId id="307" r:id="rId8"/>
    <p:sldId id="308" r:id="rId9"/>
    <p:sldId id="310" r:id="rId10"/>
    <p:sldId id="313" r:id="rId11"/>
    <p:sldId id="348" r:id="rId12"/>
    <p:sldId id="319" r:id="rId13"/>
    <p:sldId id="387" r:id="rId14"/>
    <p:sldId id="445" r:id="rId15"/>
    <p:sldId id="446" r:id="rId16"/>
    <p:sldId id="385" r:id="rId17"/>
    <p:sldId id="389" r:id="rId18"/>
    <p:sldId id="394" r:id="rId19"/>
    <p:sldId id="386" r:id="rId20"/>
    <p:sldId id="403" r:id="rId21"/>
    <p:sldId id="434" r:id="rId22"/>
    <p:sldId id="396" r:id="rId23"/>
    <p:sldId id="397" r:id="rId24"/>
    <p:sldId id="441" r:id="rId25"/>
    <p:sldId id="436" r:id="rId26"/>
    <p:sldId id="447" r:id="rId27"/>
    <p:sldId id="432" r:id="rId2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Swartzlander" initials="ES" lastIdx="1" clrIdx="0"/>
  <p:cmAuthor id="2" name="Lisa Finaldi"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C41"/>
    <a:srgbClr val="8194AA"/>
    <a:srgbClr val="4D5C6B"/>
    <a:srgbClr val="F89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54" autoAdjust="0"/>
    <p:restoredTop sz="82921" autoAdjust="0"/>
  </p:normalViewPr>
  <p:slideViewPr>
    <p:cSldViewPr snapToGrid="0" snapToObjects="1">
      <p:cViewPr varScale="1">
        <p:scale>
          <a:sx n="91" d="100"/>
          <a:sy n="91" d="100"/>
        </p:scale>
        <p:origin x="480"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771919904332E-4"/>
          <c:y val="0"/>
          <c:w val="0.94347928012756099"/>
          <c:h val="1"/>
        </c:manualLayout>
      </c:layout>
      <c:doughnut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DA6-4759-9D30-75F92A2AC4D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EDA6-4759-9D30-75F92A2AC4D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DA6-4759-9D30-75F92A2AC4DA}"/>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EDA6-4759-9D30-75F92A2AC4D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94</c:v>
                </c:pt>
                <c:pt idx="1">
                  <c:v>6</c:v>
                </c:pt>
                <c:pt idx="2">
                  <c:v>0</c:v>
                </c:pt>
                <c:pt idx="3">
                  <c:v>0</c:v>
                </c:pt>
              </c:numCache>
            </c:numRef>
          </c:val>
          <c:extLst>
            <c:ext xmlns:c16="http://schemas.microsoft.com/office/drawing/2014/chart" uri="{C3380CC4-5D6E-409C-BE32-E72D297353CC}">
              <c16:uniqueId val="{00000008-EDA6-4759-9D30-75F92A2AC4D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771919904332E-4"/>
          <c:y val="0"/>
          <c:w val="0.94347928012756099"/>
          <c:h val="1"/>
        </c:manualLayout>
      </c:layout>
      <c:doughnut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C74-4A64-AF95-4F6CD3BF3ECE}"/>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FC74-4A64-AF95-4F6CD3BF3EC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FC74-4A64-AF95-4F6CD3BF3ECE}"/>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FC74-4A64-AF95-4F6CD3BF3EC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71</c:v>
                </c:pt>
                <c:pt idx="1">
                  <c:v>29</c:v>
                </c:pt>
                <c:pt idx="2">
                  <c:v>0</c:v>
                </c:pt>
                <c:pt idx="3">
                  <c:v>0</c:v>
                </c:pt>
              </c:numCache>
            </c:numRef>
          </c:val>
          <c:extLst>
            <c:ext xmlns:c16="http://schemas.microsoft.com/office/drawing/2014/chart" uri="{C3380CC4-5D6E-409C-BE32-E72D297353CC}">
              <c16:uniqueId val="{00000008-FC74-4A64-AF95-4F6CD3BF3EC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319527-E2A1-7B43-94A8-431C713E09D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894676-0DB2-9842-93F5-C6CBF3190A5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2FD7A0B-3BBD-864B-8C39-19C5A451661F}" type="datetimeFigureOut">
              <a:rPr lang="en-US" smtClean="0"/>
              <a:t>11/30/19</a:t>
            </a:fld>
            <a:endParaRPr lang="en-US" dirty="0"/>
          </a:p>
        </p:txBody>
      </p:sp>
      <p:sp>
        <p:nvSpPr>
          <p:cNvPr id="4" name="Footer Placeholder 3">
            <a:extLst>
              <a:ext uri="{FF2B5EF4-FFF2-40B4-BE49-F238E27FC236}">
                <a16:creationId xmlns:a16="http://schemas.microsoft.com/office/drawing/2014/main" id="{A25EE15B-ECC7-7B40-A1EC-ABDA4EA0E53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E73549B-6028-634F-A969-1A8C1DDEC20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219CF3C-6BD4-CF4C-AB2E-E166F84D02BB}" type="slidenum">
              <a:rPr lang="en-US" smtClean="0"/>
              <a:t>‹#›</a:t>
            </a:fld>
            <a:endParaRPr lang="en-US" dirty="0"/>
          </a:p>
        </p:txBody>
      </p:sp>
    </p:spTree>
    <p:extLst>
      <p:ext uri="{BB962C8B-B14F-4D97-AF65-F5344CB8AC3E}">
        <p14:creationId xmlns:p14="http://schemas.microsoft.com/office/powerpoint/2010/main" val="700231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9B7C67C2-C05A-B24C-ADBE-EF86187166AE}" type="datetimeFigureOut">
              <a:rPr lang="en-US" smtClean="0"/>
              <a:t>11/30/19</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3A8A70D-ABDE-FB4F-8172-F0FE2DD7C4ED}" type="slidenum">
              <a:rPr lang="en-US" smtClean="0"/>
              <a:t>‹#›</a:t>
            </a:fld>
            <a:endParaRPr lang="en-US" dirty="0"/>
          </a:p>
        </p:txBody>
      </p:sp>
    </p:spTree>
    <p:extLst>
      <p:ext uri="{BB962C8B-B14F-4D97-AF65-F5344CB8AC3E}">
        <p14:creationId xmlns:p14="http://schemas.microsoft.com/office/powerpoint/2010/main" val="664528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talk about family friendly workplace benefits and their positive impact on the</a:t>
            </a:r>
            <a:r>
              <a:rPr lang="en-US" baseline="0" dirty="0"/>
              <a:t> workplace and family.  Let’s start by asking what does a family friendly workplace mean to you? </a:t>
            </a:r>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1</a:t>
            </a:fld>
            <a:endParaRPr lang="en-US" dirty="0"/>
          </a:p>
        </p:txBody>
      </p:sp>
    </p:spTree>
    <p:extLst>
      <p:ext uri="{BB962C8B-B14F-4D97-AF65-F5344CB8AC3E}">
        <p14:creationId xmlns:p14="http://schemas.microsoft.com/office/powerpoint/2010/main" val="2201815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take a look at what is happening during these early years. Every childhood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experience forms a neural connection in the brain. These connections—called synapses—form very rapidly in the early years – one million per second. And then those that are not used are shed.  </a:t>
            </a:r>
          </a:p>
          <a:p>
            <a:r>
              <a:rPr lang="en-US" sz="1200" kern="1200" dirty="0">
                <a:solidFill>
                  <a:schemeClr val="tx1"/>
                </a:solidFill>
                <a:effectLst/>
                <a:latin typeface="+mn-lt"/>
                <a:ea typeface="+mn-ea"/>
                <a:cs typeface="+mn-cs"/>
              </a:rPr>
              <a:t>Synapses are what connect brain cells. They form a network in the brain. This network influences everything from intellectual capacity to problem solving to language.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that wiring is formed, either as a strong or weak foundation depends on that child’s interactions with the world around him or her. Genes are only part of the equation.</a:t>
            </a:r>
            <a:endParaRPr lang="en-US" dirty="0"/>
          </a:p>
          <a:p>
            <a:r>
              <a:rPr lang="en-US" dirty="0"/>
              <a:t>Only a</a:t>
            </a:r>
            <a:r>
              <a:rPr lang="en-US" baseline="0" dirty="0"/>
              <a:t> few years ago brain scientists believed the rate of neural connections forming was 700,000 and now it’s one million!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10</a:t>
            </a:fld>
            <a:endParaRPr lang="en-US" dirty="0"/>
          </a:p>
        </p:txBody>
      </p:sp>
    </p:spTree>
    <p:extLst>
      <p:ext uri="{BB962C8B-B14F-4D97-AF65-F5344CB8AC3E}">
        <p14:creationId xmlns:p14="http://schemas.microsoft.com/office/powerpoint/2010/main" val="3914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tend to talk a lot about academic skills. Yet social and emotional skills are just as important—and some say more important.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Being able to focus, hold, and work with information in mind, filter distractions, and switch gears is like having an air traffic control system at a busy airport to manage the arrivals and departures of dozens of planes on multiple runways.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Acquiring the early building blocks of these skills is one of the most important and challenging tasks of the early childhood years.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survey of business leaders found that employers view these “soft” skills as even more important to work readiness than traditional skills like reading, writing and math. </a:t>
            </a:r>
          </a:p>
          <a:p>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11</a:t>
            </a:fld>
            <a:endParaRPr lang="en-US" dirty="0"/>
          </a:p>
        </p:txBody>
      </p:sp>
    </p:spTree>
    <p:extLst>
      <p:ext uri="{BB962C8B-B14F-4D97-AF65-F5344CB8AC3E}">
        <p14:creationId xmlns:p14="http://schemas.microsoft.com/office/powerpoint/2010/main" val="354486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best part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we know what works! We know what children need for a strong foundation, and we know the policies and interventions that can help ensure that all children have the opportunity to fulfill their potential.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three broad areas were agreed upon through our</a:t>
            </a:r>
            <a:r>
              <a:rPr lang="en-US" sz="1200" kern="1200" baseline="0" dirty="0">
                <a:solidFill>
                  <a:schemeClr val="tx1"/>
                </a:solidFill>
                <a:effectLst/>
                <a:latin typeface="+mn-lt"/>
                <a:ea typeface="+mn-ea"/>
                <a:cs typeface="+mn-cs"/>
              </a:rPr>
              <a:t> initiative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Pathways to Grade-Level Reading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where we convened partners and experts to agree on not only these topline goals but also a Framework for Success and Action.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The benefits are long lasting </a:t>
            </a:r>
            <a:r>
              <a:rPr lang="mr-IN" dirty="0"/>
              <a:t>–</a:t>
            </a:r>
            <a:r>
              <a:rPr lang="en-US" baseline="0" dirty="0"/>
              <a:t>  from reduced child abuse and neglect, higher K readiness, increased reading and math proficiency and higher graduation rates.   So early childhood investments are investments in the American economy and our future competitiveness through workforce readiness.   </a:t>
            </a:r>
          </a:p>
          <a:p>
            <a:endParaRPr lang="en-US" baseline="0"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DB8BBB-06B5-0442-B668-84DA640F9E4D}" type="slidenum">
              <a:rPr lang="en-US" smtClean="0"/>
              <a:pPr/>
              <a:t>12</a:t>
            </a:fld>
            <a:endParaRPr lang="en-US" dirty="0"/>
          </a:p>
        </p:txBody>
      </p:sp>
    </p:spTree>
    <p:extLst>
      <p:ext uri="{BB962C8B-B14F-4D97-AF65-F5344CB8AC3E}">
        <p14:creationId xmlns:p14="http://schemas.microsoft.com/office/powerpoint/2010/main" val="1842670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13</a:t>
            </a:fld>
            <a:endParaRPr lang="en-US" dirty="0"/>
          </a:p>
        </p:txBody>
      </p:sp>
    </p:spTree>
    <p:extLst>
      <p:ext uri="{BB962C8B-B14F-4D97-AF65-F5344CB8AC3E}">
        <p14:creationId xmlns:p14="http://schemas.microsoft.com/office/powerpoint/2010/main" val="124261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dirty="0">
                <a:latin typeface="Open Sans"/>
                <a:cs typeface="Open Sans"/>
              </a:rPr>
              <a:t>68.9% of households include two parents</a:t>
            </a:r>
          </a:p>
          <a:p>
            <a:endParaRPr lang="en-US" sz="1200" dirty="0">
              <a:latin typeface="Open Sans"/>
              <a:cs typeface="Open Sans"/>
            </a:endParaRPr>
          </a:p>
          <a:p>
            <a:r>
              <a:rPr lang="en-US" sz="1200" dirty="0">
                <a:latin typeface="Open Sans"/>
                <a:cs typeface="Open Sans"/>
              </a:rPr>
              <a:t>9% of all families have one parent who cares for children full time </a:t>
            </a:r>
          </a:p>
          <a:p>
            <a:r>
              <a:rPr lang="en-US" dirty="0"/>
              <a:t>Why family friendly benefits? </a:t>
            </a:r>
            <a:endParaRPr lang="en-US" b="1" baseline="0" dirty="0"/>
          </a:p>
          <a:p>
            <a:endParaRPr lang="en-US" baseline="0" dirty="0"/>
          </a:p>
          <a:p>
            <a:r>
              <a:rPr lang="en-US" dirty="0"/>
              <a:t>The</a:t>
            </a:r>
            <a:r>
              <a:rPr lang="en-US" baseline="0" dirty="0"/>
              <a:t> American family has changed and in many respects, the workplace hasn’t.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latin typeface="+mn-lt"/>
                <a:ea typeface="+mn-ea"/>
                <a:cs typeface="+mn-cs"/>
              </a:rPr>
              <a:t>So</a:t>
            </a:r>
            <a:r>
              <a:rPr lang="en-US" sz="1200" b="0" i="0" kern="1200" baseline="0" dirty="0">
                <a:solidFill>
                  <a:srgbClr val="000000"/>
                </a:solidFill>
                <a:latin typeface="+mn-lt"/>
                <a:ea typeface="+mn-ea"/>
                <a:cs typeface="+mn-cs"/>
              </a:rPr>
              <a:t> why and how should employers focus on supporting parents?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Family friendly workplace benefits deliver a return for employers, employees and children.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rgbClr val="000000"/>
              </a:solidFill>
              <a:latin typeface="+mn-lt"/>
              <a:ea typeface="+mn-ea"/>
              <a:cs typeface="+mn-cs"/>
            </a:endParaRPr>
          </a:p>
          <a:p>
            <a:endParaRPr lang="en-US" baseline="0" dirty="0"/>
          </a:p>
          <a:p>
            <a:r>
              <a:rPr lang="en-US" baseline="0" dirty="0"/>
              <a:t>* Data from the Institute for Family Studies. </a:t>
            </a:r>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14</a:t>
            </a:fld>
            <a:endParaRPr lang="en-US" dirty="0"/>
          </a:p>
        </p:txBody>
      </p:sp>
    </p:spTree>
    <p:extLst>
      <p:ext uri="{BB962C8B-B14F-4D97-AF65-F5344CB8AC3E}">
        <p14:creationId xmlns:p14="http://schemas.microsoft.com/office/powerpoint/2010/main" val="168369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 little deeper</a:t>
            </a:r>
            <a:r>
              <a:rPr lang="en-US" baseline="0" dirty="0"/>
              <a:t> at our workforce.</a:t>
            </a:r>
          </a:p>
          <a:p>
            <a:endParaRPr lang="en-US" baseline="0" dirty="0"/>
          </a:p>
          <a:p>
            <a:r>
              <a:rPr lang="en-US" dirty="0"/>
              <a:t>The challenges</a:t>
            </a:r>
            <a:r>
              <a:rPr lang="en-US" baseline="0" dirty="0"/>
              <a:t> of working parents that do not have access to family friendly benefits are real. </a:t>
            </a:r>
          </a:p>
          <a:p>
            <a:endParaRPr lang="en-US" baseline="0" dirty="0"/>
          </a:p>
          <a:p>
            <a:r>
              <a:rPr lang="en-US" baseline="0" dirty="0"/>
              <a:t>We are losing workers.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15</a:t>
            </a:fld>
            <a:endParaRPr lang="en-US" dirty="0"/>
          </a:p>
        </p:txBody>
      </p:sp>
    </p:spTree>
    <p:extLst>
      <p:ext uri="{BB962C8B-B14F-4D97-AF65-F5344CB8AC3E}">
        <p14:creationId xmlns:p14="http://schemas.microsoft.com/office/powerpoint/2010/main" val="81727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285750" indent="-285750">
              <a:spcBef>
                <a:spcPts val="1000"/>
              </a:spcBef>
              <a:buFont typeface="Arial" panose="020B0604020202020204" pitchFamily="34" charset="0"/>
              <a:buChar char="•"/>
            </a:pPr>
            <a:r>
              <a:rPr lang="en-US" sz="1200" b="0" i="0" dirty="0">
                <a:solidFill>
                  <a:srgbClr val="000000"/>
                </a:solidFill>
                <a:latin typeface="+mj-lt"/>
              </a:rPr>
              <a:t>Business Smart: Businesses that offer family-friendly benefits are more likely to attract top talent, retain their current employees and have a productive, loyal workforce.</a:t>
            </a:r>
          </a:p>
          <a:p>
            <a: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b="0" i="0" dirty="0">
                <a:solidFill>
                  <a:srgbClr val="000000"/>
                </a:solidFill>
                <a:latin typeface="+mj-lt"/>
                <a:ea typeface="Open Sans Light" charset="0"/>
                <a:cs typeface="Open Sans Light" charset="0"/>
              </a:rPr>
              <a:t>Family Friendly: Increasingly, working parents consider family-friendly offerings a priority when it comes to choosing or staying in a job. </a:t>
            </a:r>
            <a:endParaRPr lang="en-US" sz="1200" b="0" i="0" dirty="0">
              <a:solidFill>
                <a:srgbClr val="000000"/>
              </a:solidFill>
              <a:latin typeface="+mj-lt"/>
            </a:endParaRPr>
          </a:p>
          <a:p>
            <a:pPr marL="285750" indent="-285750">
              <a:spcBef>
                <a:spcPts val="1000"/>
              </a:spcBef>
              <a:buFont typeface="Arial" panose="020B0604020202020204" pitchFamily="34" charset="0"/>
              <a:buChar char="•"/>
            </a:pPr>
            <a:r>
              <a:rPr lang="en-US" sz="1200" b="0" i="0" dirty="0">
                <a:solidFill>
                  <a:srgbClr val="000000"/>
                </a:solidFill>
                <a:latin typeface="+mj-lt"/>
              </a:rPr>
              <a:t>Future Ready: And workplaces that support parents have a direct impact on their children’s health, well-being, and future academic and career achievement.</a:t>
            </a:r>
          </a:p>
          <a:p>
            <a:endParaRPr lang="en-US" b="0" i="0" dirty="0">
              <a:solidFill>
                <a:srgbClr val="000000"/>
              </a:solidFill>
              <a:latin typeface="+mj-lt"/>
            </a:endParaRPr>
          </a:p>
        </p:txBody>
      </p:sp>
      <p:sp>
        <p:nvSpPr>
          <p:cNvPr id="4" name="Slide Number Placeholder 3"/>
          <p:cNvSpPr>
            <a:spLocks noGrp="1"/>
          </p:cNvSpPr>
          <p:nvPr>
            <p:ph type="sldNum" sz="quarter" idx="10"/>
          </p:nvPr>
        </p:nvSpPr>
        <p:spPr/>
        <p:txBody>
          <a:bodyPr/>
          <a:lstStyle/>
          <a:p>
            <a:fld id="{6C16FF6C-8EEE-4884-85F7-AC87B0D5E90F}" type="slidenum">
              <a:rPr lang="en-US" smtClean="0"/>
              <a:t>16</a:t>
            </a:fld>
            <a:endParaRPr lang="en-US" dirty="0"/>
          </a:p>
        </p:txBody>
      </p:sp>
    </p:spTree>
    <p:extLst>
      <p:ext uri="{BB962C8B-B14F-4D97-AF65-F5344CB8AC3E}">
        <p14:creationId xmlns:p14="http://schemas.microsoft.com/office/powerpoint/2010/main" val="1069561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Go back and tell you a bit about how our initiative</a:t>
            </a:r>
            <a:r>
              <a:rPr lang="en-US" baseline="0" dirty="0"/>
              <a:t> started.  </a:t>
            </a:r>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17</a:t>
            </a:fld>
            <a:endParaRPr lang="en-US" dirty="0"/>
          </a:p>
        </p:txBody>
      </p:sp>
    </p:spTree>
    <p:extLst>
      <p:ext uri="{BB962C8B-B14F-4D97-AF65-F5344CB8AC3E}">
        <p14:creationId xmlns:p14="http://schemas.microsoft.com/office/powerpoint/2010/main" val="2625811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This</a:t>
            </a:r>
            <a:r>
              <a:rPr lang="en-US" baseline="0" dirty="0"/>
              <a:t> is from the research conducted for FFNC by an external firm.</a:t>
            </a:r>
          </a:p>
          <a:p>
            <a:r>
              <a:rPr lang="en-US" dirty="0"/>
              <a:t>So there’s a recognition of the benefits</a:t>
            </a:r>
            <a:r>
              <a:rPr lang="en-US" baseline="0" dirty="0"/>
              <a:t> of FF workplace policies. </a:t>
            </a:r>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18</a:t>
            </a:fld>
            <a:endParaRPr lang="en-US" dirty="0"/>
          </a:p>
        </p:txBody>
      </p:sp>
    </p:spTree>
    <p:extLst>
      <p:ext uri="{BB962C8B-B14F-4D97-AF65-F5344CB8AC3E}">
        <p14:creationId xmlns:p14="http://schemas.microsoft.com/office/powerpoint/2010/main" val="262581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indent="0">
              <a:lnSpc>
                <a:spcPct val="120000"/>
              </a:lnSpc>
              <a:buNone/>
            </a:pPr>
            <a:r>
              <a:rPr lang="en-US" sz="1200" dirty="0"/>
              <a:t>That’s not to say paid leave isn’t important. It is. Paid parental leave increases employee retention, is one of the best ways to attract top talent (especially millennials), and improves workplace productivity (and not just for moms – for all employees). Paid leave also leads to lower infant mortality rates, lower chances for maternal depression and increased father engagement, which is important both for dads and for the short and long-term health of their children. </a:t>
            </a:r>
          </a:p>
          <a:p>
            <a:pPr marL="0" indent="0">
              <a:lnSpc>
                <a:spcPct val="120000"/>
              </a:lnSpc>
              <a:buNone/>
            </a:pPr>
            <a:endParaRPr lang="en-US" sz="1200" dirty="0"/>
          </a:p>
          <a:p>
            <a:pPr marL="0" indent="0">
              <a:lnSpc>
                <a:spcPct val="120000"/>
              </a:lnSpc>
              <a:buNone/>
            </a:pPr>
            <a:r>
              <a:rPr lang="en-US" sz="1200" dirty="0"/>
              <a:t>But even if an employer can’t offer paid leave, they can incorporate other benefits. </a:t>
            </a:r>
          </a:p>
          <a:p>
            <a:pPr marL="0" indent="0">
              <a:lnSpc>
                <a:spcPct val="120000"/>
              </a:lnSpc>
              <a:buNone/>
            </a:pPr>
            <a:endParaRPr lang="en-US" sz="1200" dirty="0"/>
          </a:p>
          <a:p>
            <a:r>
              <a:rPr lang="en-US" sz="1200" dirty="0"/>
              <a:t>We’ve identified 16 in 5 buckets. Outlined in the Guide.</a:t>
            </a:r>
          </a:p>
        </p:txBody>
      </p:sp>
      <p:sp>
        <p:nvSpPr>
          <p:cNvPr id="4" name="Slide Number Placeholder 3"/>
          <p:cNvSpPr>
            <a:spLocks noGrp="1"/>
          </p:cNvSpPr>
          <p:nvPr>
            <p:ph type="sldNum" sz="quarter" idx="10"/>
          </p:nvPr>
        </p:nvSpPr>
        <p:spPr/>
        <p:txBody>
          <a:bodyPr/>
          <a:lstStyle/>
          <a:p>
            <a:fld id="{6C16FF6C-8EEE-4884-85F7-AC87B0D5E90F}" type="slidenum">
              <a:rPr lang="en-US" smtClean="0"/>
              <a:t>19</a:t>
            </a:fld>
            <a:endParaRPr lang="en-US" dirty="0"/>
          </a:p>
        </p:txBody>
      </p:sp>
    </p:spTree>
    <p:extLst>
      <p:ext uri="{BB962C8B-B14F-4D97-AF65-F5344CB8AC3E}">
        <p14:creationId xmlns:p14="http://schemas.microsoft.com/office/powerpoint/2010/main" val="64254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Good</a:t>
            </a:r>
            <a:r>
              <a:rPr lang="en-US" baseline="0" dirty="0"/>
              <a:t> morning.</a:t>
            </a:r>
          </a:p>
          <a:p>
            <a:r>
              <a:rPr lang="en-US" dirty="0"/>
              <a:t>I</a:t>
            </a:r>
            <a:r>
              <a:rPr lang="en-US" baseline="0" dirty="0"/>
              <a:t>’ll start with a brief overview of my organization. We are a statewide organization with a bold vision for each NC child to have a strong foundation for lifelong health, education and well-being supported by a premiere B-8 system. </a:t>
            </a:r>
          </a:p>
          <a:p>
            <a:endParaRPr lang="en-US" baseline="0" dirty="0"/>
          </a:p>
          <a:p>
            <a:r>
              <a:rPr lang="en-US" baseline="0" dirty="0"/>
              <a:t>And we can realize the vision working with people like you. </a:t>
            </a:r>
          </a:p>
          <a:p>
            <a:endParaRPr lang="en-US" baseline="0" dirty="0"/>
          </a:p>
          <a:p>
            <a:r>
              <a:rPr lang="en-US" baseline="0" dirty="0"/>
              <a:t>In a minute I’ll tell you more about why the B-8 years are so important. </a:t>
            </a:r>
          </a:p>
        </p:txBody>
      </p:sp>
      <p:sp>
        <p:nvSpPr>
          <p:cNvPr id="4" name="Slide Number Placeholder 3"/>
          <p:cNvSpPr>
            <a:spLocks noGrp="1"/>
          </p:cNvSpPr>
          <p:nvPr>
            <p:ph type="sldNum" sz="quarter" idx="10"/>
          </p:nvPr>
        </p:nvSpPr>
        <p:spPr/>
        <p:txBody>
          <a:bodyPr/>
          <a:lstStyle/>
          <a:p>
            <a:fld id="{B3A8A70D-ABDE-FB4F-8172-F0FE2DD7C4ED}" type="slidenum">
              <a:rPr lang="en-US" smtClean="0"/>
              <a:t>2</a:t>
            </a:fld>
            <a:endParaRPr lang="en-US" dirty="0"/>
          </a:p>
        </p:txBody>
      </p:sp>
    </p:spTree>
    <p:extLst>
      <p:ext uri="{BB962C8B-B14F-4D97-AF65-F5344CB8AC3E}">
        <p14:creationId xmlns:p14="http://schemas.microsoft.com/office/powerpoint/2010/main" val="1221204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Definitions, Benefits,</a:t>
            </a:r>
            <a:r>
              <a:rPr lang="en-US" baseline="0" dirty="0"/>
              <a:t> </a:t>
            </a:r>
            <a:r>
              <a:rPr lang="en-US" dirty="0"/>
              <a:t>Best practices,</a:t>
            </a:r>
            <a:r>
              <a:rPr lang="en-US" baseline="0" dirty="0"/>
              <a:t> </a:t>
            </a:r>
            <a:r>
              <a:rPr lang="en-US" dirty="0"/>
              <a:t>Case studies, Getting</a:t>
            </a:r>
            <a:r>
              <a:rPr lang="en-US" baseline="0" dirty="0"/>
              <a:t> Started </a:t>
            </a:r>
          </a:p>
          <a:p>
            <a:r>
              <a:rPr lang="en-US" baseline="0" dirty="0"/>
              <a:t>I am going to share one benefit from 3 of the 5 categories.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20</a:t>
            </a:fld>
            <a:endParaRPr lang="en-US" dirty="0"/>
          </a:p>
        </p:txBody>
      </p:sp>
    </p:spTree>
    <p:extLst>
      <p:ext uri="{BB962C8B-B14F-4D97-AF65-F5344CB8AC3E}">
        <p14:creationId xmlns:p14="http://schemas.microsoft.com/office/powerpoint/2010/main" val="415633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is the only developed nation in the world and one of only a small handful of countries with no national paid parental leave policy. The other countries are Papua New Guinea, Suriname, and a few small South Pacific island countries.</a:t>
            </a:r>
          </a:p>
          <a:p>
            <a:endParaRPr lang="en-US" dirty="0"/>
          </a:p>
          <a:p>
            <a:r>
              <a:rPr lang="en-US" dirty="0"/>
              <a:t>The number of employers offering paid leave has grown steadily over the past decade, but still, only 16 percent of private industry workers had access to paid parental leave in 2018, according to the Bureau of Labor Statistics.</a:t>
            </a:r>
          </a:p>
          <a:p>
            <a:endParaRPr lang="en-US" dirty="0"/>
          </a:p>
          <a:p>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21</a:t>
            </a:fld>
            <a:endParaRPr lang="en-US" dirty="0"/>
          </a:p>
        </p:txBody>
      </p:sp>
    </p:spTree>
    <p:extLst>
      <p:ext uri="{BB962C8B-B14F-4D97-AF65-F5344CB8AC3E}">
        <p14:creationId xmlns:p14="http://schemas.microsoft.com/office/powerpoint/2010/main" val="4156336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Nearly 40 percent of parents nationwide say they’ve left a job because it lacked flexibility.</a:t>
            </a:r>
          </a:p>
          <a:p>
            <a:endParaRPr lang="en-US" dirty="0"/>
          </a:p>
          <a:p>
            <a:r>
              <a:rPr lang="en-US" dirty="0"/>
              <a:t>In North Carolina, about eight in ten of all employees see flexible work hours and schedules as an important family-friendly practice. </a:t>
            </a:r>
          </a:p>
        </p:txBody>
      </p:sp>
      <p:sp>
        <p:nvSpPr>
          <p:cNvPr id="4" name="Slide Number Placeholder 3"/>
          <p:cNvSpPr>
            <a:spLocks noGrp="1"/>
          </p:cNvSpPr>
          <p:nvPr>
            <p:ph type="sldNum" sz="quarter" idx="10"/>
          </p:nvPr>
        </p:nvSpPr>
        <p:spPr/>
        <p:txBody>
          <a:bodyPr/>
          <a:lstStyle/>
          <a:p>
            <a:fld id="{6C16FF6C-8EEE-4884-85F7-AC87B0D5E90F}" type="slidenum">
              <a:rPr lang="en-US" smtClean="0"/>
              <a:t>22</a:t>
            </a:fld>
            <a:endParaRPr lang="en-US" dirty="0"/>
          </a:p>
        </p:txBody>
      </p:sp>
    </p:spTree>
    <p:extLst>
      <p:ext uri="{BB962C8B-B14F-4D97-AF65-F5344CB8AC3E}">
        <p14:creationId xmlns:p14="http://schemas.microsoft.com/office/powerpoint/2010/main" val="2625811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In North Carolina, child care accounts for 27 percent of basic living expenses for families – more than food, housing, transportation or health care costs.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latin typeface="Open Sans" panose="020B0606030504020204"/>
              </a:rPr>
              <a:t>99 counties</a:t>
            </a:r>
            <a:r>
              <a:rPr lang="en-US" sz="1200" dirty="0">
                <a:solidFill>
                  <a:schemeClr val="tx2"/>
                </a:solidFill>
                <a:latin typeface="Open Sans" panose="020B0606030504020204"/>
              </a:rPr>
              <a:t> in NC qualify as child care deserts, or counties where there are three or more children for each licensed child care slot.</a:t>
            </a:r>
          </a:p>
          <a:p>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23</a:t>
            </a:fld>
            <a:endParaRPr lang="en-US" dirty="0"/>
          </a:p>
        </p:txBody>
      </p:sp>
    </p:spTree>
    <p:extLst>
      <p:ext uri="{BB962C8B-B14F-4D97-AF65-F5344CB8AC3E}">
        <p14:creationId xmlns:p14="http://schemas.microsoft.com/office/powerpoint/2010/main" val="2625811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Alexander</a:t>
            </a:r>
            <a:r>
              <a:rPr lang="en-US" baseline="0" dirty="0"/>
              <a:t> County </a:t>
            </a:r>
            <a:r>
              <a:rPr lang="mr-IN" baseline="0" dirty="0"/>
              <a:t>–</a:t>
            </a:r>
            <a:r>
              <a:rPr lang="en-US" baseline="0" dirty="0"/>
              <a:t> Taylorsville</a:t>
            </a:r>
          </a:p>
          <a:p>
            <a:r>
              <a:rPr lang="en-US" baseline="0" dirty="0"/>
              <a:t>250 employees. </a:t>
            </a:r>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24</a:t>
            </a:fld>
            <a:endParaRPr lang="en-US" dirty="0"/>
          </a:p>
        </p:txBody>
      </p:sp>
    </p:spTree>
    <p:extLst>
      <p:ext uri="{BB962C8B-B14F-4D97-AF65-F5344CB8AC3E}">
        <p14:creationId xmlns:p14="http://schemas.microsoft.com/office/powerpoint/2010/main" val="2625811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Alexander</a:t>
            </a:r>
            <a:r>
              <a:rPr lang="en-US" baseline="0" dirty="0"/>
              <a:t> County </a:t>
            </a:r>
            <a:r>
              <a:rPr lang="mr-IN" baseline="0" dirty="0"/>
              <a:t>–</a:t>
            </a:r>
            <a:r>
              <a:rPr lang="en-US" baseline="0" dirty="0"/>
              <a:t> Taylorsville</a:t>
            </a:r>
          </a:p>
          <a:p>
            <a:r>
              <a:rPr lang="en-US" baseline="0" dirty="0"/>
              <a:t>250 employees. </a:t>
            </a:r>
            <a:endParaRPr lang="en-US" dirty="0"/>
          </a:p>
        </p:txBody>
      </p:sp>
      <p:sp>
        <p:nvSpPr>
          <p:cNvPr id="4" name="Slide Number Placeholder 3"/>
          <p:cNvSpPr>
            <a:spLocks noGrp="1"/>
          </p:cNvSpPr>
          <p:nvPr>
            <p:ph type="sldNum" sz="quarter" idx="10"/>
          </p:nvPr>
        </p:nvSpPr>
        <p:spPr/>
        <p:txBody>
          <a:bodyPr/>
          <a:lstStyle/>
          <a:p>
            <a:fld id="{6C16FF6C-8EEE-4884-85F7-AC87B0D5E90F}" type="slidenum">
              <a:rPr lang="en-US" smtClean="0"/>
              <a:t>25</a:t>
            </a:fld>
            <a:endParaRPr lang="en-US" dirty="0"/>
          </a:p>
        </p:txBody>
      </p:sp>
    </p:spTree>
    <p:extLst>
      <p:ext uri="{BB962C8B-B14F-4D97-AF65-F5344CB8AC3E}">
        <p14:creationId xmlns:p14="http://schemas.microsoft.com/office/powerpoint/2010/main" val="2625811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Since</a:t>
            </a:r>
            <a:r>
              <a:rPr lang="en-US" sz="1200" kern="1200" baseline="0" dirty="0">
                <a:solidFill>
                  <a:schemeClr val="tx1"/>
                </a:solidFill>
                <a:effectLst/>
                <a:latin typeface="+mn-lt"/>
                <a:ea typeface="+mn-ea"/>
                <a:cs typeface="+mn-cs"/>
              </a:rPr>
              <a:t> 2018, we’ve spoken to nearly 5000 business leader and understand the lay of the land on family friendly workplaces in. Many small and medium sized businesses lack HR staff and expertise to make change.  That’s why </a:t>
            </a:r>
            <a:r>
              <a:rPr lang="en-US" sz="1200" kern="1200" dirty="0">
                <a:solidFill>
                  <a:schemeClr val="tx1"/>
                </a:solidFill>
                <a:effectLst/>
                <a:latin typeface="+mn-lt"/>
                <a:ea typeface="+mn-ea"/>
                <a:cs typeface="+mn-cs"/>
              </a:rPr>
              <a:t>In 2020 we will form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cohorts of</a:t>
            </a:r>
            <a:r>
              <a:rPr lang="en-US" sz="1200" kern="1200" baseline="0" dirty="0">
                <a:solidFill>
                  <a:schemeClr val="tx1"/>
                </a:solidFill>
                <a:effectLst/>
                <a:latin typeface="+mn-lt"/>
                <a:ea typeface="+mn-ea"/>
                <a:cs typeface="+mn-cs"/>
              </a:rPr>
              <a:t> motivated employers in the same geographic area and similar industries </a:t>
            </a:r>
            <a:r>
              <a:rPr lang="en-US" sz="1200" kern="1200" dirty="0">
                <a:solidFill>
                  <a:schemeClr val="tx1"/>
                </a:solidFill>
                <a:effectLst/>
                <a:latin typeface="+mn-lt"/>
                <a:ea typeface="+mn-ea"/>
                <a:cs typeface="+mn-cs"/>
              </a:rPr>
              <a:t>to provide concentrated support to add industry-appropriate family-friendly policies to their workplaces.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will provide the necessary consultants.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Contact me if you are interested. </a:t>
            </a:r>
          </a:p>
          <a:p>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26</a:t>
            </a:fld>
            <a:endParaRPr lang="en-US" dirty="0"/>
          </a:p>
        </p:txBody>
      </p:sp>
    </p:spTree>
    <p:extLst>
      <p:ext uri="{BB962C8B-B14F-4D97-AF65-F5344CB8AC3E}">
        <p14:creationId xmlns:p14="http://schemas.microsoft.com/office/powerpoint/2010/main" val="3406610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Sign up for our twice monthly  newsletter</a:t>
            </a:r>
          </a:p>
        </p:txBody>
      </p:sp>
      <p:sp>
        <p:nvSpPr>
          <p:cNvPr id="4" name="Slide Number Placeholder 3"/>
          <p:cNvSpPr>
            <a:spLocks noGrp="1"/>
          </p:cNvSpPr>
          <p:nvPr>
            <p:ph type="sldNum" sz="quarter" idx="10"/>
          </p:nvPr>
        </p:nvSpPr>
        <p:spPr/>
        <p:txBody>
          <a:bodyPr/>
          <a:lstStyle/>
          <a:p>
            <a:fld id="{B3A8A70D-ABDE-FB4F-8172-F0FE2DD7C4ED}" type="slidenum">
              <a:rPr lang="en-US" smtClean="0"/>
              <a:t>27</a:t>
            </a:fld>
            <a:endParaRPr lang="en-US" dirty="0"/>
          </a:p>
        </p:txBody>
      </p:sp>
    </p:spTree>
    <p:extLst>
      <p:ext uri="{BB962C8B-B14F-4D97-AF65-F5344CB8AC3E}">
        <p14:creationId xmlns:p14="http://schemas.microsoft.com/office/powerpoint/2010/main" val="71901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Today </a:t>
            </a:r>
            <a:r>
              <a:rPr lang="en-US" baseline="0" dirty="0"/>
              <a:t>we’ll talk</a:t>
            </a:r>
            <a:r>
              <a:rPr lang="en-US" dirty="0"/>
              <a:t> about</a:t>
            </a:r>
            <a:r>
              <a:rPr lang="en-US" baseline="0" dirty="0"/>
              <a:t> unleashing the potential of our youngest residents and how that can transform NC and our country. </a:t>
            </a:r>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3</a:t>
            </a:fld>
            <a:endParaRPr lang="en-US" dirty="0"/>
          </a:p>
        </p:txBody>
      </p:sp>
    </p:spTree>
    <p:extLst>
      <p:ext uri="{BB962C8B-B14F-4D97-AF65-F5344CB8AC3E}">
        <p14:creationId xmlns:p14="http://schemas.microsoft.com/office/powerpoint/2010/main" val="135685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By now you are probably wondering if you are at the right conference </a:t>
            </a:r>
            <a:r>
              <a:rPr lang="mr-IN" baseline="0" dirty="0"/>
              <a:t>–</a:t>
            </a:r>
            <a:r>
              <a:rPr lang="en-US" baseline="0" dirty="0"/>
              <a:t> wondering what does that have to do with economic development?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 am going to show how providing greater access to family friendly workplace benefits deliver a return for business, employees and children, fueling the economy and unleashing the potential of our future workforce.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single digit unemployment, double digit skills gap and low reading proficiency in our young children, it’s urgent. </a:t>
            </a:r>
          </a:p>
        </p:txBody>
      </p:sp>
      <p:sp>
        <p:nvSpPr>
          <p:cNvPr id="4" name="Slide Number Placeholder 3"/>
          <p:cNvSpPr>
            <a:spLocks noGrp="1"/>
          </p:cNvSpPr>
          <p:nvPr>
            <p:ph type="sldNum" sz="quarter" idx="10"/>
          </p:nvPr>
        </p:nvSpPr>
        <p:spPr/>
        <p:txBody>
          <a:bodyPr/>
          <a:lstStyle/>
          <a:p>
            <a:fld id="{B3A8A70D-ABDE-FB4F-8172-F0FE2DD7C4ED}" type="slidenum">
              <a:rPr lang="en-US" smtClean="0"/>
              <a:t>4</a:t>
            </a:fld>
            <a:endParaRPr lang="en-US" dirty="0"/>
          </a:p>
        </p:txBody>
      </p:sp>
    </p:spTree>
    <p:extLst>
      <p:ext uri="{BB962C8B-B14F-4D97-AF65-F5344CB8AC3E}">
        <p14:creationId xmlns:p14="http://schemas.microsoft.com/office/powerpoint/2010/main" val="31025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graph show why</a:t>
            </a:r>
            <a:r>
              <a:rPr lang="en-US" baseline="0" dirty="0"/>
              <a:t> we start the conversation with early childhood. </a:t>
            </a:r>
            <a:endParaRPr lang="en-US" dirty="0"/>
          </a:p>
        </p:txBody>
      </p:sp>
      <p:sp>
        <p:nvSpPr>
          <p:cNvPr id="4" name="Slide Number Placeholder 3"/>
          <p:cNvSpPr>
            <a:spLocks noGrp="1"/>
          </p:cNvSpPr>
          <p:nvPr>
            <p:ph type="sldNum" sz="quarter" idx="10"/>
          </p:nvPr>
        </p:nvSpPr>
        <p:spPr/>
        <p:txBody>
          <a:bodyPr/>
          <a:lstStyle/>
          <a:p>
            <a:fld id="{16EE224D-BE80-AC41-93C6-FCE606A55DE0}" type="slidenum">
              <a:rPr lang="en-US" smtClean="0"/>
              <a:t>5</a:t>
            </a:fld>
            <a:endParaRPr lang="en-US" dirty="0"/>
          </a:p>
        </p:txBody>
      </p:sp>
    </p:spTree>
    <p:extLst>
      <p:ext uri="{BB962C8B-B14F-4D97-AF65-F5344CB8AC3E}">
        <p14:creationId xmlns:p14="http://schemas.microsoft.com/office/powerpoint/2010/main" val="274451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The</a:t>
            </a:r>
            <a:r>
              <a:rPr lang="en-US" baseline="0" dirty="0"/>
              <a:t> US Chamber of Commerce said this in 2010 and continues to recognize the relationship between ECE and the growing skills gap. SO do NC business leaders.</a:t>
            </a:r>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6</a:t>
            </a:fld>
            <a:endParaRPr lang="en-US" dirty="0"/>
          </a:p>
        </p:txBody>
      </p:sp>
    </p:spTree>
    <p:extLst>
      <p:ext uri="{BB962C8B-B14F-4D97-AF65-F5344CB8AC3E}">
        <p14:creationId xmlns:p14="http://schemas.microsoft.com/office/powerpoint/2010/main" val="66461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The data</a:t>
            </a:r>
            <a:r>
              <a:rPr lang="en-US" baseline="0" dirty="0"/>
              <a:t> is telling and NC is not out of the ordinary. </a:t>
            </a:r>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7</a:t>
            </a:fld>
            <a:endParaRPr lang="en-US" dirty="0"/>
          </a:p>
        </p:txBody>
      </p:sp>
    </p:spTree>
    <p:extLst>
      <p:ext uri="{BB962C8B-B14F-4D97-AF65-F5344CB8AC3E}">
        <p14:creationId xmlns:p14="http://schemas.microsoft.com/office/powerpoint/2010/main" val="28249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So let’s start</a:t>
            </a:r>
            <a:r>
              <a:rPr lang="en-US" baseline="0" dirty="0"/>
              <a:t> at the beginning. </a:t>
            </a:r>
            <a:endParaRPr lang="en-US" dirty="0"/>
          </a:p>
        </p:txBody>
      </p:sp>
      <p:sp>
        <p:nvSpPr>
          <p:cNvPr id="4" name="Slide Number Placeholder 3"/>
          <p:cNvSpPr>
            <a:spLocks noGrp="1"/>
          </p:cNvSpPr>
          <p:nvPr>
            <p:ph type="sldNum" sz="quarter" idx="10"/>
          </p:nvPr>
        </p:nvSpPr>
        <p:spPr/>
        <p:txBody>
          <a:bodyPr/>
          <a:lstStyle/>
          <a:p>
            <a:fld id="{B3A8A70D-ABDE-FB4F-8172-F0FE2DD7C4ED}" type="slidenum">
              <a:rPr lang="en-US" smtClean="0"/>
              <a:t>8</a:t>
            </a:fld>
            <a:endParaRPr lang="en-US" dirty="0"/>
          </a:p>
        </p:txBody>
      </p:sp>
    </p:spTree>
    <p:extLst>
      <p:ext uri="{BB962C8B-B14F-4D97-AF65-F5344CB8AC3E}">
        <p14:creationId xmlns:p14="http://schemas.microsoft.com/office/powerpoint/2010/main" val="210100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0"/>
            <a:r>
              <a:rPr lang="en-US" sz="1600" kern="1200" baseline="0" dirty="0">
                <a:solidFill>
                  <a:schemeClr val="tx1"/>
                </a:solidFill>
                <a:effectLst/>
                <a:latin typeface="+mn-lt"/>
                <a:ea typeface="+mn-ea"/>
                <a:cs typeface="+mn-cs"/>
              </a:rPr>
              <a:t>This is why our focus is on the first 8 years of a child’s life. </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7B2739-469E-7149-BB6E-87ADE04275CF}" type="slidenum">
              <a:rPr lang="en-US" smtClean="0"/>
              <a:t>9</a:t>
            </a:fld>
            <a:endParaRPr lang="en-US" dirty="0"/>
          </a:p>
        </p:txBody>
      </p:sp>
    </p:spTree>
    <p:extLst>
      <p:ext uri="{BB962C8B-B14F-4D97-AF65-F5344CB8AC3E}">
        <p14:creationId xmlns:p14="http://schemas.microsoft.com/office/powerpoint/2010/main" val="18830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55BB-60E4-BD4E-B148-7988C790AD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E8ED5F-C548-6049-A349-3ED7D113E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8F28E0-208C-8741-A523-DA5690B8A5E8}"/>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5" name="Footer Placeholder 4">
            <a:extLst>
              <a:ext uri="{FF2B5EF4-FFF2-40B4-BE49-F238E27FC236}">
                <a16:creationId xmlns:a16="http://schemas.microsoft.com/office/drawing/2014/main" id="{C3565E25-CE4F-5348-9E6B-228236DEC2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5BBB05-06AA-D143-8964-7EC908AD8821}"/>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414643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70AB-0C4A-7F43-943B-1840A50D9D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6642D-AEB2-F347-BB17-84C588D9CF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C38D3-80D8-3547-95C5-EB8A52EEC917}"/>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5" name="Footer Placeholder 4">
            <a:extLst>
              <a:ext uri="{FF2B5EF4-FFF2-40B4-BE49-F238E27FC236}">
                <a16:creationId xmlns:a16="http://schemas.microsoft.com/office/drawing/2014/main" id="{65B2A433-5008-D24D-A54E-3D42405CE9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5CADE8-5AB4-0E4A-AA9C-59FD532D9FA0}"/>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139751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2006F5-4BF8-724E-B517-5BF6759D7AE6}"/>
              </a:ext>
            </a:extLst>
          </p:cNvPr>
          <p:cNvSpPr>
            <a:spLocks noGrp="1"/>
          </p:cNvSpPr>
          <p:nvPr>
            <p:ph type="title" orient="vert"/>
          </p:nvPr>
        </p:nvSpPr>
        <p:spPr>
          <a:xfrm>
            <a:off x="8724900"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0AA1FF-21FB-DF48-B15B-3ED1CAF559BD}"/>
              </a:ext>
            </a:extLst>
          </p:cNvPr>
          <p:cNvSpPr>
            <a:spLocks noGrp="1"/>
          </p:cNvSpPr>
          <p:nvPr>
            <p:ph type="body" orient="vert" idx="1"/>
          </p:nvPr>
        </p:nvSpPr>
        <p:spPr>
          <a:xfrm>
            <a:off x="83820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50B02-F887-5944-8D44-176917858A51}"/>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5" name="Footer Placeholder 4">
            <a:extLst>
              <a:ext uri="{FF2B5EF4-FFF2-40B4-BE49-F238E27FC236}">
                <a16:creationId xmlns:a16="http://schemas.microsoft.com/office/drawing/2014/main" id="{DD8FAEF3-A7E7-A849-9BC0-31C44D50AE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8A506-CFC5-5C4D-816C-5472FC19FD2F}"/>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13138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9130-BE68-2C43-BC34-905189C57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AFCF9-8BCF-1740-A18F-4D15C9B783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AF7DE-20FC-0E4A-A7FC-B6312DA71B9A}"/>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5" name="Footer Placeholder 4">
            <a:extLst>
              <a:ext uri="{FF2B5EF4-FFF2-40B4-BE49-F238E27FC236}">
                <a16:creationId xmlns:a16="http://schemas.microsoft.com/office/drawing/2014/main" id="{0BBE50B7-A8E8-034E-92E6-41C021F0A0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CCADB1-78D1-7D49-8BBC-62DE0B76BE29}"/>
              </a:ext>
            </a:extLst>
          </p:cNvPr>
          <p:cNvSpPr>
            <a:spLocks noGrp="1"/>
          </p:cNvSpPr>
          <p:nvPr>
            <p:ph type="sldNum" sz="quarter" idx="12"/>
          </p:nvPr>
        </p:nvSpPr>
        <p:spPr/>
        <p:txBody>
          <a:bodyPr/>
          <a:lstStyle/>
          <a:p>
            <a:fld id="{EDE7B14E-0F6E-424C-9CFE-BE9153083F40}" type="slidenum">
              <a:rPr lang="en-US" smtClean="0"/>
              <a:t>‹#›</a:t>
            </a:fld>
            <a:endParaRPr lang="en-US" dirty="0"/>
          </a:p>
        </p:txBody>
      </p:sp>
      <p:pic>
        <p:nvPicPr>
          <p:cNvPr id="7" name="Picture 6">
            <a:extLst>
              <a:ext uri="{FF2B5EF4-FFF2-40B4-BE49-F238E27FC236}">
                <a16:creationId xmlns:a16="http://schemas.microsoft.com/office/drawing/2014/main" id="{9FB6C4C4-2BBA-46A9-BF41-ED2DD03CE5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276" y="5571917"/>
            <a:ext cx="2337707" cy="1210091"/>
          </a:xfrm>
          <a:prstGeom prst="rect">
            <a:avLst/>
          </a:prstGeom>
        </p:spPr>
      </p:pic>
    </p:spTree>
    <p:extLst>
      <p:ext uri="{BB962C8B-B14F-4D97-AF65-F5344CB8AC3E}">
        <p14:creationId xmlns:p14="http://schemas.microsoft.com/office/powerpoint/2010/main" val="357535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9226-25C3-4C40-9118-DD5C6D9E7A7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AE178A-951F-DB41-BA95-BAF7A78851C0}"/>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699D52-5D95-1549-A43D-9EAD2EB927AB}"/>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5" name="Footer Placeholder 4">
            <a:extLst>
              <a:ext uri="{FF2B5EF4-FFF2-40B4-BE49-F238E27FC236}">
                <a16:creationId xmlns:a16="http://schemas.microsoft.com/office/drawing/2014/main" id="{128412A2-708B-044D-9D95-F5FB31A17A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0DA862-3FEF-BD42-AE6F-51586506C720}"/>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359274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94DE-6EAF-2347-8AC4-133F54401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63BE6A-9015-AC45-A9A0-54D5654856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B7C77C-40C7-5D4E-BDC1-6C421C1E29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39DB1-E212-1347-9FC0-0D70BAE40CE0}"/>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6" name="Footer Placeholder 5">
            <a:extLst>
              <a:ext uri="{FF2B5EF4-FFF2-40B4-BE49-F238E27FC236}">
                <a16:creationId xmlns:a16="http://schemas.microsoft.com/office/drawing/2014/main" id="{55FE73C2-DEE0-DB44-98DE-48535A706D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073715-8EDB-0D41-A91A-11500DCE442A}"/>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33968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5456-DAAA-934B-9EB9-6927EC11D6A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088924-2A82-BE4A-909F-9EAC47B805A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CAC39B-EBA3-2F46-B147-A6E8B6776AC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5B2976-389F-B044-A15B-7E3B7933D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AECEF2-50C1-4046-AE88-49089172E4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6075AD-8069-9E45-BF29-A47B2055B53A}"/>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8" name="Footer Placeholder 7">
            <a:extLst>
              <a:ext uri="{FF2B5EF4-FFF2-40B4-BE49-F238E27FC236}">
                <a16:creationId xmlns:a16="http://schemas.microsoft.com/office/drawing/2014/main" id="{C4788B60-602F-D143-A456-60E7B63BF5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77F3F-CDD1-8F47-A215-8BA868D23B7B}"/>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176822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04CD7-EC97-0040-8CFA-3AC8DE2336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1A7F93-4385-AE47-A32F-0863DF01520E}"/>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4" name="Footer Placeholder 3">
            <a:extLst>
              <a:ext uri="{FF2B5EF4-FFF2-40B4-BE49-F238E27FC236}">
                <a16:creationId xmlns:a16="http://schemas.microsoft.com/office/drawing/2014/main" id="{0E4B01B6-43AE-3148-86B2-190594540A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3D5FA8-F3F4-1D44-A9D3-748844870D70}"/>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113990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036D4-0EA8-5F40-957C-ED1D1A16ECC2}"/>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3" name="Footer Placeholder 2">
            <a:extLst>
              <a:ext uri="{FF2B5EF4-FFF2-40B4-BE49-F238E27FC236}">
                <a16:creationId xmlns:a16="http://schemas.microsoft.com/office/drawing/2014/main" id="{706361E6-E880-884C-8C17-31E29532C23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106680-6526-3341-AA42-C527B0C028F0}"/>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304144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6E22-D1D7-B34E-B321-E6D9FE4E76D3}"/>
              </a:ext>
            </a:extLst>
          </p:cNvPr>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A304FC-C90C-074F-AF66-BD736D524C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06FA1-A5BC-474B-AB7F-6686619BA671}"/>
              </a:ext>
            </a:extLst>
          </p:cNvPr>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550323-7B19-BE43-952A-EF3985F91DF3}"/>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6" name="Footer Placeholder 5">
            <a:extLst>
              <a:ext uri="{FF2B5EF4-FFF2-40B4-BE49-F238E27FC236}">
                <a16:creationId xmlns:a16="http://schemas.microsoft.com/office/drawing/2014/main" id="{DDCC6707-CA81-754C-B107-29D60C6C7B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FF4DDE-F5F2-8246-BDEE-FA20748B0457}"/>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386714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07AA-5607-F547-9EA6-525B61BEBE30}"/>
              </a:ext>
            </a:extLst>
          </p:cNvPr>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A6E93-F620-9B4D-8390-0560D4546D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E869EB-3A53-8441-8469-C6DEF13F9EDC}"/>
              </a:ext>
            </a:extLst>
          </p:cNvPr>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3504FF-160F-4F4A-B957-F7D6FBD17EAA}"/>
              </a:ext>
            </a:extLst>
          </p:cNvPr>
          <p:cNvSpPr>
            <a:spLocks noGrp="1"/>
          </p:cNvSpPr>
          <p:nvPr>
            <p:ph type="dt" sz="half" idx="10"/>
          </p:nvPr>
        </p:nvSpPr>
        <p:spPr/>
        <p:txBody>
          <a:bodyPr/>
          <a:lstStyle/>
          <a:p>
            <a:fld id="{2EDA36BA-1F11-5942-844F-A23B6A1B1D46}" type="datetimeFigureOut">
              <a:rPr lang="en-US" smtClean="0"/>
              <a:t>11/30/19</a:t>
            </a:fld>
            <a:endParaRPr lang="en-US" dirty="0"/>
          </a:p>
        </p:txBody>
      </p:sp>
      <p:sp>
        <p:nvSpPr>
          <p:cNvPr id="6" name="Footer Placeholder 5">
            <a:extLst>
              <a:ext uri="{FF2B5EF4-FFF2-40B4-BE49-F238E27FC236}">
                <a16:creationId xmlns:a16="http://schemas.microsoft.com/office/drawing/2014/main" id="{CE18F95B-B0A5-B440-A06D-8180CB2E1F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ADC738-A32D-A445-9561-8802EED1EF72}"/>
              </a:ext>
            </a:extLst>
          </p:cNvPr>
          <p:cNvSpPr>
            <a:spLocks noGrp="1"/>
          </p:cNvSpPr>
          <p:nvPr>
            <p:ph type="sldNum" sz="quarter" idx="12"/>
          </p:nvPr>
        </p:nvSpPr>
        <p:spPr/>
        <p:txBody>
          <a:bodyPr/>
          <a:lstStyle/>
          <a:p>
            <a:fld id="{EDE7B14E-0F6E-424C-9CFE-BE9153083F40}" type="slidenum">
              <a:rPr lang="en-US" smtClean="0"/>
              <a:t>‹#›</a:t>
            </a:fld>
            <a:endParaRPr lang="en-US" dirty="0"/>
          </a:p>
        </p:txBody>
      </p:sp>
    </p:spTree>
    <p:extLst>
      <p:ext uri="{BB962C8B-B14F-4D97-AF65-F5344CB8AC3E}">
        <p14:creationId xmlns:p14="http://schemas.microsoft.com/office/powerpoint/2010/main" val="243609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8A6776-8AAF-2044-82AB-C85FD670B6D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C77922-A898-0B47-9E3F-DEB7D4144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73D4-546E-FD41-A180-EFEC70B8C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A36BA-1F11-5942-844F-A23B6A1B1D46}" type="datetimeFigureOut">
              <a:rPr lang="en-US" smtClean="0"/>
              <a:t>11/30/19</a:t>
            </a:fld>
            <a:endParaRPr lang="en-US" dirty="0"/>
          </a:p>
        </p:txBody>
      </p:sp>
      <p:sp>
        <p:nvSpPr>
          <p:cNvPr id="5" name="Footer Placeholder 4">
            <a:extLst>
              <a:ext uri="{FF2B5EF4-FFF2-40B4-BE49-F238E27FC236}">
                <a16:creationId xmlns:a16="http://schemas.microsoft.com/office/drawing/2014/main" id="{ECEE885A-3386-974C-886C-2E0E2556A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FAE250-DFC7-924C-84A4-6579F5858E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7B14E-0F6E-424C-9CFE-BE9153083F40}" type="slidenum">
              <a:rPr lang="en-US" smtClean="0"/>
              <a:t>‹#›</a:t>
            </a:fld>
            <a:endParaRPr lang="en-US" dirty="0"/>
          </a:p>
        </p:txBody>
      </p:sp>
    </p:spTree>
    <p:extLst>
      <p:ext uri="{BB962C8B-B14F-4D97-AF65-F5344CB8AC3E}">
        <p14:creationId xmlns:p14="http://schemas.microsoft.com/office/powerpoint/2010/main" val="2849844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familyforwardnc.com/guid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ECF_familyforward-logo.png"/>
          <p:cNvPicPr>
            <a:picLocks noChangeAspect="1"/>
          </p:cNvPicPr>
          <p:nvPr/>
        </p:nvPicPr>
        <p:blipFill rotWithShape="1">
          <a:blip r:embed="rId3" cstate="print">
            <a:extLst>
              <a:ext uri="{28A0092B-C50C-407E-A947-70E740481C1C}">
                <a14:useLocalDpi xmlns:a14="http://schemas.microsoft.com/office/drawing/2010/main" val="0"/>
              </a:ext>
            </a:extLst>
          </a:blip>
          <a:srcRect l="27417" t="29742" r="23784" b="28425"/>
          <a:stretch/>
        </p:blipFill>
        <p:spPr>
          <a:xfrm>
            <a:off x="3428929" y="300534"/>
            <a:ext cx="5119541" cy="2743200"/>
          </a:xfrm>
          <a:prstGeom prst="rect">
            <a:avLst/>
          </a:prstGeom>
        </p:spPr>
      </p:pic>
      <p:sp>
        <p:nvSpPr>
          <p:cNvPr id="5" name="Rectangle 4"/>
          <p:cNvSpPr/>
          <p:nvPr/>
        </p:nvSpPr>
        <p:spPr>
          <a:xfrm>
            <a:off x="5511053" y="3547593"/>
            <a:ext cx="6074834" cy="830997"/>
          </a:xfrm>
          <a:prstGeom prst="rect">
            <a:avLst/>
          </a:prstGeom>
        </p:spPr>
        <p:txBody>
          <a:bodyPr wrap="square">
            <a:spAutoFit/>
          </a:bodyPr>
          <a:lstStyle/>
          <a:p>
            <a:r>
              <a:rPr lang="en-US" sz="2400" dirty="0">
                <a:latin typeface="Open Sans" panose="020B0606030504020204"/>
              </a:rPr>
              <a:t>Family Forward NC is an initiative of the North Carolina Early Childhood Foundation.</a:t>
            </a:r>
          </a:p>
        </p:txBody>
      </p:sp>
      <p:pic>
        <p:nvPicPr>
          <p:cNvPr id="6" name="Picture 5" descr="NCECF_logo-main.png"/>
          <p:cNvPicPr>
            <a:picLocks noChangeAspect="1"/>
          </p:cNvPicPr>
          <p:nvPr/>
        </p:nvPicPr>
        <p:blipFill rotWithShape="1">
          <a:blip r:embed="rId4" cstate="print">
            <a:extLst>
              <a:ext uri="{28A0092B-C50C-407E-A947-70E740481C1C}">
                <a14:useLocalDpi xmlns:a14="http://schemas.microsoft.com/office/drawing/2010/main" val="0"/>
              </a:ext>
            </a:extLst>
          </a:blip>
          <a:srcRect l="14518" t="16910" r="15534" b="18764"/>
          <a:stretch/>
        </p:blipFill>
        <p:spPr>
          <a:xfrm>
            <a:off x="358409" y="2934511"/>
            <a:ext cx="4249270" cy="1953819"/>
          </a:xfrm>
          <a:prstGeom prst="rect">
            <a:avLst/>
          </a:prstGeom>
        </p:spPr>
      </p:pic>
      <p:sp>
        <p:nvSpPr>
          <p:cNvPr id="7" name="Rectangle 6">
            <a:extLst>
              <a:ext uri="{FF2B5EF4-FFF2-40B4-BE49-F238E27FC236}">
                <a16:creationId xmlns:a16="http://schemas.microsoft.com/office/drawing/2014/main" id="{AD3080BA-B51B-5B46-A069-95B835B65CF3}"/>
              </a:ext>
            </a:extLst>
          </p:cNvPr>
          <p:cNvSpPr/>
          <p:nvPr/>
        </p:nvSpPr>
        <p:spPr>
          <a:xfrm>
            <a:off x="9863666" y="5627400"/>
            <a:ext cx="2180167" cy="1061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48FCE0B-F884-E841-8DF1-232C20E4A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385" y="5392189"/>
            <a:ext cx="4088170" cy="1261872"/>
          </a:xfrm>
          <a:prstGeom prst="rect">
            <a:avLst/>
          </a:prstGeom>
        </p:spPr>
      </p:pic>
      <p:pic>
        <p:nvPicPr>
          <p:cNvPr id="9" name="Picture 8">
            <a:extLst>
              <a:ext uri="{FF2B5EF4-FFF2-40B4-BE49-F238E27FC236}">
                <a16:creationId xmlns:a16="http://schemas.microsoft.com/office/drawing/2014/main" id="{555C14D5-8BC1-D44C-BE4A-1DEEF37FD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409" y="5392189"/>
            <a:ext cx="5152644" cy="1261872"/>
          </a:xfrm>
          <a:prstGeom prst="rect">
            <a:avLst/>
          </a:prstGeom>
        </p:spPr>
      </p:pic>
    </p:spTree>
    <p:extLst>
      <p:ext uri="{BB962C8B-B14F-4D97-AF65-F5344CB8AC3E}">
        <p14:creationId xmlns:p14="http://schemas.microsoft.com/office/powerpoint/2010/main" val="16299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1121FB9-136C-CC42-892C-CFC725FF7105}"/>
              </a:ext>
            </a:extLst>
          </p:cNvPr>
          <p:cNvSpPr>
            <a:spLocks noGrp="1"/>
          </p:cNvSpPr>
          <p:nvPr>
            <p:ph type="title" idx="4294967295"/>
          </p:nvPr>
        </p:nvSpPr>
        <p:spPr>
          <a:xfrm>
            <a:off x="817563" y="168807"/>
            <a:ext cx="9698038" cy="1325562"/>
          </a:xfrm>
        </p:spPr>
        <p:txBody>
          <a:bodyPr/>
          <a:lstStyle/>
          <a:p>
            <a:r>
              <a:rPr lang="en-US"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t>Brains are </a:t>
            </a:r>
            <a:r>
              <a:rPr lang="en-US" b="1" dirty="0">
                <a:solidFill>
                  <a:srgbClr val="81BC41"/>
                </a:solidFill>
                <a:latin typeface="Open Sans" panose="020B0606030504020204" pitchFamily="34" charset="0"/>
                <a:ea typeface="Open Sans" panose="020B0606030504020204" pitchFamily="34" charset="0"/>
                <a:cs typeface="Open Sans" panose="020B0606030504020204" pitchFamily="34" charset="0"/>
              </a:rPr>
              <a:t>built, not born.</a:t>
            </a:r>
          </a:p>
        </p:txBody>
      </p:sp>
      <p:sp>
        <p:nvSpPr>
          <p:cNvPr id="6" name="Content Placeholder 2">
            <a:extLst>
              <a:ext uri="{FF2B5EF4-FFF2-40B4-BE49-F238E27FC236}">
                <a16:creationId xmlns:a16="http://schemas.microsoft.com/office/drawing/2014/main" id="{D9195F5C-5B21-714B-9896-680EF6C8D2C6}"/>
              </a:ext>
            </a:extLst>
          </p:cNvPr>
          <p:cNvSpPr>
            <a:spLocks noGrp="1"/>
          </p:cNvSpPr>
          <p:nvPr>
            <p:ph idx="4294967295"/>
          </p:nvPr>
        </p:nvSpPr>
        <p:spPr>
          <a:xfrm>
            <a:off x="817564" y="1344614"/>
            <a:ext cx="11374438" cy="4598987"/>
          </a:xfrm>
        </p:spPr>
        <p:txBody>
          <a:bodyPr>
            <a:noAutofit/>
          </a:bodyPr>
          <a:lstStyle/>
          <a:p>
            <a:pPr marL="0" indent="0">
              <a:lnSpc>
                <a:spcPct val="100000"/>
              </a:lnSpc>
              <a:spcBef>
                <a:spcPts val="0"/>
              </a:spcBef>
              <a:spcAft>
                <a:spcPts val="2400"/>
              </a:spcAft>
              <a:buNone/>
              <a:defRPr/>
            </a:pP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Early experiences are</a:t>
            </a:r>
            <a:r>
              <a:rPr lang="en-US" dirty="0">
                <a:latin typeface="Open Sans Light" panose="020B0306030504020204" pitchFamily="34" charset="0"/>
                <a:ea typeface="Open Sans Light" panose="020B0306030504020204" pitchFamily="34" charset="0"/>
                <a:cs typeface="Open Sans Light" panose="020B0306030504020204" pitchFamily="34" charset="0"/>
              </a:rPr>
              <a:t> </a:t>
            </a: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built into children’s bodies</a:t>
            </a: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—shaping </a:t>
            </a:r>
            <a:b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brain architecture and impacting how biological systems develop.</a:t>
            </a:r>
          </a:p>
          <a:p>
            <a:pPr marL="0" indent="0">
              <a:lnSpc>
                <a:spcPct val="100000"/>
              </a:lnSpc>
              <a:spcBef>
                <a:spcPts val="0"/>
              </a:spcBef>
              <a:spcAft>
                <a:spcPts val="2400"/>
              </a:spcAft>
              <a:buNone/>
            </a:pP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Every </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experience a baby has forms a neural connection</a:t>
            </a: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 the brain at a rate of more than</a:t>
            </a:r>
            <a:r>
              <a:rPr lang="en-US" dirty="0">
                <a:latin typeface="Open Sans Light" panose="020B0306030504020204" pitchFamily="34" charset="0"/>
                <a:ea typeface="Open Sans Light" panose="020B0306030504020204" pitchFamily="34" charset="0"/>
                <a:cs typeface="Open Sans Light" panose="020B0306030504020204" pitchFamily="34" charset="0"/>
              </a:rPr>
              <a:t> </a:t>
            </a:r>
            <a:r>
              <a:rPr lang="en-US" b="1" dirty="0">
                <a:solidFill>
                  <a:schemeClr val="accent2"/>
                </a:solidFill>
                <a:latin typeface="Open Sans"/>
                <a:ea typeface="Open Sans Light" panose="020B0306030504020204" pitchFamily="34" charset="0"/>
                <a:cs typeface="Open Sans"/>
              </a:rPr>
              <a:t>a million synapses per second</a:t>
            </a:r>
            <a:r>
              <a:rPr lang="en-US" b="1" dirty="0">
                <a:solidFill>
                  <a:srgbClr val="81BC41"/>
                </a:solidFill>
                <a:latin typeface="Open Sans"/>
                <a:ea typeface="Open Sans Light" panose="020B0306030504020204" pitchFamily="34" charset="0"/>
                <a:cs typeface="Open Sans"/>
              </a:rPr>
              <a:t> </a:t>
            </a: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 the early years.</a:t>
            </a:r>
          </a:p>
          <a:p>
            <a:pPr marL="0" indent="0">
              <a:lnSpc>
                <a:spcPct val="100000"/>
              </a:lnSpc>
              <a:spcBef>
                <a:spcPts val="0"/>
              </a:spcBef>
              <a:spcAft>
                <a:spcPts val="2400"/>
              </a:spcAft>
              <a:buNone/>
              <a:defRPr/>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Not all will last.</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Connections that get used more strengthen, and those used less fade.</a:t>
            </a:r>
          </a:p>
          <a:p>
            <a:pPr marL="0" indent="0">
              <a:lnSpc>
                <a:spcPct val="100000"/>
              </a:lnSpc>
              <a:spcBef>
                <a:spcPts val="0"/>
              </a:spcBef>
              <a:spcAft>
                <a:spcPts val="2400"/>
              </a:spcAft>
              <a:buNone/>
            </a:pP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Positive early experiences build</a:t>
            </a:r>
            <a:r>
              <a:rPr lang="en-US" dirty="0">
                <a:latin typeface="Open Sans Light" panose="020B0306030504020204" pitchFamily="34" charset="0"/>
                <a:ea typeface="Open Sans Light" panose="020B0306030504020204" pitchFamily="34" charset="0"/>
                <a:cs typeface="Open Sans Light" panose="020B0306030504020204" pitchFamily="34" charset="0"/>
              </a:rPr>
              <a:t> </a:t>
            </a: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a strong foundation</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for learning and future health.</a:t>
            </a:r>
          </a:p>
          <a:p>
            <a:pPr marL="0" indent="0">
              <a:buNone/>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spcBef>
                <a:spcPts val="0"/>
              </a:spcBef>
              <a:spcAft>
                <a:spcPts val="2400"/>
              </a:spcAft>
              <a:buNone/>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806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0A9F9E-EE47-4E52-9702-237CF37F9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86"/>
            <a:ext cx="12192000" cy="12441268"/>
          </a:xfrm>
          <a:prstGeom prst="rect">
            <a:avLst/>
          </a:prstGeom>
        </p:spPr>
      </p:pic>
      <p:sp>
        <p:nvSpPr>
          <p:cNvPr id="6" name="Rectangle 5">
            <a:extLst>
              <a:ext uri="{FF2B5EF4-FFF2-40B4-BE49-F238E27FC236}">
                <a16:creationId xmlns:a16="http://schemas.microsoft.com/office/drawing/2014/main" id="{AD3080BA-B51B-5B46-A069-95B835B65CF3}"/>
              </a:ext>
            </a:extLst>
          </p:cNvPr>
          <p:cNvSpPr/>
          <p:nvPr/>
        </p:nvSpPr>
        <p:spPr>
          <a:xfrm>
            <a:off x="0" y="3833775"/>
            <a:ext cx="10644926" cy="274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620C6AF-7D9A-6D4F-B997-2A9BBC372B43}"/>
              </a:ext>
            </a:extLst>
          </p:cNvPr>
          <p:cNvSpPr txBox="1"/>
          <p:nvPr/>
        </p:nvSpPr>
        <p:spPr>
          <a:xfrm>
            <a:off x="483631" y="4193735"/>
            <a:ext cx="8481567" cy="769441"/>
          </a:xfrm>
          <a:prstGeom prst="rect">
            <a:avLst/>
          </a:prstGeom>
          <a:noFill/>
        </p:spPr>
        <p:txBody>
          <a:bodyPr wrap="square" rtlCol="0">
            <a:spAutoFit/>
          </a:bodyPr>
          <a:lstStyle/>
          <a:p>
            <a:r>
              <a:rPr lang="en-US" sz="4400" b="1" dirty="0">
                <a:solidFill>
                  <a:srgbClr val="81BC41"/>
                </a:solidFill>
                <a:latin typeface="Open Sans" panose="020B0606030504020204" pitchFamily="34" charset="0"/>
                <a:ea typeface="Open Sans" panose="020B0606030504020204" pitchFamily="34" charset="0"/>
                <a:cs typeface="Open Sans" panose="020B0606030504020204" pitchFamily="34" charset="0"/>
              </a:rPr>
              <a:t>More than academics</a:t>
            </a:r>
          </a:p>
        </p:txBody>
      </p:sp>
      <p:sp>
        <p:nvSpPr>
          <p:cNvPr id="5" name="TextBox 4">
            <a:extLst>
              <a:ext uri="{FF2B5EF4-FFF2-40B4-BE49-F238E27FC236}">
                <a16:creationId xmlns:a16="http://schemas.microsoft.com/office/drawing/2014/main" id="{802B6CE4-86FB-2149-B445-7FC94602D81B}"/>
              </a:ext>
            </a:extLst>
          </p:cNvPr>
          <p:cNvSpPr txBox="1"/>
          <p:nvPr/>
        </p:nvSpPr>
        <p:spPr>
          <a:xfrm>
            <a:off x="483631" y="4877548"/>
            <a:ext cx="10161295" cy="1384995"/>
          </a:xfrm>
          <a:prstGeom prst="rect">
            <a:avLst/>
          </a:prstGeom>
          <a:noFill/>
        </p:spPr>
        <p:txBody>
          <a:bodyPr wrap="square" rtlCol="0">
            <a:spAutoFit/>
          </a:bodyPr>
          <a:lstStyle/>
          <a:p>
            <a:r>
              <a:rPr lang="en-US" sz="2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As essential as they are, we aren’t born with the skills that enable us to control impulses, make plans, and stay focused. </a:t>
            </a:r>
            <a:br>
              <a:rPr lang="en-US" sz="2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We are</a:t>
            </a:r>
            <a:r>
              <a:rPr lang="en-US" sz="28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born with the</a:t>
            </a:r>
            <a:r>
              <a:rPr lang="en-US" sz="28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8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potential to develop these capacities.</a:t>
            </a:r>
            <a:r>
              <a:rPr lang="en-US" sz="28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646349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ppy Asian Toddler Girl.jpg"/>
          <p:cNvPicPr>
            <a:picLocks noChangeAspect="1"/>
          </p:cNvPicPr>
          <p:nvPr/>
        </p:nvPicPr>
        <p:blipFill rotWithShape="1">
          <a:blip r:embed="rId3" cstate="screen">
            <a:extLst>
              <a:ext uri="{28A0092B-C50C-407E-A947-70E740481C1C}">
                <a14:useLocalDpi xmlns:a14="http://schemas.microsoft.com/office/drawing/2010/main"/>
              </a:ext>
            </a:extLst>
          </a:blip>
          <a:srcRect l="7414" b="6446"/>
          <a:stretch/>
        </p:blipFill>
        <p:spPr>
          <a:xfrm>
            <a:off x="7713824" y="1069258"/>
            <a:ext cx="4009682" cy="5774322"/>
          </a:xfrm>
          <a:prstGeom prst="rect">
            <a:avLst/>
          </a:prstGeom>
          <a:noFill/>
          <a:ln>
            <a:noFill/>
          </a:ln>
        </p:spPr>
      </p:pic>
      <p:sp>
        <p:nvSpPr>
          <p:cNvPr id="5" name="TextBox 4"/>
          <p:cNvSpPr txBox="1"/>
          <p:nvPr/>
        </p:nvSpPr>
        <p:spPr>
          <a:xfrm>
            <a:off x="568059" y="1596725"/>
            <a:ext cx="7446298" cy="4893647"/>
          </a:xfrm>
          <a:prstGeom prst="rect">
            <a:avLst/>
          </a:prstGeom>
          <a:noFill/>
        </p:spPr>
        <p:txBody>
          <a:bodyPr wrap="square" rtlCol="0">
            <a:spAutoFit/>
          </a:bodyPr>
          <a:lstStyle/>
          <a:p>
            <a: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Each child can have the opportunity to be on track by third grade with aligned state and local policies and practices rooted in child development, including:</a:t>
            </a:r>
          </a:p>
          <a:p>
            <a:pPr marL="1072" lvl="1"/>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a:p>
            <a:pPr marL="1072" lvl="1"/>
            <a:r>
              <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Health and Development on Track, Starting at Birth</a:t>
            </a:r>
          </a:p>
          <a:p>
            <a:pPr marL="1072" lvl="1"/>
            <a:endPar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endParaRPr>
          </a:p>
          <a:p>
            <a:pPr marL="1072" lvl="1"/>
            <a:r>
              <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Supported and Supportive Families and Communities</a:t>
            </a:r>
          </a:p>
          <a:p>
            <a:pPr marL="1072" lvl="1"/>
            <a:endPar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endParaRPr>
          </a:p>
          <a:p>
            <a:pPr marL="1072" lvl="1"/>
            <a:r>
              <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High Quality Birth-Through-Age-Eight </a:t>
            </a:r>
            <a:br>
              <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br>
            <a:r>
              <a:rPr lang="en-US" sz="2400" b="1"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Learning Environments with Regular Attendance</a:t>
            </a:r>
          </a:p>
          <a:p>
            <a:pPr marL="1072" lvl="1"/>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p:cNvSpPr txBox="1"/>
          <p:nvPr/>
        </p:nvSpPr>
        <p:spPr>
          <a:xfrm>
            <a:off x="419507" y="288373"/>
            <a:ext cx="11255012" cy="904863"/>
          </a:xfrm>
          <a:prstGeom prst="rect">
            <a:avLst/>
          </a:prstGeom>
          <a:noFill/>
          <a:effectLst/>
        </p:spPr>
        <p:txBody>
          <a:bodyPr wrap="square" rtlCol="0">
            <a:spAutoFit/>
          </a:bodyPr>
          <a:lstStyle/>
          <a:p>
            <a:r>
              <a:rPr lang="en-US" sz="5280" dirty="0">
                <a:solidFill>
                  <a:srgbClr val="81BC41"/>
                </a:solidFill>
                <a:latin typeface="Open Sans Light" charset="0"/>
                <a:ea typeface="Open Sans Light" charset="0"/>
                <a:cs typeface="Open Sans Light" charset="0"/>
              </a:rPr>
              <a:t>The good news - it’s </a:t>
            </a:r>
            <a:r>
              <a:rPr lang="en-US" sz="5280" b="1" dirty="0">
                <a:solidFill>
                  <a:srgbClr val="81BC41"/>
                </a:solidFill>
                <a:latin typeface="Open Sans" charset="0"/>
                <a:ea typeface="Open Sans" charset="0"/>
                <a:cs typeface="Open Sans" charset="0"/>
              </a:rPr>
              <a:t>achievable</a:t>
            </a:r>
          </a:p>
        </p:txBody>
      </p:sp>
    </p:spTree>
    <p:extLst>
      <p:ext uri="{BB962C8B-B14F-4D97-AF65-F5344CB8AC3E}">
        <p14:creationId xmlns:p14="http://schemas.microsoft.com/office/powerpoint/2010/main" val="46725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1121FB9-136C-CC42-892C-CFC725FF7105}"/>
              </a:ext>
            </a:extLst>
          </p:cNvPr>
          <p:cNvSpPr>
            <a:spLocks noGrp="1"/>
          </p:cNvSpPr>
          <p:nvPr>
            <p:ph type="title"/>
          </p:nvPr>
        </p:nvSpPr>
        <p:spPr>
          <a:xfrm>
            <a:off x="469992" y="391724"/>
            <a:ext cx="10515600" cy="1325563"/>
          </a:xfrm>
        </p:spPr>
        <p:txBody>
          <a:bodyPr/>
          <a:lstStyle/>
          <a:p>
            <a:r>
              <a:rPr lang="en-US" b="1" dirty="0">
                <a:solidFill>
                  <a:srgbClr val="81BC41"/>
                </a:solidFill>
                <a:latin typeface="Open Sans"/>
                <a:ea typeface="Open Sans" charset="0"/>
                <a:cs typeface="Open Sans"/>
              </a:rPr>
              <a:t>Innovative</a:t>
            </a:r>
            <a:r>
              <a:rPr lang="en-US" dirty="0">
                <a:solidFill>
                  <a:srgbClr val="81BC41"/>
                </a:solidFill>
                <a:latin typeface="Open Sans"/>
                <a:ea typeface="Open Sans" charset="0"/>
                <a:cs typeface="Open Sans"/>
              </a:rPr>
              <a:t>, business-led</a:t>
            </a:r>
          </a:p>
        </p:txBody>
      </p:sp>
      <p:sp>
        <p:nvSpPr>
          <p:cNvPr id="7" name="Content Placeholder 2">
            <a:extLst>
              <a:ext uri="{FF2B5EF4-FFF2-40B4-BE49-F238E27FC236}">
                <a16:creationId xmlns:a16="http://schemas.microsoft.com/office/drawing/2014/main" id="{D9195F5C-5B21-714B-9896-680EF6C8D2C6}"/>
              </a:ext>
            </a:extLst>
          </p:cNvPr>
          <p:cNvSpPr>
            <a:spLocks noGrp="1"/>
          </p:cNvSpPr>
          <p:nvPr>
            <p:ph idx="1"/>
          </p:nvPr>
        </p:nvSpPr>
        <p:spPr>
          <a:xfrm>
            <a:off x="505765" y="1661491"/>
            <a:ext cx="10566082" cy="4599287"/>
          </a:xfrm>
        </p:spPr>
        <p:txBody>
          <a:bodyPr>
            <a:noAutofit/>
          </a:bodyPr>
          <a:lstStyle/>
          <a:p>
            <a:pPr marL="0" indent="0">
              <a:lnSpc>
                <a:spcPct val="100000"/>
              </a:lnSpc>
              <a:spcAft>
                <a:spcPts val="2400"/>
              </a:spcAft>
              <a:buNone/>
            </a:pPr>
            <a:r>
              <a:rPr lang="en-US" b="1" dirty="0">
                <a:solidFill>
                  <a:schemeClr val="accent2"/>
                </a:solidFill>
                <a:latin typeface="Open Sans"/>
                <a:ea typeface="Open Sans" charset="0"/>
                <a:cs typeface="Open Sans"/>
              </a:rPr>
              <a:t>Family Forward NC</a:t>
            </a:r>
            <a:r>
              <a:rPr lang="en-US" dirty="0">
                <a:solidFill>
                  <a:schemeClr val="tx2"/>
                </a:solidFill>
                <a:latin typeface="Open Sans"/>
                <a:ea typeface="Open Sans" charset="0"/>
                <a:cs typeface="Open Sans"/>
              </a:rPr>
              <a:t> </a:t>
            </a:r>
            <a:r>
              <a:rPr lang="en-US" dirty="0">
                <a:solidFill>
                  <a:schemeClr val="tx2"/>
                </a:solidFill>
                <a:latin typeface="Open Sans"/>
                <a:ea typeface="Open Sans Light" charset="0"/>
                <a:cs typeface="Open Sans"/>
              </a:rPr>
              <a:t>is an innovative initiative to improve children’s health and well-being and keep North Carolina’s businesses competitive. </a:t>
            </a:r>
          </a:p>
          <a:p>
            <a:pPr marL="0" indent="0">
              <a:lnSpc>
                <a:spcPct val="100000"/>
              </a:lnSpc>
              <a:spcBef>
                <a:spcPts val="0"/>
              </a:spcBef>
              <a:spcAft>
                <a:spcPts val="2400"/>
              </a:spcAft>
              <a:buNone/>
            </a:pPr>
            <a:r>
              <a:rPr lang="en-US" dirty="0">
                <a:solidFill>
                  <a:srgbClr val="4D5C6B"/>
                </a:solidFill>
                <a:latin typeface="Open Sans"/>
                <a:ea typeface="Open Sans Light" charset="0"/>
                <a:cs typeface="Open Sans"/>
              </a:rPr>
              <a:t>It is </a:t>
            </a:r>
            <a:r>
              <a:rPr lang="en-US" dirty="0">
                <a:solidFill>
                  <a:srgbClr val="4D5C6B"/>
                </a:solidFill>
                <a:latin typeface="Open Sans"/>
                <a:ea typeface="Open Sans" charset="0"/>
                <a:cs typeface="Open Sans"/>
              </a:rPr>
              <a:t>business-led change </a:t>
            </a:r>
            <a:r>
              <a:rPr lang="en-US" dirty="0">
                <a:solidFill>
                  <a:srgbClr val="4D5C6B"/>
                </a:solidFill>
                <a:latin typeface="Open Sans"/>
                <a:ea typeface="Open Sans Light" charset="0"/>
                <a:cs typeface="Open Sans"/>
              </a:rPr>
              <a:t>to increase access to research-based, family-friendly practices</a:t>
            </a:r>
            <a:r>
              <a:rPr lang="en-US" dirty="0">
                <a:solidFill>
                  <a:schemeClr val="tx2"/>
                </a:solidFill>
                <a:latin typeface="Open Sans"/>
                <a:ea typeface="Open Sans Light" charset="0"/>
                <a:cs typeface="Open Sans"/>
              </a:rPr>
              <a:t>—</a:t>
            </a:r>
            <a:r>
              <a:rPr lang="en-US" b="1" dirty="0">
                <a:solidFill>
                  <a:schemeClr val="accent2"/>
                </a:solidFill>
                <a:latin typeface="Open Sans"/>
                <a:ea typeface="Open Sans Light" charset="0"/>
                <a:cs typeface="Open Sans"/>
              </a:rPr>
              <a:t>big and small</a:t>
            </a:r>
            <a:r>
              <a:rPr lang="en-US" dirty="0">
                <a:solidFill>
                  <a:schemeClr val="tx2"/>
                </a:solidFill>
                <a:latin typeface="Open Sans"/>
                <a:ea typeface="Open Sans Light" charset="0"/>
                <a:cs typeface="Open Sans"/>
              </a:rPr>
              <a:t>—</a:t>
            </a:r>
            <a:r>
              <a:rPr lang="en-US" dirty="0">
                <a:solidFill>
                  <a:srgbClr val="4D5C6B"/>
                </a:solidFill>
                <a:latin typeface="Open Sans"/>
                <a:ea typeface="Open Sans Light" charset="0"/>
                <a:cs typeface="Open Sans"/>
              </a:rPr>
              <a:t>that increase workplace productivity, recruitment and retention; grow a strong economy; and support children’s healthy development. </a:t>
            </a:r>
          </a:p>
        </p:txBody>
      </p:sp>
    </p:spTree>
    <p:extLst>
      <p:ext uri="{BB962C8B-B14F-4D97-AF65-F5344CB8AC3E}">
        <p14:creationId xmlns:p14="http://schemas.microsoft.com/office/powerpoint/2010/main" val="3485531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696311644.jpg"/>
          <p:cNvPicPr>
            <a:picLocks noChangeAspect="1"/>
          </p:cNvPicPr>
          <p:nvPr/>
        </p:nvPicPr>
        <p:blipFill rotWithShape="1">
          <a:blip r:embed="rId3" cstate="print">
            <a:extLst>
              <a:ext uri="{28A0092B-C50C-407E-A947-70E740481C1C}">
                <a14:useLocalDpi xmlns:a14="http://schemas.microsoft.com/office/drawing/2010/main" val="0"/>
              </a:ext>
            </a:extLst>
          </a:blip>
          <a:srcRect l="2550" t="5004" b="4936"/>
          <a:stretch/>
        </p:blipFill>
        <p:spPr>
          <a:xfrm>
            <a:off x="6756400" y="0"/>
            <a:ext cx="5435600" cy="3335868"/>
          </a:xfrm>
          <a:prstGeom prst="rect">
            <a:avLst/>
          </a:prstGeom>
        </p:spPr>
      </p:pic>
      <p:sp>
        <p:nvSpPr>
          <p:cNvPr id="7" name="TextBox 6"/>
          <p:cNvSpPr txBox="1"/>
          <p:nvPr/>
        </p:nvSpPr>
        <p:spPr>
          <a:xfrm>
            <a:off x="0" y="-1"/>
            <a:ext cx="6775704" cy="2523768"/>
          </a:xfrm>
          <a:prstGeom prst="rect">
            <a:avLst/>
          </a:prstGeom>
          <a:solidFill>
            <a:srgbClr val="8194AA"/>
          </a:solidFill>
        </p:spPr>
        <p:txBody>
          <a:bodyPr wrap="square" rtlCol="0">
            <a:spAutoFit/>
          </a:bodyPr>
          <a:lstStyle/>
          <a:p>
            <a:r>
              <a:rPr lang="en-US" sz="2800" dirty="0">
                <a:latin typeface="Open Sans"/>
                <a:cs typeface="Open Sans"/>
              </a:rPr>
              <a:t>68.9% of households include two parents</a:t>
            </a:r>
          </a:p>
          <a:p>
            <a:endParaRPr lang="en-US" sz="2800" dirty="0">
              <a:latin typeface="Open Sans"/>
              <a:cs typeface="Open Sans"/>
            </a:endParaRPr>
          </a:p>
          <a:p>
            <a:r>
              <a:rPr lang="en-US" sz="2800" dirty="0">
                <a:latin typeface="Open Sans"/>
                <a:cs typeface="Open Sans"/>
              </a:rPr>
              <a:t>9% of all families have one parent who cares for children full time </a:t>
            </a:r>
          </a:p>
          <a:p>
            <a:endParaRPr lang="en-US" dirty="0"/>
          </a:p>
        </p:txBody>
      </p:sp>
      <p:pic>
        <p:nvPicPr>
          <p:cNvPr id="5" name="Picture 4">
            <a:extLst>
              <a:ext uri="{FF2B5EF4-FFF2-40B4-BE49-F238E27FC236}">
                <a16:creationId xmlns:a16="http://schemas.microsoft.com/office/drawing/2014/main" id="{F49E131C-40F6-5D40-8C66-F2954611A295}"/>
              </a:ext>
            </a:extLst>
          </p:cNvPr>
          <p:cNvPicPr>
            <a:picLocks noChangeAspect="1"/>
          </p:cNvPicPr>
          <p:nvPr/>
        </p:nvPicPr>
        <p:blipFill rotWithShape="1">
          <a:blip r:embed="rId4">
            <a:extLst>
              <a:ext uri="{28A0092B-C50C-407E-A947-70E740481C1C}">
                <a14:useLocalDpi xmlns:a14="http://schemas.microsoft.com/office/drawing/2010/main" val="0"/>
              </a:ext>
            </a:extLst>
          </a:blip>
          <a:srcRect l="6610" t="15713" r="18290" b="9578"/>
          <a:stretch/>
        </p:blipFill>
        <p:spPr>
          <a:xfrm>
            <a:off x="6715536" y="3214730"/>
            <a:ext cx="5517327" cy="3657600"/>
          </a:xfrm>
          <a:prstGeom prst="rect">
            <a:avLst/>
          </a:prstGeom>
        </p:spPr>
      </p:pic>
      <p:pic>
        <p:nvPicPr>
          <p:cNvPr id="8" name="Picture 7">
            <a:extLst>
              <a:ext uri="{FF2B5EF4-FFF2-40B4-BE49-F238E27FC236}">
                <a16:creationId xmlns:a16="http://schemas.microsoft.com/office/drawing/2014/main" id="{A9655871-20B5-9540-86E6-975386DFCDFB}"/>
              </a:ext>
            </a:extLst>
          </p:cNvPr>
          <p:cNvPicPr>
            <a:picLocks noChangeAspect="1"/>
          </p:cNvPicPr>
          <p:nvPr/>
        </p:nvPicPr>
        <p:blipFill rotWithShape="1">
          <a:blip r:embed="rId5">
            <a:extLst>
              <a:ext uri="{28A0092B-C50C-407E-A947-70E740481C1C}">
                <a14:useLocalDpi xmlns:a14="http://schemas.microsoft.com/office/drawing/2010/main" val="0"/>
              </a:ext>
            </a:extLst>
          </a:blip>
          <a:srcRect l="2642" t="15288" b="8708"/>
          <a:stretch/>
        </p:blipFill>
        <p:spPr>
          <a:xfrm>
            <a:off x="635258" y="2523767"/>
            <a:ext cx="4899729" cy="4429103"/>
          </a:xfrm>
          <a:prstGeom prst="rect">
            <a:avLst/>
          </a:prstGeom>
        </p:spPr>
      </p:pic>
      <p:sp>
        <p:nvSpPr>
          <p:cNvPr id="13" name="TextBox 12">
            <a:extLst>
              <a:ext uri="{FF2B5EF4-FFF2-40B4-BE49-F238E27FC236}">
                <a16:creationId xmlns:a16="http://schemas.microsoft.com/office/drawing/2014/main" id="{EB9A6090-D11E-E74D-A47B-9B68EA87C34E}"/>
              </a:ext>
            </a:extLst>
          </p:cNvPr>
          <p:cNvSpPr txBox="1"/>
          <p:nvPr/>
        </p:nvSpPr>
        <p:spPr>
          <a:xfrm>
            <a:off x="0" y="6139543"/>
            <a:ext cx="6756400" cy="769441"/>
          </a:xfrm>
          <a:prstGeom prst="rect">
            <a:avLst/>
          </a:prstGeom>
          <a:solidFill>
            <a:srgbClr val="8194AA"/>
          </a:solidFill>
        </p:spPr>
        <p:txBody>
          <a:bodyPr wrap="square" rtlCol="0">
            <a:spAutoFit/>
          </a:bodyPr>
          <a:lstStyle/>
          <a:p>
            <a:r>
              <a:rPr lang="en-US" sz="4400" dirty="0">
                <a:latin typeface="Open Sans" panose="020B0606030504020204" pitchFamily="34" charset="0"/>
                <a:ea typeface="Open Sans" panose="020B0606030504020204" pitchFamily="34" charset="0"/>
                <a:cs typeface="Open Sans" panose="020B0606030504020204" pitchFamily="34" charset="0"/>
              </a:rPr>
              <a:t>Families Have Changed </a:t>
            </a:r>
          </a:p>
        </p:txBody>
      </p:sp>
    </p:spTree>
    <p:extLst>
      <p:ext uri="{BB962C8B-B14F-4D97-AF65-F5344CB8AC3E}">
        <p14:creationId xmlns:p14="http://schemas.microsoft.com/office/powerpoint/2010/main" val="174428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70C67-3437-45EA-B41B-F3A284E60C23}"/>
              </a:ext>
            </a:extLst>
          </p:cNvPr>
          <p:cNvSpPr/>
          <p:nvPr/>
        </p:nvSpPr>
        <p:spPr>
          <a:xfrm>
            <a:off x="2973573" y="669921"/>
            <a:ext cx="7761262" cy="1569660"/>
          </a:xfrm>
          <a:prstGeom prst="rect">
            <a:avLst/>
          </a:prstGeom>
        </p:spPr>
        <p:txBody>
          <a:bodyPr wrap="square">
            <a:spAutoFit/>
          </a:bodyPr>
          <a:lstStyle/>
          <a:p>
            <a:r>
              <a:rPr lang="en-US" sz="2400" dirty="0">
                <a:solidFill>
                  <a:schemeClr val="tx2"/>
                </a:solidFill>
                <a:latin typeface="Open Sans Light"/>
                <a:cs typeface="Open Sans Light"/>
              </a:rPr>
              <a:t>In 2016, </a:t>
            </a:r>
            <a:r>
              <a:rPr lang="en-US" sz="2400" b="1" dirty="0">
                <a:solidFill>
                  <a:srgbClr val="81BC41"/>
                </a:solidFill>
                <a:latin typeface="Open Sans Light"/>
                <a:cs typeface="Open Sans Light"/>
              </a:rPr>
              <a:t>two million parents</a:t>
            </a:r>
            <a:r>
              <a:rPr lang="en-US" sz="2400" dirty="0">
                <a:solidFill>
                  <a:srgbClr val="81BC41"/>
                </a:solidFill>
                <a:latin typeface="Open Sans Light"/>
                <a:cs typeface="Open Sans Light"/>
              </a:rPr>
              <a:t> </a:t>
            </a:r>
            <a:r>
              <a:rPr lang="en-US" sz="2400" dirty="0">
                <a:solidFill>
                  <a:schemeClr val="tx2"/>
                </a:solidFill>
                <a:latin typeface="Open Sans Light"/>
                <a:cs typeface="Open Sans Light"/>
              </a:rPr>
              <a:t>of children age five and younger had to quit a job, not take a job, or greatly change their job because of problems with child care. </a:t>
            </a:r>
            <a:r>
              <a:rPr lang="en-US" sz="2400" dirty="0">
                <a:solidFill>
                  <a:srgbClr val="F89C24"/>
                </a:solidFill>
                <a:latin typeface="Open Sans Light"/>
                <a:cs typeface="Open Sans Light"/>
              </a:rPr>
              <a:t>In North Carolina the number was 62,873.</a:t>
            </a:r>
          </a:p>
        </p:txBody>
      </p:sp>
      <p:sp>
        <p:nvSpPr>
          <p:cNvPr id="5" name="Oval 4">
            <a:extLst>
              <a:ext uri="{FF2B5EF4-FFF2-40B4-BE49-F238E27FC236}">
                <a16:creationId xmlns:a16="http://schemas.microsoft.com/office/drawing/2014/main" id="{A3CACE6C-4D0C-438D-8C35-EC33E208291D}"/>
              </a:ext>
            </a:extLst>
          </p:cNvPr>
          <p:cNvSpPr/>
          <p:nvPr/>
        </p:nvSpPr>
        <p:spPr>
          <a:xfrm>
            <a:off x="503172" y="405066"/>
            <a:ext cx="1927177" cy="183451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BC41"/>
              </a:solidFill>
            </a:endParaRPr>
          </a:p>
        </p:txBody>
      </p:sp>
      <p:sp>
        <p:nvSpPr>
          <p:cNvPr id="6" name="Rectangle 5">
            <a:extLst>
              <a:ext uri="{FF2B5EF4-FFF2-40B4-BE49-F238E27FC236}">
                <a16:creationId xmlns:a16="http://schemas.microsoft.com/office/drawing/2014/main" id="{E3F81E0E-E359-45A8-925A-30059EA763F5}"/>
              </a:ext>
            </a:extLst>
          </p:cNvPr>
          <p:cNvSpPr/>
          <p:nvPr/>
        </p:nvSpPr>
        <p:spPr>
          <a:xfrm>
            <a:off x="759233" y="818524"/>
            <a:ext cx="1524776" cy="954107"/>
          </a:xfrm>
          <a:prstGeom prst="rect">
            <a:avLst/>
          </a:prstGeom>
        </p:spPr>
        <p:txBody>
          <a:bodyPr wrap="none">
            <a:spAutoFit/>
          </a:bodyPr>
          <a:lstStyle/>
          <a:p>
            <a:pPr algn="ctr"/>
            <a:r>
              <a:rPr lang="en-US" sz="2800" b="1" dirty="0">
                <a:solidFill>
                  <a:schemeClr val="bg1"/>
                </a:solidFill>
                <a:latin typeface="Open Sans"/>
              </a:rPr>
              <a:t>Two </a:t>
            </a:r>
            <a:br>
              <a:rPr lang="en-US" sz="2800" b="1" dirty="0">
                <a:solidFill>
                  <a:schemeClr val="bg1"/>
                </a:solidFill>
                <a:latin typeface="Open Sans"/>
              </a:rPr>
            </a:br>
            <a:r>
              <a:rPr lang="en-US" sz="2800" b="1" dirty="0">
                <a:solidFill>
                  <a:schemeClr val="bg1"/>
                </a:solidFill>
                <a:latin typeface="Open Sans"/>
              </a:rPr>
              <a:t>million </a:t>
            </a:r>
          </a:p>
        </p:txBody>
      </p:sp>
      <p:sp>
        <p:nvSpPr>
          <p:cNvPr id="7" name="Rectangle 6">
            <a:extLst>
              <a:ext uri="{FF2B5EF4-FFF2-40B4-BE49-F238E27FC236}">
                <a16:creationId xmlns:a16="http://schemas.microsoft.com/office/drawing/2014/main" id="{C22DEED7-08DF-464C-96A0-241CDA55330B}"/>
              </a:ext>
            </a:extLst>
          </p:cNvPr>
          <p:cNvSpPr/>
          <p:nvPr/>
        </p:nvSpPr>
        <p:spPr>
          <a:xfrm>
            <a:off x="2973573" y="4647517"/>
            <a:ext cx="7416242" cy="1569660"/>
          </a:xfrm>
          <a:prstGeom prst="rect">
            <a:avLst/>
          </a:prstGeom>
        </p:spPr>
        <p:txBody>
          <a:bodyPr wrap="square">
            <a:spAutoFit/>
          </a:bodyPr>
          <a:lstStyle/>
          <a:p>
            <a:r>
              <a:rPr lang="en-US" sz="2400" dirty="0">
                <a:solidFill>
                  <a:srgbClr val="4D5C6B"/>
                </a:solidFill>
                <a:latin typeface="Open Sans Light"/>
                <a:cs typeface="Open Sans Light"/>
              </a:rPr>
              <a:t>According to the Federal Reserve in San Francisco, there would be </a:t>
            </a:r>
            <a:r>
              <a:rPr lang="en-US" sz="2400" b="1" dirty="0">
                <a:solidFill>
                  <a:srgbClr val="81BC41"/>
                </a:solidFill>
                <a:latin typeface="Open Sans Light"/>
                <a:cs typeface="Open Sans Light"/>
              </a:rPr>
              <a:t>5 million more workers </a:t>
            </a:r>
            <a:r>
              <a:rPr lang="en-US" sz="2400" dirty="0">
                <a:solidFill>
                  <a:srgbClr val="4D5C6B"/>
                </a:solidFill>
                <a:latin typeface="Open Sans Light"/>
                <a:cs typeface="Open Sans Light"/>
              </a:rPr>
              <a:t>in the US workforce if parents had access to more family-friendly benefits.</a:t>
            </a:r>
          </a:p>
        </p:txBody>
      </p:sp>
      <p:sp>
        <p:nvSpPr>
          <p:cNvPr id="9" name="Rectangle 8">
            <a:extLst>
              <a:ext uri="{FF2B5EF4-FFF2-40B4-BE49-F238E27FC236}">
                <a16:creationId xmlns:a16="http://schemas.microsoft.com/office/drawing/2014/main" id="{6B9F58D5-CDAE-4208-A348-4EEE15F24904}"/>
              </a:ext>
            </a:extLst>
          </p:cNvPr>
          <p:cNvSpPr/>
          <p:nvPr/>
        </p:nvSpPr>
        <p:spPr>
          <a:xfrm>
            <a:off x="1156472" y="3431085"/>
            <a:ext cx="1817101" cy="1015663"/>
          </a:xfrm>
          <a:prstGeom prst="rect">
            <a:avLst/>
          </a:prstGeom>
        </p:spPr>
        <p:txBody>
          <a:bodyPr wrap="none">
            <a:spAutoFit/>
          </a:bodyPr>
          <a:lstStyle/>
          <a:p>
            <a:pPr algn="ctr"/>
            <a:r>
              <a:rPr lang="en-US" sz="3000" b="1" dirty="0">
                <a:solidFill>
                  <a:schemeClr val="bg1"/>
                </a:solidFill>
                <a:latin typeface="Open Sans"/>
              </a:rPr>
              <a:t>75% </a:t>
            </a:r>
          </a:p>
          <a:p>
            <a:pPr algn="ctr"/>
            <a:r>
              <a:rPr lang="en-US" sz="3000" b="1" dirty="0">
                <a:solidFill>
                  <a:schemeClr val="bg1"/>
                </a:solidFill>
                <a:latin typeface="Open Sans"/>
              </a:rPr>
              <a:t>of moms</a:t>
            </a:r>
          </a:p>
        </p:txBody>
      </p:sp>
      <p:sp>
        <p:nvSpPr>
          <p:cNvPr id="13" name="Oval 12">
            <a:extLst>
              <a:ext uri="{FF2B5EF4-FFF2-40B4-BE49-F238E27FC236}">
                <a16:creationId xmlns:a16="http://schemas.microsoft.com/office/drawing/2014/main" id="{8B0DAC31-F544-4EE2-B791-DEF043AB52DA}"/>
              </a:ext>
            </a:extLst>
          </p:cNvPr>
          <p:cNvSpPr/>
          <p:nvPr/>
        </p:nvSpPr>
        <p:spPr>
          <a:xfrm>
            <a:off x="512526" y="2539454"/>
            <a:ext cx="1927177" cy="183451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A11DC7-FFA0-4431-A733-102ECC6F9283}"/>
              </a:ext>
            </a:extLst>
          </p:cNvPr>
          <p:cNvSpPr/>
          <p:nvPr/>
        </p:nvSpPr>
        <p:spPr>
          <a:xfrm>
            <a:off x="592065" y="3095258"/>
            <a:ext cx="1838284" cy="646331"/>
          </a:xfrm>
          <a:prstGeom prst="rect">
            <a:avLst/>
          </a:prstGeom>
        </p:spPr>
        <p:txBody>
          <a:bodyPr wrap="square">
            <a:spAutoFit/>
          </a:bodyPr>
          <a:lstStyle/>
          <a:p>
            <a:pPr algn="ctr"/>
            <a:r>
              <a:rPr lang="en-US" sz="3600" b="1" dirty="0">
                <a:solidFill>
                  <a:schemeClr val="bg1"/>
                </a:solidFill>
                <a:latin typeface="Open Sans"/>
              </a:rPr>
              <a:t>40% </a:t>
            </a:r>
          </a:p>
        </p:txBody>
      </p:sp>
      <p:sp>
        <p:nvSpPr>
          <p:cNvPr id="17" name="Oval 16">
            <a:extLst>
              <a:ext uri="{FF2B5EF4-FFF2-40B4-BE49-F238E27FC236}">
                <a16:creationId xmlns:a16="http://schemas.microsoft.com/office/drawing/2014/main" id="{577D0022-55FF-474A-A838-936C71A04DC9}"/>
              </a:ext>
            </a:extLst>
          </p:cNvPr>
          <p:cNvSpPr/>
          <p:nvPr/>
        </p:nvSpPr>
        <p:spPr>
          <a:xfrm>
            <a:off x="466045" y="4701683"/>
            <a:ext cx="2001429" cy="2077403"/>
          </a:xfrm>
          <a:prstGeom prst="ellipse">
            <a:avLst/>
          </a:prstGeom>
        </p:spPr>
        <p:txBody>
          <a:bodyPr wrap="square">
            <a:spAutoFit/>
          </a:bodyPr>
          <a:lstStyle/>
          <a:p>
            <a:pPr algn="ctr"/>
            <a:r>
              <a:rPr lang="en-US" sz="3000" b="1" dirty="0">
                <a:solidFill>
                  <a:schemeClr val="bg1"/>
                </a:solidFill>
                <a:latin typeface="Open Sans"/>
              </a:rPr>
              <a:t>40%</a:t>
            </a:r>
          </a:p>
          <a:p>
            <a:pPr algn="ctr"/>
            <a:r>
              <a:rPr lang="en-US" sz="3000" dirty="0">
                <a:solidFill>
                  <a:schemeClr val="bg1"/>
                </a:solidFill>
                <a:latin typeface="Open Sans"/>
              </a:rPr>
              <a:t>of parent</a:t>
            </a:r>
          </a:p>
        </p:txBody>
      </p:sp>
      <p:sp>
        <p:nvSpPr>
          <p:cNvPr id="2" name="TextBox 1">
            <a:extLst>
              <a:ext uri="{FF2B5EF4-FFF2-40B4-BE49-F238E27FC236}">
                <a16:creationId xmlns:a16="http://schemas.microsoft.com/office/drawing/2014/main" id="{A59E436A-FB25-A347-A521-D1B1DE005BAB}"/>
              </a:ext>
            </a:extLst>
          </p:cNvPr>
          <p:cNvSpPr txBox="1"/>
          <p:nvPr/>
        </p:nvSpPr>
        <p:spPr>
          <a:xfrm>
            <a:off x="2993696" y="2830920"/>
            <a:ext cx="6851745" cy="1200329"/>
          </a:xfrm>
          <a:prstGeom prst="rect">
            <a:avLst/>
          </a:prstGeom>
          <a:noFill/>
        </p:spPr>
        <p:txBody>
          <a:bodyPr wrap="square" rtlCol="0">
            <a:spAutoFit/>
          </a:bodyPr>
          <a:lstStyle/>
          <a:p>
            <a: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Nearly </a:t>
            </a:r>
            <a:r>
              <a:rPr lang="en-US" sz="2400" b="1"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t>40% of parents </a:t>
            </a:r>
            <a: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nationwide say they’ve left a job because it lacked flexibility.</a:t>
            </a:r>
            <a:r>
              <a:rPr lang="en-US" sz="3000" b="1" dirty="0">
                <a:latin typeface="Open Sans" panose="020B0606030504020204" pitchFamily="34" charset="0"/>
                <a:ea typeface="Open Sans" panose="020B0606030504020204" pitchFamily="34" charset="0"/>
                <a:cs typeface="Open Sans" panose="020B0606030504020204" pitchFamily="34" charset="0"/>
              </a:rPr>
              <a:t> </a:t>
            </a:r>
            <a:endPar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sp>
        <p:nvSpPr>
          <p:cNvPr id="12" name="Oval 11">
            <a:extLst>
              <a:ext uri="{FF2B5EF4-FFF2-40B4-BE49-F238E27FC236}">
                <a16:creationId xmlns:a16="http://schemas.microsoft.com/office/drawing/2014/main" id="{53EE5E1D-4F81-F048-BE4C-CC8CA0D71614}"/>
              </a:ext>
            </a:extLst>
          </p:cNvPr>
          <p:cNvSpPr/>
          <p:nvPr/>
        </p:nvSpPr>
        <p:spPr>
          <a:xfrm>
            <a:off x="538641" y="4618330"/>
            <a:ext cx="1965960" cy="196596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2B5B7C8-0B07-F04A-9518-2F1F049360D8}"/>
              </a:ext>
            </a:extLst>
          </p:cNvPr>
          <p:cNvSpPr txBox="1"/>
          <p:nvPr/>
        </p:nvSpPr>
        <p:spPr>
          <a:xfrm>
            <a:off x="759233" y="5088419"/>
            <a:ext cx="1524776" cy="954107"/>
          </a:xfrm>
          <a:prstGeom prst="rect">
            <a:avLst/>
          </a:prstGeom>
          <a:noFill/>
        </p:spPr>
        <p:txBody>
          <a:bodyPr wrap="square" rtlCol="0">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Five million</a:t>
            </a:r>
          </a:p>
        </p:txBody>
      </p:sp>
    </p:spTree>
    <p:extLst>
      <p:ext uri="{BB962C8B-B14F-4D97-AF65-F5344CB8AC3E}">
        <p14:creationId xmlns:p14="http://schemas.microsoft.com/office/powerpoint/2010/main" val="225720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1201C8-EFEB-4270-8D1B-EA4E50ABDE7B}"/>
              </a:ext>
            </a:extLst>
          </p:cNvPr>
          <p:cNvSpPr>
            <a:spLocks noGrp="1"/>
          </p:cNvSpPr>
          <p:nvPr>
            <p:ph type="title"/>
          </p:nvPr>
        </p:nvSpPr>
        <p:spPr>
          <a:xfrm>
            <a:off x="660400" y="1810137"/>
            <a:ext cx="10337801" cy="4231433"/>
          </a:xfrm>
        </p:spPr>
        <p:txBody>
          <a:bodyPr>
            <a:normAutofit/>
          </a:bodyPr>
          <a:lstStyle/>
          <a:p>
            <a:r>
              <a:rPr lang="en-US" sz="4800" dirty="0">
                <a:solidFill>
                  <a:schemeClr val="tx2"/>
                </a:solidFill>
                <a:latin typeface="Open Sans Light"/>
                <a:cs typeface="Open Sans Light"/>
              </a:rPr>
              <a:t>Family-friendly benefits are good for business, good for our children and good for the health of our future workforce.</a:t>
            </a:r>
            <a:r>
              <a:rPr lang="en-US" dirty="0">
                <a:solidFill>
                  <a:schemeClr val="tx2"/>
                </a:solidFill>
                <a:latin typeface="Open Sans Light"/>
                <a:cs typeface="Open Sans Light"/>
              </a:rPr>
              <a:t> </a:t>
            </a:r>
            <a:endParaRPr lang="en-US" sz="3600" b="1" dirty="0">
              <a:solidFill>
                <a:srgbClr val="8194AA"/>
              </a:solidFill>
              <a:latin typeface="Open Sans"/>
              <a:cs typeface="Open Sans"/>
            </a:endParaRPr>
          </a:p>
        </p:txBody>
      </p:sp>
      <p:sp>
        <p:nvSpPr>
          <p:cNvPr id="4" name="Title 1">
            <a:extLst>
              <a:ext uri="{FF2B5EF4-FFF2-40B4-BE49-F238E27FC236}">
                <a16:creationId xmlns:a16="http://schemas.microsoft.com/office/drawing/2014/main" id="{73D4548F-BEFB-4DE8-9219-E72A4AB2FB46}"/>
              </a:ext>
            </a:extLst>
          </p:cNvPr>
          <p:cNvSpPr txBox="1">
            <a:spLocks/>
          </p:cNvSpPr>
          <p:nvPr/>
        </p:nvSpPr>
        <p:spPr>
          <a:xfrm>
            <a:off x="660400" y="690901"/>
            <a:ext cx="10515600" cy="1693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kern="1200">
                <a:solidFill>
                  <a:schemeClr val="accent5"/>
                </a:solidFill>
                <a:latin typeface="+mj-lt"/>
                <a:ea typeface="+mj-ea"/>
                <a:cs typeface="+mj-cs"/>
              </a:defRPr>
            </a:lvl1pPr>
          </a:lstStyle>
          <a:p>
            <a:r>
              <a:rPr lang="en-US" sz="4800" dirty="0">
                <a:solidFill>
                  <a:srgbClr val="81BC41"/>
                </a:solidFill>
                <a:latin typeface="Open Sans"/>
                <a:cs typeface="Open Sans"/>
              </a:rPr>
              <a:t>Offering family-friendly workplace benefits is a </a:t>
            </a:r>
            <a:r>
              <a:rPr lang="en-US" sz="4800" b="1" dirty="0">
                <a:solidFill>
                  <a:srgbClr val="81BC41"/>
                </a:solidFill>
                <a:latin typeface="Open Sans"/>
                <a:cs typeface="Open Sans"/>
              </a:rPr>
              <a:t>win-win-win</a:t>
            </a:r>
            <a:r>
              <a:rPr lang="en-US" sz="4800" dirty="0">
                <a:solidFill>
                  <a:srgbClr val="81BC41"/>
                </a:solidFill>
                <a:latin typeface="Open Sans"/>
                <a:cs typeface="Open Sans"/>
              </a:rPr>
              <a:t>.</a:t>
            </a:r>
          </a:p>
        </p:txBody>
      </p:sp>
    </p:spTree>
    <p:extLst>
      <p:ext uri="{BB962C8B-B14F-4D97-AF65-F5344CB8AC3E}">
        <p14:creationId xmlns:p14="http://schemas.microsoft.com/office/powerpoint/2010/main" val="243005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F746-4DBB-42AB-98A6-71C49B9D8AAF}"/>
              </a:ext>
            </a:extLst>
          </p:cNvPr>
          <p:cNvSpPr>
            <a:spLocks noGrp="1"/>
          </p:cNvSpPr>
          <p:nvPr>
            <p:ph type="title"/>
          </p:nvPr>
        </p:nvSpPr>
        <p:spPr>
          <a:xfrm>
            <a:off x="412375" y="0"/>
            <a:ext cx="10515600" cy="999441"/>
          </a:xfrm>
        </p:spPr>
        <p:txBody>
          <a:bodyPr>
            <a:normAutofit/>
          </a:bodyPr>
          <a:lstStyle/>
          <a:p>
            <a:r>
              <a:rPr lang="en-US" sz="4000" dirty="0">
                <a:solidFill>
                  <a:srgbClr val="81BC41"/>
                </a:solidFill>
                <a:latin typeface="Open Sans"/>
                <a:cs typeface="Open Sans"/>
              </a:rPr>
              <a:t>Since 2018, we have…</a:t>
            </a:r>
          </a:p>
        </p:txBody>
      </p:sp>
      <p:sp>
        <p:nvSpPr>
          <p:cNvPr id="3" name="Content Placeholder 2">
            <a:extLst>
              <a:ext uri="{FF2B5EF4-FFF2-40B4-BE49-F238E27FC236}">
                <a16:creationId xmlns:a16="http://schemas.microsoft.com/office/drawing/2014/main" id="{F004EB8A-311D-4761-AFF0-D235F94FCE41}"/>
              </a:ext>
            </a:extLst>
          </p:cNvPr>
          <p:cNvSpPr>
            <a:spLocks noGrp="1"/>
          </p:cNvSpPr>
          <p:nvPr>
            <p:ph idx="1"/>
          </p:nvPr>
        </p:nvSpPr>
        <p:spPr>
          <a:xfrm>
            <a:off x="412375" y="999441"/>
            <a:ext cx="10919655" cy="5362032"/>
          </a:xfrm>
        </p:spPr>
        <p:txBody>
          <a:bodyPr>
            <a:noAutofit/>
          </a:bodyPr>
          <a:lstStyle/>
          <a:p>
            <a:pPr marL="0" indent="0">
              <a:lnSpc>
                <a:spcPct val="100000"/>
              </a:lnSpc>
              <a:spcBef>
                <a:spcPts val="0"/>
              </a:spcBef>
              <a:buNone/>
            </a:pPr>
            <a:r>
              <a:rPr lang="en-US" sz="2400" dirty="0">
                <a:solidFill>
                  <a:schemeClr val="tx2"/>
                </a:solidFill>
                <a:latin typeface="Open Sans Light"/>
                <a:cs typeface="Open Sans Light"/>
                <a:sym typeface="Zapf Dingbats"/>
              </a:rPr>
              <a:t>T</a:t>
            </a:r>
            <a:r>
              <a:rPr lang="en-US" sz="2400" dirty="0">
                <a:solidFill>
                  <a:schemeClr val="tx2"/>
                </a:solidFill>
                <a:latin typeface="Open Sans Light"/>
                <a:cs typeface="Open Sans Light"/>
              </a:rPr>
              <a:t>alked to more than </a:t>
            </a:r>
            <a:r>
              <a:rPr lang="en-US" sz="2400" b="1" dirty="0">
                <a:solidFill>
                  <a:schemeClr val="accent2"/>
                </a:solidFill>
                <a:latin typeface="Open Sans Light"/>
                <a:cs typeface="Open Sans Light"/>
              </a:rPr>
              <a:t>4,700 employers and employees</a:t>
            </a:r>
            <a:r>
              <a:rPr lang="en-US" sz="2400" dirty="0">
                <a:solidFill>
                  <a:schemeClr val="tx2"/>
                </a:solidFill>
                <a:latin typeface="Open Sans Light"/>
                <a:cs typeface="Open Sans Light"/>
              </a:rPr>
              <a:t> across North Carolina. </a:t>
            </a:r>
          </a:p>
          <a:p>
            <a:pPr marL="0" indent="0">
              <a:lnSpc>
                <a:spcPct val="100000"/>
              </a:lnSpc>
              <a:spcBef>
                <a:spcPts val="0"/>
              </a:spcBef>
              <a:buNone/>
            </a:pPr>
            <a:endParaRPr lang="en-US" sz="2400" dirty="0">
              <a:solidFill>
                <a:schemeClr val="tx2"/>
              </a:solidFill>
              <a:latin typeface="Open Sans Light"/>
              <a:cs typeface="Open Sans Light"/>
            </a:endParaRPr>
          </a:p>
          <a:p>
            <a:pPr marL="0" lvl="0" indent="0">
              <a:lnSpc>
                <a:spcPct val="100000"/>
              </a:lnSpc>
              <a:spcBef>
                <a:spcPts val="0"/>
              </a:spcBef>
              <a:buNone/>
            </a:pPr>
            <a:r>
              <a:rPr lang="en-US" sz="2400" dirty="0">
                <a:solidFill>
                  <a:schemeClr val="tx2"/>
                </a:solidFill>
                <a:latin typeface="Open Sans Light"/>
                <a:ea typeface="Zapf Dingbats"/>
                <a:cs typeface="Open Sans Light"/>
                <a:sym typeface="Zapf Dingbats"/>
              </a:rPr>
              <a:t>Conducted a </a:t>
            </a:r>
            <a:r>
              <a:rPr lang="en-US" sz="2400" b="1" dirty="0">
                <a:solidFill>
                  <a:schemeClr val="accent2"/>
                </a:solidFill>
                <a:latin typeface="Open Sans Light"/>
                <a:ea typeface="Zapf Dingbats"/>
                <a:cs typeface="Open Sans Light"/>
                <a:sym typeface="Zapf Dingbats"/>
              </a:rPr>
              <a:t>research review</a:t>
            </a:r>
            <a:r>
              <a:rPr lang="en-US" sz="2400" dirty="0">
                <a:solidFill>
                  <a:schemeClr val="tx2"/>
                </a:solidFill>
                <a:latin typeface="Open Sans Light"/>
                <a:ea typeface="Zapf Dingbats"/>
                <a:cs typeface="Open Sans Light"/>
                <a:sym typeface="Zapf Dingbats"/>
              </a:rPr>
              <a:t> to identify family-friendly workplace benefits with positive outcomes for employers, parents and children. </a:t>
            </a:r>
            <a:endParaRPr lang="en-US" sz="2400" dirty="0">
              <a:solidFill>
                <a:schemeClr val="tx2"/>
              </a:solidFill>
              <a:latin typeface="Open Sans Light"/>
              <a:cs typeface="Open Sans Light"/>
            </a:endParaRPr>
          </a:p>
          <a:p>
            <a:pPr marL="0" lvl="0" indent="0">
              <a:lnSpc>
                <a:spcPct val="100000"/>
              </a:lnSpc>
              <a:spcBef>
                <a:spcPts val="0"/>
              </a:spcBef>
              <a:buNone/>
            </a:pPr>
            <a:r>
              <a:rPr lang="en-US" sz="2400" dirty="0">
                <a:solidFill>
                  <a:schemeClr val="tx2"/>
                </a:solidFill>
                <a:latin typeface="Open Sans Light"/>
                <a:cs typeface="Open Sans Light"/>
              </a:rPr>
              <a:t> 	</a:t>
            </a:r>
          </a:p>
          <a:p>
            <a:pPr marL="0" lvl="0" indent="0">
              <a:lnSpc>
                <a:spcPct val="100000"/>
              </a:lnSpc>
              <a:spcBef>
                <a:spcPts val="0"/>
              </a:spcBef>
              <a:buNone/>
            </a:pPr>
            <a:r>
              <a:rPr lang="en-US" sz="2400" dirty="0">
                <a:solidFill>
                  <a:schemeClr val="tx2"/>
                </a:solidFill>
                <a:latin typeface="Open Sans Light"/>
                <a:cs typeface="Open Sans Light"/>
              </a:rPr>
              <a:t>Created an </a:t>
            </a:r>
            <a:r>
              <a:rPr lang="en-US" sz="2400" b="1" dirty="0">
                <a:solidFill>
                  <a:schemeClr val="accent2"/>
                </a:solidFill>
                <a:latin typeface="Open Sans Light"/>
                <a:cs typeface="Open Sans Light"/>
              </a:rPr>
              <a:t>Advisory Council</a:t>
            </a:r>
            <a:r>
              <a:rPr lang="en-US" sz="2400" dirty="0">
                <a:solidFill>
                  <a:schemeClr val="tx2"/>
                </a:solidFill>
                <a:latin typeface="Open Sans Light"/>
                <a:cs typeface="Open Sans Light"/>
              </a:rPr>
              <a:t> of business leaders and community and health organizations.</a:t>
            </a:r>
            <a:endParaRPr lang="en-US" sz="2400" dirty="0">
              <a:latin typeface="Open Sans Light"/>
              <a:cs typeface="Open Sans Light"/>
              <a:sym typeface="Zapf Dingbats"/>
            </a:endParaRPr>
          </a:p>
          <a:p>
            <a:pPr marL="0" indent="0">
              <a:lnSpc>
                <a:spcPct val="100000"/>
              </a:lnSpc>
              <a:spcBef>
                <a:spcPts val="0"/>
              </a:spcBef>
              <a:buNone/>
            </a:pPr>
            <a:endParaRPr lang="en-US" sz="2400" dirty="0">
              <a:latin typeface="Open Sans Light"/>
              <a:cs typeface="Open Sans Light"/>
            </a:endParaRPr>
          </a:p>
          <a:p>
            <a:pPr marL="0" indent="0">
              <a:lnSpc>
                <a:spcPct val="100000"/>
              </a:lnSpc>
              <a:spcBef>
                <a:spcPts val="0"/>
              </a:spcBef>
              <a:buNone/>
            </a:pPr>
            <a:r>
              <a:rPr lang="en-US" sz="2400" dirty="0">
                <a:solidFill>
                  <a:srgbClr val="4D5C6B"/>
                </a:solidFill>
                <a:latin typeface="Open Sans Light"/>
                <a:cs typeface="Open Sans Light"/>
              </a:rPr>
              <a:t>Published the </a:t>
            </a:r>
            <a:r>
              <a:rPr lang="en-US" sz="2400" b="1" dirty="0">
                <a:solidFill>
                  <a:srgbClr val="F89C24"/>
                </a:solidFill>
                <a:latin typeface="Open Sans Light"/>
                <a:cs typeface="Open Sans Light"/>
                <a:hlinkClick r:id="rId3">
                  <a:extLst>
                    <a:ext uri="{A12FA001-AC4F-418D-AE19-62706E023703}">
                      <ahyp:hlinkClr xmlns:ahyp="http://schemas.microsoft.com/office/drawing/2018/hyperlinkcolor" val="tx"/>
                    </a:ext>
                  </a:extLst>
                </a:hlinkClick>
              </a:rPr>
              <a:t>Guide to Family Forward Workplaces</a:t>
            </a:r>
            <a:r>
              <a:rPr lang="en-US" sz="2400" b="1" dirty="0">
                <a:solidFill>
                  <a:schemeClr val="accent1"/>
                </a:solidFill>
                <a:latin typeface="Open Sans Light"/>
                <a:cs typeface="Open Sans Light"/>
              </a:rPr>
              <a:t> </a:t>
            </a:r>
            <a:r>
              <a:rPr lang="en-US" sz="2400" dirty="0">
                <a:solidFill>
                  <a:schemeClr val="tx2"/>
                </a:solidFill>
                <a:latin typeface="Open Sans Light"/>
                <a:cs typeface="Open Sans Light"/>
              </a:rPr>
              <a:t>accompanied by a website</a:t>
            </a:r>
            <a:r>
              <a:rPr lang="en-US" sz="2400" b="1" dirty="0">
                <a:solidFill>
                  <a:schemeClr val="tx2"/>
                </a:solidFill>
                <a:latin typeface="Open Sans Light"/>
                <a:cs typeface="Open Sans Light"/>
              </a:rPr>
              <a:t>.</a:t>
            </a:r>
            <a:endParaRPr lang="en-US" sz="2400" dirty="0">
              <a:solidFill>
                <a:schemeClr val="tx2"/>
              </a:solidFill>
              <a:latin typeface="Open Sans Light"/>
              <a:cs typeface="Open Sans Light"/>
            </a:endParaRPr>
          </a:p>
          <a:p>
            <a:pPr marL="0" indent="0">
              <a:lnSpc>
                <a:spcPct val="100000"/>
              </a:lnSpc>
              <a:spcBef>
                <a:spcPts val="0"/>
              </a:spcBef>
              <a:buNone/>
            </a:pPr>
            <a:endParaRPr lang="en-US" sz="2400" dirty="0">
              <a:solidFill>
                <a:srgbClr val="8194AA"/>
              </a:solidFill>
              <a:latin typeface="Open Sans Light"/>
              <a:cs typeface="Open Sans Light"/>
            </a:endParaRPr>
          </a:p>
          <a:p>
            <a:pPr marL="0" indent="0">
              <a:lnSpc>
                <a:spcPct val="100000"/>
              </a:lnSpc>
              <a:spcBef>
                <a:spcPts val="0"/>
              </a:spcBef>
              <a:buNone/>
            </a:pPr>
            <a:r>
              <a:rPr lang="en-US" sz="2400" dirty="0">
                <a:solidFill>
                  <a:srgbClr val="4D5C6B"/>
                </a:solidFill>
                <a:latin typeface="Open Sans Light"/>
                <a:cs typeface="Open Sans Light"/>
              </a:rPr>
              <a:t>Hosted the </a:t>
            </a:r>
            <a:r>
              <a:rPr lang="en-US" sz="2400" b="1" dirty="0">
                <a:solidFill>
                  <a:schemeClr val="accent2"/>
                </a:solidFill>
                <a:latin typeface="Open Sans Light"/>
                <a:cs typeface="Open Sans Light"/>
              </a:rPr>
              <a:t>Family Forward NC Summit</a:t>
            </a:r>
            <a:r>
              <a:rPr lang="en-US" sz="2400" dirty="0">
                <a:solidFill>
                  <a:schemeClr val="accent2"/>
                </a:solidFill>
                <a:latin typeface="Open Sans Light"/>
                <a:cs typeface="Open Sans Light"/>
              </a:rPr>
              <a:t> </a:t>
            </a:r>
            <a:r>
              <a:rPr lang="en-US" sz="2400" dirty="0">
                <a:solidFill>
                  <a:srgbClr val="4D5C6B"/>
                </a:solidFill>
                <a:latin typeface="Open Sans Light"/>
                <a:cs typeface="Open Sans Light"/>
              </a:rPr>
              <a:t>for businesses and nonprofit leaders to explore ways to include family-friendly practices in their own workplaces. </a:t>
            </a:r>
          </a:p>
          <a:p>
            <a:pPr marL="0" indent="0">
              <a:lnSpc>
                <a:spcPct val="100000"/>
              </a:lnSpc>
              <a:spcBef>
                <a:spcPts val="0"/>
              </a:spcBef>
              <a:buNone/>
            </a:pPr>
            <a:endParaRPr lang="en-US" sz="2400" dirty="0">
              <a:solidFill>
                <a:srgbClr val="4D5C6B"/>
              </a:solidFill>
              <a:latin typeface="Open Sans Light"/>
              <a:cs typeface="Open Sans Light"/>
            </a:endParaRPr>
          </a:p>
          <a:p>
            <a:pPr marL="0" indent="0">
              <a:lnSpc>
                <a:spcPct val="100000"/>
              </a:lnSpc>
              <a:spcBef>
                <a:spcPts val="0"/>
              </a:spcBef>
              <a:buNone/>
            </a:pPr>
            <a:r>
              <a:rPr lang="en-US" sz="2400" dirty="0">
                <a:solidFill>
                  <a:srgbClr val="4D5C6B"/>
                </a:solidFill>
                <a:latin typeface="Open Sans Light"/>
                <a:cs typeface="Open Sans Light"/>
              </a:rPr>
              <a:t>Published </a:t>
            </a:r>
            <a:r>
              <a:rPr lang="en-US" sz="2400" b="1" dirty="0">
                <a:solidFill>
                  <a:schemeClr val="accent2"/>
                </a:solidFill>
                <a:latin typeface="Open Sans Light"/>
                <a:cs typeface="Open Sans Light"/>
              </a:rPr>
              <a:t>27 case studies </a:t>
            </a:r>
            <a:r>
              <a:rPr lang="en-US" sz="2400" dirty="0">
                <a:solidFill>
                  <a:srgbClr val="4D5C6B"/>
                </a:solidFill>
                <a:latin typeface="Open Sans Light"/>
                <a:cs typeface="Open Sans Light"/>
              </a:rPr>
              <a:t>about NC employers.</a:t>
            </a:r>
          </a:p>
          <a:p>
            <a:pPr marL="0" indent="0">
              <a:lnSpc>
                <a:spcPct val="100000"/>
              </a:lnSpc>
              <a:spcBef>
                <a:spcPts val="0"/>
              </a:spcBef>
              <a:buNone/>
            </a:pPr>
            <a:endParaRPr lang="en-US" sz="2400" dirty="0">
              <a:solidFill>
                <a:srgbClr val="4D5C6B"/>
              </a:solidFill>
              <a:latin typeface="Open Sans Light"/>
              <a:cs typeface="Open Sans Light"/>
            </a:endParaRPr>
          </a:p>
          <a:p>
            <a:pPr marL="0" indent="0">
              <a:lnSpc>
                <a:spcPct val="100000"/>
              </a:lnSpc>
              <a:spcBef>
                <a:spcPts val="0"/>
              </a:spcBef>
              <a:buNone/>
            </a:pPr>
            <a:endParaRPr lang="en-US" sz="3200" dirty="0">
              <a:latin typeface="Open Sans Light"/>
              <a:cs typeface="Open Sans Light"/>
            </a:endParaRPr>
          </a:p>
        </p:txBody>
      </p:sp>
    </p:spTree>
    <p:extLst>
      <p:ext uri="{BB962C8B-B14F-4D97-AF65-F5344CB8AC3E}">
        <p14:creationId xmlns:p14="http://schemas.microsoft.com/office/powerpoint/2010/main" val="118654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04EB8A-311D-4761-AFF0-D235F94FCE41}"/>
              </a:ext>
            </a:extLst>
          </p:cNvPr>
          <p:cNvSpPr>
            <a:spLocks noGrp="1"/>
          </p:cNvSpPr>
          <p:nvPr>
            <p:ph idx="1"/>
          </p:nvPr>
        </p:nvSpPr>
        <p:spPr>
          <a:xfrm>
            <a:off x="7073995" y="984143"/>
            <a:ext cx="4546504" cy="4192045"/>
          </a:xfrm>
          <a:ln>
            <a:noFill/>
          </a:ln>
        </p:spPr>
        <p:txBody>
          <a:bodyPr>
            <a:noAutofit/>
          </a:bodyPr>
          <a:lstStyle/>
          <a:p>
            <a:pPr marL="0" indent="0" algn="ctr">
              <a:lnSpc>
                <a:spcPct val="100000"/>
              </a:lnSpc>
              <a:buNone/>
            </a:pPr>
            <a:r>
              <a:rPr lang="en-US" sz="4400" b="1" dirty="0">
                <a:solidFill>
                  <a:schemeClr val="accent2"/>
                </a:solidFill>
                <a:latin typeface="Open Sans Light"/>
              </a:rPr>
              <a:t>Nearly 3 in 4 </a:t>
            </a:r>
          </a:p>
          <a:p>
            <a:pPr marL="0" indent="0" algn="ctr">
              <a:lnSpc>
                <a:spcPct val="100000"/>
              </a:lnSpc>
              <a:buNone/>
            </a:pPr>
            <a:r>
              <a:rPr lang="en-US" sz="3400" dirty="0">
                <a:solidFill>
                  <a:srgbClr val="81BC41"/>
                </a:solidFill>
                <a:latin typeface="Open Sans Light"/>
              </a:rPr>
              <a:t>NC employees would be more committed </a:t>
            </a:r>
            <a:br>
              <a:rPr lang="en-US" sz="3400" dirty="0">
                <a:solidFill>
                  <a:srgbClr val="81BC41"/>
                </a:solidFill>
                <a:latin typeface="Open Sans Light"/>
              </a:rPr>
            </a:br>
            <a:r>
              <a:rPr lang="en-US" sz="3400" dirty="0">
                <a:solidFill>
                  <a:srgbClr val="81BC41"/>
                </a:solidFill>
                <a:latin typeface="Open Sans Light"/>
              </a:rPr>
              <a:t>to their employer if </a:t>
            </a:r>
            <a:br>
              <a:rPr lang="en-US" sz="3400" dirty="0">
                <a:solidFill>
                  <a:srgbClr val="81BC41"/>
                </a:solidFill>
                <a:latin typeface="Open Sans Light"/>
              </a:rPr>
            </a:br>
            <a:r>
              <a:rPr lang="en-US" sz="3400" dirty="0">
                <a:solidFill>
                  <a:srgbClr val="81BC41"/>
                </a:solidFill>
                <a:latin typeface="Open Sans Light"/>
              </a:rPr>
              <a:t>more family-friendly benefits were offered</a:t>
            </a:r>
            <a:r>
              <a:rPr lang="en-US" sz="3400" dirty="0">
                <a:solidFill>
                  <a:schemeClr val="accent1"/>
                </a:solidFill>
                <a:latin typeface="Open Sans Light"/>
              </a:rPr>
              <a:t>.</a:t>
            </a:r>
            <a:br>
              <a:rPr lang="en-US" sz="3400" dirty="0">
                <a:solidFill>
                  <a:schemeClr val="accent2"/>
                </a:solidFill>
              </a:rPr>
            </a:br>
            <a:endParaRPr lang="en-US" sz="3400" dirty="0">
              <a:solidFill>
                <a:schemeClr val="accent2"/>
              </a:solidFill>
            </a:endParaRPr>
          </a:p>
          <a:p>
            <a:pPr marL="0" indent="0">
              <a:buNone/>
            </a:pPr>
            <a:endParaRPr lang="en-US" sz="3300" dirty="0"/>
          </a:p>
          <a:p>
            <a:pPr marL="0" indent="0">
              <a:buNone/>
            </a:pPr>
            <a:endParaRPr lang="en-US" sz="2400" dirty="0"/>
          </a:p>
        </p:txBody>
      </p:sp>
      <p:graphicFrame>
        <p:nvGraphicFramePr>
          <p:cNvPr id="4" name="Chart 3">
            <a:extLst>
              <a:ext uri="{FF2B5EF4-FFF2-40B4-BE49-F238E27FC236}">
                <a16:creationId xmlns:a16="http://schemas.microsoft.com/office/drawing/2014/main" id="{130CFC37-450C-45A1-9B04-5E05D1FCF35D}"/>
              </a:ext>
            </a:extLst>
          </p:cNvPr>
          <p:cNvGraphicFramePr/>
          <p:nvPr>
            <p:extLst>
              <p:ext uri="{D42A27DB-BD31-4B8C-83A1-F6EECF244321}">
                <p14:modId xmlns:p14="http://schemas.microsoft.com/office/powerpoint/2010/main" val="411939667"/>
              </p:ext>
            </p:extLst>
          </p:nvPr>
        </p:nvGraphicFramePr>
        <p:xfrm>
          <a:off x="829500" y="308236"/>
          <a:ext cx="2948078" cy="263627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A1E48EE-80AD-4CED-A5A8-A70EAAF120FE}"/>
              </a:ext>
            </a:extLst>
          </p:cNvPr>
          <p:cNvSpPr txBox="1"/>
          <p:nvPr/>
        </p:nvSpPr>
        <p:spPr>
          <a:xfrm>
            <a:off x="1646096" y="1195487"/>
            <a:ext cx="1587259" cy="861774"/>
          </a:xfrm>
          <a:prstGeom prst="rect">
            <a:avLst/>
          </a:prstGeom>
          <a:noFill/>
        </p:spPr>
        <p:txBody>
          <a:bodyPr wrap="square" rtlCol="0">
            <a:spAutoFit/>
          </a:bodyPr>
          <a:lstStyle/>
          <a:p>
            <a:r>
              <a:rPr lang="en-US" sz="5000" b="1" dirty="0">
                <a:solidFill>
                  <a:schemeClr val="accent2"/>
                </a:solidFill>
              </a:rPr>
              <a:t>94%</a:t>
            </a:r>
          </a:p>
        </p:txBody>
      </p:sp>
      <p:sp>
        <p:nvSpPr>
          <p:cNvPr id="6" name="TextBox 5">
            <a:extLst>
              <a:ext uri="{FF2B5EF4-FFF2-40B4-BE49-F238E27FC236}">
                <a16:creationId xmlns:a16="http://schemas.microsoft.com/office/drawing/2014/main" id="{397F7994-9187-44AE-8ECF-FD770A0D9213}"/>
              </a:ext>
            </a:extLst>
          </p:cNvPr>
          <p:cNvSpPr txBox="1"/>
          <p:nvPr/>
        </p:nvSpPr>
        <p:spPr>
          <a:xfrm>
            <a:off x="3686463" y="717527"/>
            <a:ext cx="3192153" cy="2362638"/>
          </a:xfrm>
          <a:prstGeom prst="rect">
            <a:avLst/>
          </a:prstGeom>
          <a:noFill/>
        </p:spPr>
        <p:txBody>
          <a:bodyPr wrap="square" rtlCol="0">
            <a:spAutoFit/>
          </a:bodyPr>
          <a:lstStyle/>
          <a:p>
            <a:r>
              <a:rPr lang="en-US" sz="2400" dirty="0">
                <a:solidFill>
                  <a:schemeClr val="tx2"/>
                </a:solidFill>
                <a:latin typeface="Open Sans Light"/>
              </a:rPr>
              <a:t>Of employees say </a:t>
            </a:r>
            <a:br>
              <a:rPr lang="en-US" sz="2400" dirty="0">
                <a:solidFill>
                  <a:schemeClr val="tx2"/>
                </a:solidFill>
                <a:latin typeface="Open Sans Light"/>
              </a:rPr>
            </a:br>
            <a:r>
              <a:rPr lang="en-US" sz="2400" dirty="0">
                <a:solidFill>
                  <a:schemeClr val="tx2"/>
                </a:solidFill>
                <a:latin typeface="Open Sans Light"/>
              </a:rPr>
              <a:t>that offering family-friendly practices </a:t>
            </a:r>
            <a:br>
              <a:rPr lang="en-US" sz="2400" dirty="0">
                <a:solidFill>
                  <a:schemeClr val="tx2"/>
                </a:solidFill>
                <a:latin typeface="Open Sans Light"/>
              </a:rPr>
            </a:br>
            <a:r>
              <a:rPr lang="en-US" sz="2400" dirty="0">
                <a:solidFill>
                  <a:schemeClr val="tx2"/>
                </a:solidFill>
                <a:latin typeface="Open Sans Light"/>
              </a:rPr>
              <a:t>and benefits give employers a competitive edge. </a:t>
            </a:r>
          </a:p>
        </p:txBody>
      </p:sp>
      <p:graphicFrame>
        <p:nvGraphicFramePr>
          <p:cNvPr id="7" name="Chart 6">
            <a:extLst>
              <a:ext uri="{FF2B5EF4-FFF2-40B4-BE49-F238E27FC236}">
                <a16:creationId xmlns:a16="http://schemas.microsoft.com/office/drawing/2014/main" id="{9E631B06-E69A-4493-A54F-8FE3207E0F41}"/>
              </a:ext>
            </a:extLst>
          </p:cNvPr>
          <p:cNvGraphicFramePr/>
          <p:nvPr>
            <p:extLst>
              <p:ext uri="{D42A27DB-BD31-4B8C-83A1-F6EECF244321}">
                <p14:modId xmlns:p14="http://schemas.microsoft.com/office/powerpoint/2010/main" val="3665479100"/>
              </p:ext>
            </p:extLst>
          </p:nvPr>
        </p:nvGraphicFramePr>
        <p:xfrm>
          <a:off x="829500" y="3598084"/>
          <a:ext cx="2948078" cy="263627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58134C19-41C4-4470-874B-EA52E2D69501}"/>
              </a:ext>
            </a:extLst>
          </p:cNvPr>
          <p:cNvSpPr txBox="1"/>
          <p:nvPr/>
        </p:nvSpPr>
        <p:spPr>
          <a:xfrm>
            <a:off x="1646097" y="4485335"/>
            <a:ext cx="1587259" cy="861774"/>
          </a:xfrm>
          <a:prstGeom prst="rect">
            <a:avLst/>
          </a:prstGeom>
          <a:noFill/>
        </p:spPr>
        <p:txBody>
          <a:bodyPr wrap="square" rtlCol="0">
            <a:spAutoFit/>
          </a:bodyPr>
          <a:lstStyle/>
          <a:p>
            <a:r>
              <a:rPr lang="en-US" sz="5000" b="1" dirty="0">
                <a:solidFill>
                  <a:schemeClr val="accent2"/>
                </a:solidFill>
              </a:rPr>
              <a:t>71%</a:t>
            </a:r>
          </a:p>
        </p:txBody>
      </p:sp>
      <p:sp>
        <p:nvSpPr>
          <p:cNvPr id="9" name="TextBox 8">
            <a:extLst>
              <a:ext uri="{FF2B5EF4-FFF2-40B4-BE49-F238E27FC236}">
                <a16:creationId xmlns:a16="http://schemas.microsoft.com/office/drawing/2014/main" id="{6B7232CA-DBFE-4AEA-A334-FE22C039CA32}"/>
              </a:ext>
            </a:extLst>
          </p:cNvPr>
          <p:cNvSpPr txBox="1"/>
          <p:nvPr/>
        </p:nvSpPr>
        <p:spPr>
          <a:xfrm>
            <a:off x="3715698" y="3994869"/>
            <a:ext cx="3192153" cy="2362638"/>
          </a:xfrm>
          <a:prstGeom prst="rect">
            <a:avLst/>
          </a:prstGeom>
          <a:noFill/>
        </p:spPr>
        <p:txBody>
          <a:bodyPr wrap="square" rtlCol="0">
            <a:spAutoFit/>
          </a:bodyPr>
          <a:lstStyle/>
          <a:p>
            <a:r>
              <a:rPr lang="en-US" sz="2400" dirty="0">
                <a:solidFill>
                  <a:schemeClr val="tx2"/>
                </a:solidFill>
                <a:latin typeface="Open Sans Light"/>
              </a:rPr>
              <a:t>Of NC employers believe family-friendly practices have a positive impact </a:t>
            </a:r>
            <a:br>
              <a:rPr lang="en-US" sz="2400" dirty="0">
                <a:solidFill>
                  <a:schemeClr val="tx2"/>
                </a:solidFill>
                <a:latin typeface="Open Sans Light"/>
              </a:rPr>
            </a:br>
            <a:r>
              <a:rPr lang="en-US" sz="2400" dirty="0">
                <a:solidFill>
                  <a:schemeClr val="tx2"/>
                </a:solidFill>
                <a:latin typeface="Open Sans Light"/>
              </a:rPr>
              <a:t>within their own organization.</a:t>
            </a:r>
          </a:p>
        </p:txBody>
      </p:sp>
    </p:spTree>
    <p:extLst>
      <p:ext uri="{BB962C8B-B14F-4D97-AF65-F5344CB8AC3E}">
        <p14:creationId xmlns:p14="http://schemas.microsoft.com/office/powerpoint/2010/main" val="218534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07A9-DF2F-4BE2-B6CE-E7F829B837B6}"/>
              </a:ext>
            </a:extLst>
          </p:cNvPr>
          <p:cNvSpPr>
            <a:spLocks noGrp="1"/>
          </p:cNvSpPr>
          <p:nvPr>
            <p:ph type="title"/>
          </p:nvPr>
        </p:nvSpPr>
        <p:spPr>
          <a:xfrm>
            <a:off x="526775" y="456134"/>
            <a:ext cx="10827025" cy="761310"/>
          </a:xfrm>
        </p:spPr>
        <p:txBody>
          <a:bodyPr>
            <a:normAutofit/>
          </a:bodyPr>
          <a:lstStyle/>
          <a:p>
            <a:r>
              <a:rPr lang="en-US" dirty="0">
                <a:solidFill>
                  <a:srgbClr val="81BC41"/>
                </a:solidFill>
                <a:latin typeface="Open Sans"/>
                <a:cs typeface="Open Sans"/>
              </a:rPr>
              <a:t>Family-friendly is </a:t>
            </a:r>
            <a:r>
              <a:rPr lang="en-US" b="1" dirty="0">
                <a:solidFill>
                  <a:srgbClr val="81BC41"/>
                </a:solidFill>
                <a:latin typeface="Open Sans"/>
                <a:cs typeface="Open Sans"/>
              </a:rPr>
              <a:t>more</a:t>
            </a:r>
            <a:r>
              <a:rPr lang="en-US" dirty="0">
                <a:solidFill>
                  <a:srgbClr val="81BC41"/>
                </a:solidFill>
                <a:latin typeface="Open Sans"/>
                <a:cs typeface="Open Sans"/>
              </a:rPr>
              <a:t> than paid leave.</a:t>
            </a:r>
          </a:p>
        </p:txBody>
      </p:sp>
      <p:sp>
        <p:nvSpPr>
          <p:cNvPr id="3" name="Content Placeholder 2">
            <a:extLst>
              <a:ext uri="{FF2B5EF4-FFF2-40B4-BE49-F238E27FC236}">
                <a16:creationId xmlns:a16="http://schemas.microsoft.com/office/drawing/2014/main" id="{91DD2E4F-75CA-4EA8-ACE3-3839EAD9554D}"/>
              </a:ext>
            </a:extLst>
          </p:cNvPr>
          <p:cNvSpPr>
            <a:spLocks noGrp="1"/>
          </p:cNvSpPr>
          <p:nvPr>
            <p:ph idx="1"/>
          </p:nvPr>
        </p:nvSpPr>
        <p:spPr>
          <a:xfrm>
            <a:off x="526775" y="1414468"/>
            <a:ext cx="10976113" cy="5230955"/>
          </a:xfrm>
        </p:spPr>
        <p:txBody>
          <a:bodyPr>
            <a:normAutofit fontScale="55000" lnSpcReduction="20000"/>
          </a:bodyPr>
          <a:lstStyle/>
          <a:p>
            <a:pPr marL="0" indent="0">
              <a:lnSpc>
                <a:spcPct val="120000"/>
              </a:lnSpc>
              <a:buNone/>
            </a:pPr>
            <a:r>
              <a:rPr lang="en-US" sz="4800" dirty="0">
                <a:solidFill>
                  <a:schemeClr val="tx2"/>
                </a:solidFill>
                <a:latin typeface="Open Sans Light"/>
                <a:cs typeface="Open Sans Light"/>
              </a:rPr>
              <a:t>Big and small changes offer</a:t>
            </a:r>
            <a:r>
              <a:rPr lang="en-US" sz="4800" dirty="0">
                <a:latin typeface="Open Sans Light"/>
                <a:cs typeface="Open Sans Light"/>
              </a:rPr>
              <a:t> </a:t>
            </a:r>
            <a:r>
              <a:rPr lang="en-US" sz="4800" b="1" dirty="0">
                <a:solidFill>
                  <a:srgbClr val="F89C24"/>
                </a:solidFill>
                <a:latin typeface="Open Sans"/>
                <a:cs typeface="Open Sans"/>
              </a:rPr>
              <a:t>research-based</a:t>
            </a:r>
            <a:r>
              <a:rPr lang="en-US" sz="4800" dirty="0">
                <a:solidFill>
                  <a:schemeClr val="tx2"/>
                </a:solidFill>
                <a:latin typeface="Open Sans Light"/>
                <a:cs typeface="Open Sans Light"/>
              </a:rPr>
              <a:t>, positive business benefits and health outcomes for children and families. Employers of all sizes can find ways to incorporate family-friendly practices. </a:t>
            </a:r>
            <a:endParaRPr lang="en-US" sz="4900" dirty="0">
              <a:solidFill>
                <a:schemeClr val="tx2"/>
              </a:solidFill>
              <a:latin typeface="Open Sans Light"/>
              <a:cs typeface="Open Sans Light"/>
            </a:endParaRPr>
          </a:p>
          <a:p>
            <a:pPr marL="0" indent="0">
              <a:lnSpc>
                <a:spcPct val="120000"/>
              </a:lnSpc>
              <a:buNone/>
            </a:pPr>
            <a:r>
              <a:rPr lang="en-US" sz="4900" dirty="0">
                <a:solidFill>
                  <a:schemeClr val="tx2"/>
                </a:solidFill>
                <a:latin typeface="Open Sans Light"/>
                <a:cs typeface="Open Sans Light"/>
              </a:rPr>
              <a:t>We’ve identified</a:t>
            </a:r>
            <a:r>
              <a:rPr lang="en-US" sz="4900" dirty="0">
                <a:latin typeface="Open Sans Light"/>
                <a:cs typeface="Open Sans Light"/>
              </a:rPr>
              <a:t> </a:t>
            </a:r>
            <a:r>
              <a:rPr lang="en-US" sz="4900" b="1" dirty="0">
                <a:solidFill>
                  <a:srgbClr val="F89C24"/>
                </a:solidFill>
                <a:latin typeface="Open Sans"/>
                <a:cs typeface="Open Sans"/>
              </a:rPr>
              <a:t>16 benefits </a:t>
            </a:r>
            <a:r>
              <a:rPr lang="en-US" sz="4900" dirty="0">
                <a:solidFill>
                  <a:schemeClr val="tx2"/>
                </a:solidFill>
                <a:latin typeface="Open Sans Light"/>
                <a:cs typeface="Open Sans Light"/>
              </a:rPr>
              <a:t>with positive outcomes for employers, parents and children in five categories:</a:t>
            </a:r>
          </a:p>
          <a:p>
            <a:pPr marL="0" indent="0">
              <a:lnSpc>
                <a:spcPct val="120000"/>
              </a:lnSpc>
              <a:buNone/>
            </a:pPr>
            <a:endParaRPr lang="en-US" sz="900" dirty="0">
              <a:solidFill>
                <a:schemeClr val="tx2"/>
              </a:solidFill>
              <a:latin typeface="Open Sans Light"/>
              <a:cs typeface="Open Sans Light"/>
            </a:endParaRPr>
          </a:p>
          <a:p>
            <a:pPr lvl="1">
              <a:lnSpc>
                <a:spcPct val="120000"/>
              </a:lnSpc>
            </a:pPr>
            <a:r>
              <a:rPr lang="en-US" sz="4900" b="1" dirty="0">
                <a:solidFill>
                  <a:schemeClr val="tx2"/>
                </a:solidFill>
                <a:latin typeface="Open Sans Light"/>
                <a:cs typeface="Open Sans Light"/>
              </a:rPr>
              <a:t>Paid Leave</a:t>
            </a:r>
          </a:p>
          <a:p>
            <a:pPr lvl="1">
              <a:lnSpc>
                <a:spcPct val="120000"/>
              </a:lnSpc>
            </a:pPr>
            <a:r>
              <a:rPr lang="en-US" sz="4900" b="1" dirty="0">
                <a:solidFill>
                  <a:schemeClr val="tx2"/>
                </a:solidFill>
                <a:latin typeface="Open Sans Light"/>
                <a:cs typeface="Open Sans Light"/>
              </a:rPr>
              <a:t>Flexible Work and Scheduling</a:t>
            </a:r>
          </a:p>
          <a:p>
            <a:pPr lvl="1">
              <a:lnSpc>
                <a:spcPct val="120000"/>
              </a:lnSpc>
            </a:pPr>
            <a:r>
              <a:rPr lang="en-US" sz="4900" b="1" dirty="0">
                <a:solidFill>
                  <a:schemeClr val="tx2"/>
                </a:solidFill>
                <a:latin typeface="Open Sans Light"/>
                <a:cs typeface="Open Sans Light"/>
              </a:rPr>
              <a:t>Health and Wellness Benefits</a:t>
            </a:r>
          </a:p>
          <a:p>
            <a:pPr lvl="1">
              <a:lnSpc>
                <a:spcPct val="120000"/>
              </a:lnSpc>
            </a:pPr>
            <a:r>
              <a:rPr lang="en-US" sz="4900" b="1" dirty="0">
                <a:solidFill>
                  <a:schemeClr val="tx2"/>
                </a:solidFill>
                <a:latin typeface="Open Sans Light"/>
                <a:cs typeface="Open Sans Light"/>
              </a:rPr>
              <a:t>Childcare</a:t>
            </a:r>
          </a:p>
          <a:p>
            <a:pPr lvl="1">
              <a:lnSpc>
                <a:spcPct val="120000"/>
              </a:lnSpc>
            </a:pPr>
            <a:r>
              <a:rPr lang="en-US" sz="4900" b="1" dirty="0">
                <a:solidFill>
                  <a:schemeClr val="tx2"/>
                </a:solidFill>
                <a:latin typeface="Open Sans Light"/>
                <a:cs typeface="Open Sans Light"/>
              </a:rPr>
              <a:t>Accommodations and Support</a:t>
            </a:r>
          </a:p>
          <a:p>
            <a:pPr lvl="1">
              <a:lnSpc>
                <a:spcPct val="120000"/>
              </a:lnSpc>
            </a:pPr>
            <a:endParaRPr lang="en-US" sz="4900" dirty="0"/>
          </a:p>
        </p:txBody>
      </p:sp>
    </p:spTree>
    <p:extLst>
      <p:ext uri="{BB962C8B-B14F-4D97-AF65-F5344CB8AC3E}">
        <p14:creationId xmlns:p14="http://schemas.microsoft.com/office/powerpoint/2010/main" val="1305926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942" y="828069"/>
            <a:ext cx="11226032" cy="4570482"/>
          </a:xfrm>
          <a:prstGeom prst="rect">
            <a:avLst/>
          </a:prstGeom>
        </p:spPr>
        <p:txBody>
          <a:bodyPr wrap="square">
            <a:spAutoFit/>
          </a:bodyPr>
          <a:lstStyle/>
          <a:p>
            <a:r>
              <a:rPr lang="en-US" sz="3600"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t>The North Carolina Early Childhood Foundation </a:t>
            </a:r>
            <a:br>
              <a:rPr lang="en-US" sz="3600"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br>
            <a:r>
              <a:rPr lang="en-US" sz="3600"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t>is </a:t>
            </a:r>
            <a:r>
              <a:rPr lang="en-US" sz="3600" b="1" dirty="0">
                <a:solidFill>
                  <a:srgbClr val="81BC41"/>
                </a:solidFill>
                <a:latin typeface="Open Sans" panose="020B0606030504020204" pitchFamily="34" charset="0"/>
                <a:ea typeface="Open Sans" panose="020B0606030504020204" pitchFamily="34" charset="0"/>
                <a:cs typeface="Open Sans" panose="020B0606030504020204" pitchFamily="34" charset="0"/>
              </a:rPr>
              <a:t>driven by a bold vision</a:t>
            </a:r>
            <a:r>
              <a:rPr lang="en-US" sz="3600" b="1" dirty="0">
                <a:solidFill>
                  <a:srgbClr val="81BC41"/>
                </a:solidFill>
                <a:latin typeface="Open Sans Light" panose="020B0306030504020204" pitchFamily="34" charset="0"/>
                <a:ea typeface="Open Sans" panose="020B0606030504020204" pitchFamily="34" charset="0"/>
                <a:cs typeface="Open Sans" panose="020B0606030504020204" pitchFamily="34" charset="0"/>
              </a:rPr>
              <a:t>.</a:t>
            </a:r>
            <a:endParaRPr lang="en-US" sz="3600" b="1"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5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Each North Carolina child has a strong foundation for lifelong health, education and well-being supported by a premiere birth-to-age-eight system.</a:t>
            </a:r>
          </a:p>
          <a:p>
            <a:endParaRPr lang="en-US" sz="2400" dirty="0">
              <a:solidFill>
                <a:srgbClr val="8194AA"/>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3600"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t>Our </a:t>
            </a:r>
            <a:r>
              <a:rPr lang="en-US" sz="3600" b="1" dirty="0">
                <a:solidFill>
                  <a:srgbClr val="81BC41"/>
                </a:solidFill>
                <a:latin typeface="Open Sans" panose="020B0606030504020204" pitchFamily="34" charset="0"/>
                <a:ea typeface="Open Sans" panose="020B0606030504020204" pitchFamily="34" charset="0"/>
                <a:cs typeface="Open Sans" panose="020B0606030504020204" pitchFamily="34" charset="0"/>
              </a:rPr>
              <a:t>Mission</a:t>
            </a:r>
            <a:endParaRPr lang="en-US" sz="3600" b="1" dirty="0">
              <a:latin typeface="Open Sans" panose="020B0606030504020204" pitchFamily="34" charset="0"/>
              <a:ea typeface="Open Sans" panose="020B0606030504020204" pitchFamily="34" charset="0"/>
              <a:cs typeface="Open Sans" panose="020B0606030504020204" pitchFamily="34" charset="0"/>
            </a:endParaRPr>
          </a:p>
          <a:p>
            <a:r>
              <a:rPr lang="en-US" sz="25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To marshal North Carolina’s great people, ideas and achievements to build </a:t>
            </a:r>
            <a:br>
              <a:rPr lang="en-US" sz="25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sz="25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 foundation of opportunity and success for every child by the end </a:t>
            </a:r>
            <a:br>
              <a:rPr lang="en-US" sz="25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sz="25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of third grade.</a:t>
            </a:r>
          </a:p>
          <a:p>
            <a:endParaRPr lang="en-US" sz="2400" dirty="0">
              <a:solidFill>
                <a:srgbClr val="8194AA"/>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9DFADD34-3698-114C-A8C9-6370915BA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767" y="5225602"/>
            <a:ext cx="2807208" cy="1247648"/>
          </a:xfrm>
          <a:prstGeom prst="rect">
            <a:avLst/>
          </a:prstGeom>
        </p:spPr>
      </p:pic>
    </p:spTree>
    <p:extLst>
      <p:ext uri="{BB962C8B-B14F-4D97-AF65-F5344CB8AC3E}">
        <p14:creationId xmlns:p14="http://schemas.microsoft.com/office/powerpoint/2010/main" val="396343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9 at 3.39.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3" y="911189"/>
            <a:ext cx="11999618" cy="6858000"/>
          </a:xfrm>
          <a:prstGeom prst="rect">
            <a:avLst/>
          </a:prstGeom>
        </p:spPr>
      </p:pic>
      <p:sp>
        <p:nvSpPr>
          <p:cNvPr id="5" name="TextBox 4"/>
          <p:cNvSpPr txBox="1"/>
          <p:nvPr/>
        </p:nvSpPr>
        <p:spPr>
          <a:xfrm>
            <a:off x="2484637" y="207084"/>
            <a:ext cx="7323114" cy="646331"/>
          </a:xfrm>
          <a:prstGeom prst="rect">
            <a:avLst/>
          </a:prstGeom>
          <a:noFill/>
        </p:spPr>
        <p:txBody>
          <a:bodyPr wrap="none" rtlCol="0">
            <a:spAutoFit/>
          </a:bodyPr>
          <a:lstStyle/>
          <a:p>
            <a:r>
              <a:rPr lang="en-US" sz="3600" dirty="0" err="1">
                <a:solidFill>
                  <a:srgbClr val="ED7D31"/>
                </a:solidFill>
                <a:latin typeface="Open Sans"/>
                <a:cs typeface="Open Sans"/>
              </a:rPr>
              <a:t>www.familyforwardnc.com</a:t>
            </a:r>
            <a:r>
              <a:rPr lang="en-US" sz="3600" dirty="0">
                <a:solidFill>
                  <a:srgbClr val="ED7D31"/>
                </a:solidFill>
                <a:latin typeface="Open Sans"/>
                <a:cs typeface="Open Sans"/>
              </a:rPr>
              <a:t>/guide</a:t>
            </a:r>
          </a:p>
        </p:txBody>
      </p:sp>
    </p:spTree>
    <p:extLst>
      <p:ext uri="{BB962C8B-B14F-4D97-AF65-F5344CB8AC3E}">
        <p14:creationId xmlns:p14="http://schemas.microsoft.com/office/powerpoint/2010/main" val="301113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F746-4DBB-42AB-98A6-71C49B9D8AAF}"/>
              </a:ext>
            </a:extLst>
          </p:cNvPr>
          <p:cNvSpPr>
            <a:spLocks noGrp="1"/>
          </p:cNvSpPr>
          <p:nvPr>
            <p:ph type="title"/>
          </p:nvPr>
        </p:nvSpPr>
        <p:spPr>
          <a:xfrm>
            <a:off x="582484" y="248263"/>
            <a:ext cx="11821183" cy="1358945"/>
          </a:xfrm>
        </p:spPr>
        <p:txBody>
          <a:bodyPr>
            <a:normAutofit/>
          </a:bodyPr>
          <a:lstStyle/>
          <a:p>
            <a:r>
              <a:rPr lang="en-US" dirty="0">
                <a:solidFill>
                  <a:srgbClr val="81BC41"/>
                </a:solidFill>
                <a:latin typeface="Open Sans"/>
                <a:cs typeface="Open Sans"/>
              </a:rPr>
              <a:t>Workplace Policies that </a:t>
            </a:r>
            <a:r>
              <a:rPr lang="en-US" b="1" dirty="0">
                <a:solidFill>
                  <a:srgbClr val="81BC41"/>
                </a:solidFill>
                <a:latin typeface="Open Sans"/>
                <a:cs typeface="Open Sans"/>
              </a:rPr>
              <a:t>Deliver Results</a:t>
            </a:r>
            <a:endParaRPr lang="en-US" dirty="0">
              <a:solidFill>
                <a:srgbClr val="81BC41"/>
              </a:solidFill>
              <a:latin typeface="Open Sans"/>
              <a:cs typeface="Open Sans"/>
            </a:endParaRPr>
          </a:p>
        </p:txBody>
      </p:sp>
      <p:sp>
        <p:nvSpPr>
          <p:cNvPr id="3" name="Content Placeholder 2">
            <a:extLst>
              <a:ext uri="{FF2B5EF4-FFF2-40B4-BE49-F238E27FC236}">
                <a16:creationId xmlns:a16="http://schemas.microsoft.com/office/drawing/2014/main" id="{F004EB8A-311D-4761-AFF0-D235F94FCE41}"/>
              </a:ext>
            </a:extLst>
          </p:cNvPr>
          <p:cNvSpPr>
            <a:spLocks noGrp="1"/>
          </p:cNvSpPr>
          <p:nvPr>
            <p:ph idx="1"/>
          </p:nvPr>
        </p:nvSpPr>
        <p:spPr>
          <a:xfrm>
            <a:off x="582485" y="1549231"/>
            <a:ext cx="4430386" cy="3226467"/>
          </a:xfrm>
        </p:spPr>
        <p:txBody>
          <a:bodyPr>
            <a:noAutofit/>
          </a:bodyPr>
          <a:lstStyle/>
          <a:p>
            <a:pPr marL="0" indent="0">
              <a:lnSpc>
                <a:spcPct val="100000"/>
              </a:lnSpc>
              <a:spcBef>
                <a:spcPts val="0"/>
              </a:spcBef>
              <a:buNone/>
            </a:pPr>
            <a:r>
              <a:rPr lang="en-US" sz="3200" b="1" dirty="0">
                <a:solidFill>
                  <a:schemeClr val="accent6"/>
                </a:solidFill>
                <a:latin typeface="Open Sans Light"/>
                <a:cs typeface="Open Sans Light"/>
              </a:rPr>
              <a:t>Paid Leave</a:t>
            </a:r>
          </a:p>
          <a:p>
            <a:pPr>
              <a:lnSpc>
                <a:spcPct val="100000"/>
              </a:lnSpc>
              <a:spcBef>
                <a:spcPts val="0"/>
              </a:spcBef>
              <a:buFontTx/>
              <a:buChar char="•"/>
            </a:pPr>
            <a:r>
              <a:rPr lang="en-US" sz="3000" dirty="0">
                <a:solidFill>
                  <a:schemeClr val="tx2"/>
                </a:solidFill>
                <a:latin typeface="Open Sans Light"/>
                <a:cs typeface="Open Sans Light"/>
              </a:rPr>
              <a:t>Parental leave</a:t>
            </a:r>
          </a:p>
          <a:p>
            <a:pPr>
              <a:lnSpc>
                <a:spcPct val="100000"/>
              </a:lnSpc>
              <a:spcBef>
                <a:spcPts val="0"/>
              </a:spcBef>
              <a:buFontTx/>
              <a:buChar char="•"/>
            </a:pPr>
            <a:r>
              <a:rPr lang="en-US" sz="3000" dirty="0">
                <a:solidFill>
                  <a:schemeClr val="tx2"/>
                </a:solidFill>
                <a:latin typeface="Open Sans Light"/>
                <a:cs typeface="Open Sans Light"/>
              </a:rPr>
              <a:t>Sick and safe leave</a:t>
            </a:r>
          </a:p>
          <a:p>
            <a:pPr>
              <a:lnSpc>
                <a:spcPct val="100000"/>
              </a:lnSpc>
              <a:spcBef>
                <a:spcPts val="0"/>
              </a:spcBef>
              <a:buFontTx/>
              <a:buChar char="•"/>
            </a:pPr>
            <a:r>
              <a:rPr lang="en-US" sz="3000" dirty="0">
                <a:solidFill>
                  <a:schemeClr val="tx2"/>
                </a:solidFill>
                <a:latin typeface="Open Sans Light"/>
                <a:cs typeface="Open Sans Light"/>
              </a:rPr>
              <a:t>Family and medical leave</a:t>
            </a:r>
          </a:p>
          <a:p>
            <a:pPr marL="0" indent="0">
              <a:lnSpc>
                <a:spcPct val="100000"/>
              </a:lnSpc>
              <a:spcBef>
                <a:spcPts val="0"/>
              </a:spcBef>
              <a:buNone/>
            </a:pPr>
            <a:endParaRPr lang="en-US" sz="3200" dirty="0">
              <a:latin typeface="Open Sans Light"/>
              <a:cs typeface="Open Sans Light"/>
            </a:endParaRPr>
          </a:p>
        </p:txBody>
      </p:sp>
      <p:sp>
        <p:nvSpPr>
          <p:cNvPr id="5" name="TextBox 4"/>
          <p:cNvSpPr txBox="1"/>
          <p:nvPr/>
        </p:nvSpPr>
        <p:spPr>
          <a:xfrm>
            <a:off x="5090277" y="1506897"/>
            <a:ext cx="6286400" cy="4308872"/>
          </a:xfrm>
          <a:prstGeom prst="rect">
            <a:avLst/>
          </a:prstGeom>
          <a:noFill/>
        </p:spPr>
        <p:txBody>
          <a:bodyPr wrap="square" rtlCol="0">
            <a:spAutoFit/>
          </a:bodyPr>
          <a:lstStyle/>
          <a:p>
            <a:r>
              <a:rPr lang="en-US" sz="3200" b="1" dirty="0">
                <a:solidFill>
                  <a:schemeClr val="accent6"/>
                </a:solidFill>
                <a:latin typeface="Open Sans Light"/>
                <a:cs typeface="Open Sans Light"/>
              </a:rPr>
              <a:t>Results</a:t>
            </a:r>
            <a:endParaRPr lang="en-US" sz="3200" dirty="0">
              <a:solidFill>
                <a:schemeClr val="accent6"/>
              </a:solidFill>
              <a:latin typeface="Open Sans Light"/>
              <a:cs typeface="Open Sans Light"/>
            </a:endParaRPr>
          </a:p>
          <a:p>
            <a:pPr marL="285750" indent="-285750">
              <a:buFontTx/>
              <a:buChar char="•"/>
            </a:pPr>
            <a:r>
              <a:rPr lang="en-US" sz="3000" dirty="0">
                <a:solidFill>
                  <a:schemeClr val="tx2"/>
                </a:solidFill>
                <a:latin typeface="Open Sans Light"/>
                <a:cs typeface="Open Sans Light"/>
              </a:rPr>
              <a:t>Increases productivity, recruitment and retention</a:t>
            </a:r>
          </a:p>
          <a:p>
            <a:pPr marL="285750" indent="-285750">
              <a:buFontTx/>
              <a:buChar char="•"/>
            </a:pPr>
            <a:r>
              <a:rPr lang="en-US" sz="3000" dirty="0">
                <a:solidFill>
                  <a:schemeClr val="tx2"/>
                </a:solidFill>
                <a:latin typeface="Open Sans Light"/>
                <a:cs typeface="Open Sans Light"/>
              </a:rPr>
              <a:t>Reduces infant mortality</a:t>
            </a:r>
          </a:p>
          <a:p>
            <a:pPr marL="285750" indent="-285750">
              <a:buFontTx/>
              <a:buChar char="•"/>
            </a:pPr>
            <a:r>
              <a:rPr lang="en-US" sz="3000" dirty="0">
                <a:solidFill>
                  <a:schemeClr val="tx2"/>
                </a:solidFill>
                <a:latin typeface="Open Sans Light"/>
                <a:cs typeface="Open Sans Light"/>
              </a:rPr>
              <a:t>Increases educational attainment</a:t>
            </a:r>
          </a:p>
          <a:p>
            <a:pPr marL="285750" indent="-285750">
              <a:buFontTx/>
              <a:buChar char="•"/>
            </a:pPr>
            <a:r>
              <a:rPr lang="en-US" sz="3000" dirty="0">
                <a:solidFill>
                  <a:schemeClr val="tx2"/>
                </a:solidFill>
                <a:latin typeface="Open Sans Light"/>
                <a:cs typeface="Open Sans Light"/>
              </a:rPr>
              <a:t>Decreases maternal depression</a:t>
            </a:r>
          </a:p>
          <a:p>
            <a:pPr marL="285750" indent="-285750">
              <a:buFontTx/>
              <a:buChar char="•"/>
            </a:pPr>
            <a:r>
              <a:rPr lang="en-US" sz="3000" dirty="0">
                <a:solidFill>
                  <a:schemeClr val="tx2"/>
                </a:solidFill>
                <a:latin typeface="Open Sans Light"/>
                <a:cs typeface="Open Sans Light"/>
              </a:rPr>
              <a:t>Increases paternal involvement in caregiving</a:t>
            </a:r>
          </a:p>
          <a:p>
            <a:pPr marL="285750" indent="-285750">
              <a:buFontTx/>
              <a:buChar char="•"/>
            </a:pPr>
            <a:endParaRPr lang="en-US" sz="3200" dirty="0">
              <a:latin typeface="Open Sans Light"/>
              <a:cs typeface="Open Sans Light"/>
            </a:endParaRPr>
          </a:p>
        </p:txBody>
      </p:sp>
      <p:sp>
        <p:nvSpPr>
          <p:cNvPr id="4" name="Rectangle 3">
            <a:extLst>
              <a:ext uri="{FF2B5EF4-FFF2-40B4-BE49-F238E27FC236}">
                <a16:creationId xmlns:a16="http://schemas.microsoft.com/office/drawing/2014/main" id="{4BF2CBF5-EBCB-49FD-93CE-0AF18BC22AB5}"/>
              </a:ext>
            </a:extLst>
          </p:cNvPr>
          <p:cNvSpPr/>
          <p:nvPr/>
        </p:nvSpPr>
        <p:spPr>
          <a:xfrm>
            <a:off x="659747" y="5741489"/>
            <a:ext cx="8861060" cy="830997"/>
          </a:xfrm>
          <a:prstGeom prst="rect">
            <a:avLst/>
          </a:prstGeom>
          <a:ln>
            <a:solidFill>
              <a:schemeClr val="tx2"/>
            </a:solidFill>
            <a:prstDash val="sysDash"/>
          </a:ln>
        </p:spPr>
        <p:txBody>
          <a:bodyPr wrap="square">
            <a:spAutoFit/>
          </a:bodyPr>
          <a:lstStyle/>
          <a:p>
            <a:r>
              <a:rPr lang="en-US" sz="2400" b="1" dirty="0">
                <a:solidFill>
                  <a:schemeClr val="accent2"/>
                </a:solidFill>
                <a:latin typeface="Open Sans Light" panose="020B0306030504020204"/>
              </a:rPr>
              <a:t>The United States is the only developed nation in the </a:t>
            </a:r>
            <a:br>
              <a:rPr lang="en-US" sz="2400" b="1" dirty="0">
                <a:solidFill>
                  <a:schemeClr val="accent2"/>
                </a:solidFill>
                <a:latin typeface="Open Sans Light" panose="020B0306030504020204"/>
              </a:rPr>
            </a:br>
            <a:r>
              <a:rPr lang="en-US" sz="2400" b="1" dirty="0">
                <a:solidFill>
                  <a:schemeClr val="accent2"/>
                </a:solidFill>
                <a:latin typeface="Open Sans Light" panose="020B0306030504020204"/>
              </a:rPr>
              <a:t>world with no national paid parental leave policy. </a:t>
            </a:r>
          </a:p>
        </p:txBody>
      </p:sp>
    </p:spTree>
    <p:extLst>
      <p:ext uri="{BB962C8B-B14F-4D97-AF65-F5344CB8AC3E}">
        <p14:creationId xmlns:p14="http://schemas.microsoft.com/office/powerpoint/2010/main" val="396728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1298" y="1522795"/>
            <a:ext cx="5315759" cy="4339650"/>
          </a:xfrm>
          <a:prstGeom prst="rect">
            <a:avLst/>
          </a:prstGeom>
          <a:noFill/>
        </p:spPr>
        <p:txBody>
          <a:bodyPr wrap="square" rtlCol="0">
            <a:spAutoFit/>
          </a:bodyPr>
          <a:lstStyle/>
          <a:p>
            <a:r>
              <a:rPr lang="en-US" sz="3200" b="1" dirty="0">
                <a:solidFill>
                  <a:schemeClr val="accent6"/>
                </a:solidFill>
                <a:latin typeface="Open Sans Light"/>
                <a:cs typeface="Open Sans Light"/>
              </a:rPr>
              <a:t>Flexible Work </a:t>
            </a:r>
            <a:br>
              <a:rPr lang="en-US" sz="3200" b="1" dirty="0">
                <a:solidFill>
                  <a:schemeClr val="accent6"/>
                </a:solidFill>
                <a:latin typeface="Open Sans Light"/>
                <a:cs typeface="Open Sans Light"/>
              </a:rPr>
            </a:br>
            <a:r>
              <a:rPr lang="en-US" sz="3200" b="1" dirty="0">
                <a:solidFill>
                  <a:schemeClr val="accent6"/>
                </a:solidFill>
                <a:latin typeface="Open Sans Light"/>
                <a:cs typeface="Open Sans Light"/>
              </a:rPr>
              <a:t>and Scheduling</a:t>
            </a:r>
          </a:p>
          <a:p>
            <a:pPr marL="285750" indent="-285750">
              <a:buFontTx/>
              <a:buChar char="•"/>
            </a:pPr>
            <a:r>
              <a:rPr lang="en-US" sz="3000" dirty="0">
                <a:solidFill>
                  <a:schemeClr val="tx2"/>
                </a:solidFill>
                <a:latin typeface="Open Sans Light"/>
                <a:cs typeface="Open Sans Light"/>
              </a:rPr>
              <a:t>Flextime</a:t>
            </a:r>
          </a:p>
          <a:p>
            <a:pPr marL="285750" indent="-285750">
              <a:buFontTx/>
              <a:buChar char="•"/>
            </a:pPr>
            <a:r>
              <a:rPr lang="en-US" sz="3000" dirty="0">
                <a:solidFill>
                  <a:schemeClr val="tx2"/>
                </a:solidFill>
                <a:latin typeface="Open Sans Light"/>
                <a:cs typeface="Open Sans Light"/>
              </a:rPr>
              <a:t>Working from home/telecommuting</a:t>
            </a:r>
          </a:p>
          <a:p>
            <a:pPr marL="285750" indent="-285750">
              <a:buFontTx/>
              <a:buChar char="•"/>
            </a:pPr>
            <a:r>
              <a:rPr lang="en-US" sz="3000" dirty="0">
                <a:solidFill>
                  <a:schemeClr val="tx2"/>
                </a:solidFill>
                <a:latin typeface="Open Sans Light"/>
                <a:cs typeface="Open Sans Light"/>
              </a:rPr>
              <a:t>Job sharing and/or </a:t>
            </a:r>
            <a:br>
              <a:rPr lang="en-US" sz="3000" dirty="0">
                <a:solidFill>
                  <a:schemeClr val="tx2"/>
                </a:solidFill>
                <a:latin typeface="Open Sans Light"/>
                <a:cs typeface="Open Sans Light"/>
              </a:rPr>
            </a:br>
            <a:r>
              <a:rPr lang="en-US" sz="3000" dirty="0">
                <a:solidFill>
                  <a:schemeClr val="tx2"/>
                </a:solidFill>
                <a:latin typeface="Open Sans Light"/>
                <a:cs typeface="Open Sans Light"/>
              </a:rPr>
              <a:t>part-time work</a:t>
            </a:r>
          </a:p>
          <a:p>
            <a:pPr marL="285750" indent="-285750">
              <a:buFontTx/>
              <a:buChar char="•"/>
            </a:pPr>
            <a:r>
              <a:rPr lang="en-US" sz="3000" dirty="0">
                <a:solidFill>
                  <a:schemeClr val="tx2"/>
                </a:solidFill>
                <a:latin typeface="Open Sans Light"/>
                <a:cs typeface="Open Sans Light"/>
              </a:rPr>
              <a:t>Predictable scheduling</a:t>
            </a:r>
          </a:p>
          <a:p>
            <a:pPr marL="285750" indent="-285750">
              <a:buFontTx/>
              <a:buChar char="•"/>
            </a:pPr>
            <a:endParaRPr lang="en-US" sz="3200" dirty="0">
              <a:latin typeface="Open Sans Light"/>
              <a:cs typeface="Open Sans Light"/>
            </a:endParaRPr>
          </a:p>
        </p:txBody>
      </p:sp>
      <p:sp>
        <p:nvSpPr>
          <p:cNvPr id="7" name="TextBox 6">
            <a:extLst>
              <a:ext uri="{FF2B5EF4-FFF2-40B4-BE49-F238E27FC236}">
                <a16:creationId xmlns:a16="http://schemas.microsoft.com/office/drawing/2014/main" id="{7E4924E9-898B-4A99-90D2-DA8AB5F69265}"/>
              </a:ext>
            </a:extLst>
          </p:cNvPr>
          <p:cNvSpPr txBox="1"/>
          <p:nvPr/>
        </p:nvSpPr>
        <p:spPr>
          <a:xfrm>
            <a:off x="5642861" y="1607208"/>
            <a:ext cx="5682650" cy="3847207"/>
          </a:xfrm>
          <a:prstGeom prst="rect">
            <a:avLst/>
          </a:prstGeom>
          <a:noFill/>
        </p:spPr>
        <p:txBody>
          <a:bodyPr wrap="square" rtlCol="0">
            <a:spAutoFit/>
          </a:bodyPr>
          <a:lstStyle/>
          <a:p>
            <a:r>
              <a:rPr lang="en-US" sz="3200" b="1" dirty="0">
                <a:solidFill>
                  <a:schemeClr val="accent6"/>
                </a:solidFill>
                <a:latin typeface="Open Sans Light"/>
                <a:cs typeface="Open Sans Light"/>
              </a:rPr>
              <a:t>Results</a:t>
            </a:r>
          </a:p>
          <a:p>
            <a:pPr marL="285750" indent="-285750">
              <a:buFontTx/>
              <a:buChar char="•"/>
            </a:pPr>
            <a:r>
              <a:rPr lang="en-US" sz="3000" dirty="0">
                <a:solidFill>
                  <a:schemeClr val="tx2"/>
                </a:solidFill>
                <a:latin typeface="Open Sans Light"/>
                <a:cs typeface="Open Sans Light"/>
              </a:rPr>
              <a:t>Increases productivity, recruitment and retention</a:t>
            </a:r>
          </a:p>
          <a:p>
            <a:pPr marL="285750" indent="-285750">
              <a:buFontTx/>
              <a:buChar char="•"/>
            </a:pPr>
            <a:r>
              <a:rPr lang="en-US" sz="3000" dirty="0">
                <a:solidFill>
                  <a:schemeClr val="tx2"/>
                </a:solidFill>
                <a:latin typeface="Open Sans Light"/>
                <a:cs typeface="Open Sans Light"/>
              </a:rPr>
              <a:t>Reduces absenteeism</a:t>
            </a:r>
          </a:p>
          <a:p>
            <a:pPr marL="285750" indent="-285750">
              <a:buFontTx/>
              <a:buChar char="•"/>
            </a:pPr>
            <a:r>
              <a:rPr lang="en-US" sz="3000" dirty="0">
                <a:solidFill>
                  <a:schemeClr val="tx2"/>
                </a:solidFill>
                <a:latin typeface="Open Sans Light"/>
                <a:cs typeface="Open Sans Light"/>
              </a:rPr>
              <a:t>Reduces childhood obesity</a:t>
            </a:r>
          </a:p>
          <a:p>
            <a:pPr marL="285750" indent="-285750">
              <a:buFontTx/>
              <a:buChar char="•"/>
            </a:pPr>
            <a:r>
              <a:rPr lang="en-US" sz="3000" dirty="0">
                <a:solidFill>
                  <a:schemeClr val="tx2"/>
                </a:solidFill>
                <a:latin typeface="Open Sans Light"/>
                <a:cs typeface="Open Sans Light"/>
              </a:rPr>
              <a:t>Reduces stress and increases job satisfaction</a:t>
            </a:r>
          </a:p>
          <a:p>
            <a:pPr marL="285750" indent="-285750">
              <a:buFontTx/>
              <a:buChar char="•"/>
            </a:pPr>
            <a:endParaRPr lang="en-US" sz="3200" dirty="0">
              <a:latin typeface="Open Sans Light"/>
              <a:cs typeface="Open Sans Light"/>
            </a:endParaRPr>
          </a:p>
        </p:txBody>
      </p:sp>
      <p:sp>
        <p:nvSpPr>
          <p:cNvPr id="6" name="Title 1">
            <a:extLst>
              <a:ext uri="{FF2B5EF4-FFF2-40B4-BE49-F238E27FC236}">
                <a16:creationId xmlns:a16="http://schemas.microsoft.com/office/drawing/2014/main" id="{300DF746-4DBB-42AB-98A6-71C49B9D8AAF}"/>
              </a:ext>
            </a:extLst>
          </p:cNvPr>
          <p:cNvSpPr txBox="1">
            <a:spLocks/>
          </p:cNvSpPr>
          <p:nvPr/>
        </p:nvSpPr>
        <p:spPr>
          <a:xfrm>
            <a:off x="582485" y="248263"/>
            <a:ext cx="11821183" cy="1358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81BC41"/>
                </a:solidFill>
                <a:latin typeface="Open Sans"/>
                <a:cs typeface="Open Sans"/>
              </a:rPr>
              <a:t>Workplace Policies that </a:t>
            </a:r>
            <a:r>
              <a:rPr lang="en-US" b="1">
                <a:solidFill>
                  <a:srgbClr val="81BC41"/>
                </a:solidFill>
                <a:latin typeface="Open Sans"/>
                <a:cs typeface="Open Sans"/>
              </a:rPr>
              <a:t>Deliver Results</a:t>
            </a:r>
            <a:endParaRPr lang="en-US" dirty="0">
              <a:solidFill>
                <a:srgbClr val="81BC41"/>
              </a:solidFill>
              <a:latin typeface="Open Sans"/>
              <a:cs typeface="Open Sans"/>
            </a:endParaRPr>
          </a:p>
        </p:txBody>
      </p:sp>
      <p:sp>
        <p:nvSpPr>
          <p:cNvPr id="8" name="Rectangle 7">
            <a:extLst>
              <a:ext uri="{FF2B5EF4-FFF2-40B4-BE49-F238E27FC236}">
                <a16:creationId xmlns:a16="http://schemas.microsoft.com/office/drawing/2014/main" id="{AC15B0CA-C7D7-43BA-BB25-5D01B7764290}"/>
              </a:ext>
            </a:extLst>
          </p:cNvPr>
          <p:cNvSpPr/>
          <p:nvPr/>
        </p:nvSpPr>
        <p:spPr>
          <a:xfrm>
            <a:off x="681298" y="5778740"/>
            <a:ext cx="8194688" cy="830997"/>
          </a:xfrm>
          <a:prstGeom prst="rect">
            <a:avLst/>
          </a:prstGeom>
          <a:ln>
            <a:solidFill>
              <a:schemeClr val="tx2"/>
            </a:solidFill>
            <a:prstDash val="sysDash"/>
          </a:ln>
        </p:spPr>
        <p:txBody>
          <a:bodyPr wrap="square">
            <a:spAutoFit/>
          </a:bodyPr>
          <a:lstStyle/>
          <a:p>
            <a:r>
              <a:rPr lang="en-US" sz="2400" b="1" dirty="0">
                <a:solidFill>
                  <a:schemeClr val="accent2"/>
                </a:solidFill>
                <a:latin typeface="Open Sans Light" panose="020B0306030504020204"/>
              </a:rPr>
              <a:t>Nearly 40% of parents nationwide say they’ve left a job because it lacked flexibility.</a:t>
            </a:r>
          </a:p>
        </p:txBody>
      </p:sp>
    </p:spTree>
    <p:extLst>
      <p:ext uri="{BB962C8B-B14F-4D97-AF65-F5344CB8AC3E}">
        <p14:creationId xmlns:p14="http://schemas.microsoft.com/office/powerpoint/2010/main" val="1184451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04EB8A-311D-4761-AFF0-D235F94FCE41}"/>
              </a:ext>
            </a:extLst>
          </p:cNvPr>
          <p:cNvSpPr>
            <a:spLocks noGrp="1"/>
          </p:cNvSpPr>
          <p:nvPr>
            <p:ph idx="1"/>
          </p:nvPr>
        </p:nvSpPr>
        <p:spPr>
          <a:xfrm>
            <a:off x="704321" y="1415448"/>
            <a:ext cx="4749425" cy="3875005"/>
          </a:xfrm>
        </p:spPr>
        <p:txBody>
          <a:bodyPr>
            <a:noAutofit/>
          </a:bodyPr>
          <a:lstStyle/>
          <a:p>
            <a:pPr marL="0" indent="0">
              <a:lnSpc>
                <a:spcPct val="100000"/>
              </a:lnSpc>
              <a:spcBef>
                <a:spcPts val="0"/>
              </a:spcBef>
              <a:buNone/>
            </a:pPr>
            <a:r>
              <a:rPr lang="en-US" sz="3200" b="1" dirty="0">
                <a:solidFill>
                  <a:schemeClr val="accent6"/>
                </a:solidFill>
                <a:latin typeface="Open Sans Light"/>
                <a:cs typeface="Open Sans Light"/>
              </a:rPr>
              <a:t>Child Care</a:t>
            </a:r>
          </a:p>
          <a:p>
            <a:pPr>
              <a:lnSpc>
                <a:spcPct val="100000"/>
              </a:lnSpc>
              <a:spcBef>
                <a:spcPts val="0"/>
              </a:spcBef>
              <a:buFontTx/>
              <a:buChar char="•"/>
            </a:pPr>
            <a:r>
              <a:rPr lang="en-US" sz="3000" dirty="0">
                <a:solidFill>
                  <a:schemeClr val="tx2"/>
                </a:solidFill>
                <a:latin typeface="Open Sans Light"/>
                <a:cs typeface="Open Sans Light"/>
              </a:rPr>
              <a:t>Backup or emergency care</a:t>
            </a:r>
          </a:p>
          <a:p>
            <a:pPr>
              <a:lnSpc>
                <a:spcPct val="100000"/>
              </a:lnSpc>
              <a:spcBef>
                <a:spcPts val="0"/>
              </a:spcBef>
              <a:buFontTx/>
              <a:buChar char="•"/>
            </a:pPr>
            <a:r>
              <a:rPr lang="en-US" sz="3000" dirty="0">
                <a:solidFill>
                  <a:schemeClr val="tx2"/>
                </a:solidFill>
                <a:latin typeface="Open Sans Light"/>
                <a:cs typeface="Open Sans Light"/>
              </a:rPr>
              <a:t>On-site or consortium sponsored care</a:t>
            </a:r>
          </a:p>
          <a:p>
            <a:pPr>
              <a:lnSpc>
                <a:spcPct val="100000"/>
              </a:lnSpc>
              <a:spcBef>
                <a:spcPts val="0"/>
              </a:spcBef>
              <a:buFontTx/>
              <a:buChar char="•"/>
            </a:pPr>
            <a:r>
              <a:rPr lang="en-US" sz="3000" dirty="0">
                <a:solidFill>
                  <a:schemeClr val="tx2"/>
                </a:solidFill>
                <a:latin typeface="Open Sans Light"/>
                <a:cs typeface="Open Sans Light"/>
              </a:rPr>
              <a:t>Subsidized/Reimbursed care or childcare referral</a:t>
            </a:r>
          </a:p>
        </p:txBody>
      </p:sp>
      <p:sp>
        <p:nvSpPr>
          <p:cNvPr id="5" name="TextBox 4"/>
          <p:cNvSpPr txBox="1"/>
          <p:nvPr/>
        </p:nvSpPr>
        <p:spPr>
          <a:xfrm>
            <a:off x="5756122" y="1415450"/>
            <a:ext cx="5976257" cy="4278094"/>
          </a:xfrm>
          <a:prstGeom prst="rect">
            <a:avLst/>
          </a:prstGeom>
          <a:noFill/>
        </p:spPr>
        <p:txBody>
          <a:bodyPr wrap="square" rtlCol="0">
            <a:spAutoFit/>
          </a:bodyPr>
          <a:lstStyle/>
          <a:p>
            <a:r>
              <a:rPr lang="en-US" sz="3200" b="1" dirty="0">
                <a:solidFill>
                  <a:schemeClr val="accent6"/>
                </a:solidFill>
                <a:latin typeface="Open Sans Light"/>
                <a:cs typeface="Open Sans Light"/>
              </a:rPr>
              <a:t>Results</a:t>
            </a:r>
          </a:p>
          <a:p>
            <a:pPr marL="285750" indent="-285750">
              <a:buFontTx/>
              <a:buChar char="•"/>
            </a:pPr>
            <a:r>
              <a:rPr lang="en-US" sz="3000" dirty="0">
                <a:solidFill>
                  <a:schemeClr val="tx2"/>
                </a:solidFill>
                <a:latin typeface="Open Sans Light"/>
                <a:cs typeface="Open Sans Light"/>
              </a:rPr>
              <a:t>Improves productivity and increases recruitment, retention</a:t>
            </a:r>
          </a:p>
          <a:p>
            <a:pPr marL="285750" indent="-285750">
              <a:buFontTx/>
              <a:buChar char="•"/>
            </a:pPr>
            <a:r>
              <a:rPr lang="en-US" sz="3000" dirty="0">
                <a:solidFill>
                  <a:schemeClr val="tx2"/>
                </a:solidFill>
                <a:latin typeface="Open Sans Light"/>
                <a:cs typeface="Open Sans Light"/>
              </a:rPr>
              <a:t>Reduces absenteeism</a:t>
            </a:r>
          </a:p>
          <a:p>
            <a:pPr marL="285750" indent="-285750">
              <a:buFontTx/>
              <a:buChar char="•"/>
            </a:pPr>
            <a:r>
              <a:rPr lang="en-US" sz="3000" dirty="0">
                <a:solidFill>
                  <a:schemeClr val="tx2"/>
                </a:solidFill>
                <a:latin typeface="Open Sans Light"/>
                <a:cs typeface="Open Sans Light"/>
              </a:rPr>
              <a:t>Improves high school graduation rates, overall educational attainment</a:t>
            </a:r>
          </a:p>
          <a:p>
            <a:pPr marL="285750" indent="-285750">
              <a:buFontTx/>
              <a:buChar char="•"/>
            </a:pPr>
            <a:r>
              <a:rPr lang="en-US" sz="3000" dirty="0">
                <a:solidFill>
                  <a:schemeClr val="tx2"/>
                </a:solidFill>
                <a:latin typeface="Open Sans Light"/>
                <a:cs typeface="Open Sans Light"/>
              </a:rPr>
              <a:t>Improves family economic security</a:t>
            </a:r>
          </a:p>
        </p:txBody>
      </p:sp>
      <p:sp>
        <p:nvSpPr>
          <p:cNvPr id="6" name="Title 1">
            <a:extLst>
              <a:ext uri="{FF2B5EF4-FFF2-40B4-BE49-F238E27FC236}">
                <a16:creationId xmlns:a16="http://schemas.microsoft.com/office/drawing/2014/main" id="{300DF746-4DBB-42AB-98A6-71C49B9D8AAF}"/>
              </a:ext>
            </a:extLst>
          </p:cNvPr>
          <p:cNvSpPr>
            <a:spLocks noGrp="1"/>
          </p:cNvSpPr>
          <p:nvPr>
            <p:ph type="title"/>
          </p:nvPr>
        </p:nvSpPr>
        <p:spPr>
          <a:xfrm>
            <a:off x="582485" y="248263"/>
            <a:ext cx="11821183" cy="1358945"/>
          </a:xfrm>
        </p:spPr>
        <p:txBody>
          <a:bodyPr>
            <a:normAutofit/>
          </a:bodyPr>
          <a:lstStyle/>
          <a:p>
            <a:r>
              <a:rPr lang="en-US" dirty="0">
                <a:solidFill>
                  <a:srgbClr val="81BC41"/>
                </a:solidFill>
                <a:latin typeface="Open Sans"/>
                <a:cs typeface="Open Sans"/>
              </a:rPr>
              <a:t>Workplace Policies that </a:t>
            </a:r>
            <a:r>
              <a:rPr lang="en-US" b="1" dirty="0">
                <a:solidFill>
                  <a:srgbClr val="81BC41"/>
                </a:solidFill>
                <a:latin typeface="Open Sans"/>
                <a:cs typeface="Open Sans"/>
              </a:rPr>
              <a:t>Deliver Results</a:t>
            </a:r>
            <a:endParaRPr lang="en-US" dirty="0">
              <a:solidFill>
                <a:srgbClr val="81BC41"/>
              </a:solidFill>
              <a:latin typeface="Open Sans"/>
              <a:cs typeface="Open Sans"/>
            </a:endParaRPr>
          </a:p>
        </p:txBody>
      </p:sp>
      <p:sp>
        <p:nvSpPr>
          <p:cNvPr id="7" name="Rectangle 6">
            <a:extLst>
              <a:ext uri="{FF2B5EF4-FFF2-40B4-BE49-F238E27FC236}">
                <a16:creationId xmlns:a16="http://schemas.microsoft.com/office/drawing/2014/main" id="{D2A2F337-A76A-46D1-BE6D-04ABC793508C}"/>
              </a:ext>
            </a:extLst>
          </p:cNvPr>
          <p:cNvSpPr/>
          <p:nvPr/>
        </p:nvSpPr>
        <p:spPr>
          <a:xfrm>
            <a:off x="704321" y="5995973"/>
            <a:ext cx="8707693" cy="461665"/>
          </a:xfrm>
          <a:prstGeom prst="rect">
            <a:avLst/>
          </a:prstGeom>
          <a:ln>
            <a:solidFill>
              <a:schemeClr val="tx2"/>
            </a:solidFill>
            <a:prstDash val="sysDash"/>
          </a:ln>
        </p:spPr>
        <p:txBody>
          <a:bodyPr wrap="square">
            <a:spAutoFit/>
          </a:bodyPr>
          <a:lstStyle/>
          <a:p>
            <a:r>
              <a:rPr lang="en-US" sz="2400" b="1" dirty="0">
                <a:solidFill>
                  <a:schemeClr val="accent2"/>
                </a:solidFill>
                <a:latin typeface="Open Sans Light" panose="020B0306030504020204"/>
              </a:rPr>
              <a:t>99 of 100 counties in North Carolina are child care deserts.</a:t>
            </a:r>
          </a:p>
        </p:txBody>
      </p:sp>
    </p:spTree>
    <p:extLst>
      <p:ext uri="{BB962C8B-B14F-4D97-AF65-F5344CB8AC3E}">
        <p14:creationId xmlns:p14="http://schemas.microsoft.com/office/powerpoint/2010/main" val="4211000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0DF746-4DBB-42AB-98A6-71C49B9D8AAF}"/>
              </a:ext>
            </a:extLst>
          </p:cNvPr>
          <p:cNvSpPr>
            <a:spLocks noGrp="1"/>
          </p:cNvSpPr>
          <p:nvPr>
            <p:ph type="title"/>
          </p:nvPr>
        </p:nvSpPr>
        <p:spPr>
          <a:xfrm>
            <a:off x="370817" y="369279"/>
            <a:ext cx="11821183" cy="1173183"/>
          </a:xfrm>
        </p:spPr>
        <p:txBody>
          <a:bodyPr>
            <a:normAutofit fontScale="90000"/>
          </a:bodyPr>
          <a:lstStyle/>
          <a:p>
            <a:br>
              <a:rPr lang="en-US" dirty="0">
                <a:solidFill>
                  <a:srgbClr val="81BC41"/>
                </a:solidFill>
                <a:latin typeface="Open Sans"/>
                <a:cs typeface="Open Sans"/>
              </a:rPr>
            </a:br>
            <a:r>
              <a:rPr lang="en-US" dirty="0">
                <a:solidFill>
                  <a:srgbClr val="81BC41"/>
                </a:solidFill>
                <a:latin typeface="Open Sans"/>
                <a:cs typeface="Open Sans"/>
              </a:rPr>
              <a:t>Business Smart: Mitchell Gold + Bob Williams</a:t>
            </a:r>
            <a:br>
              <a:rPr lang="en-US" dirty="0">
                <a:solidFill>
                  <a:srgbClr val="81BC41"/>
                </a:solidFill>
                <a:latin typeface="Open Sans"/>
                <a:cs typeface="Open Sans"/>
              </a:rPr>
            </a:br>
            <a:br>
              <a:rPr lang="en-US" dirty="0">
                <a:solidFill>
                  <a:srgbClr val="81BC41"/>
                </a:solidFill>
                <a:latin typeface="Open Sans"/>
                <a:cs typeface="Open Sans"/>
              </a:rPr>
            </a:br>
            <a:r>
              <a:rPr lang="en-US" dirty="0">
                <a:solidFill>
                  <a:srgbClr val="81BC41"/>
                </a:solidFill>
                <a:latin typeface="Open Sans"/>
                <a:cs typeface="Open Sans"/>
              </a:rPr>
              <a:t> </a:t>
            </a:r>
          </a:p>
        </p:txBody>
      </p:sp>
      <p:pic>
        <p:nvPicPr>
          <p:cNvPr id="2" name="Picture 1" descr="Screen Shot 2019-06-20 at 10.0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06332"/>
            <a:ext cx="5013819" cy="3901242"/>
          </a:xfrm>
          <a:prstGeom prst="rect">
            <a:avLst/>
          </a:prstGeom>
        </p:spPr>
      </p:pic>
      <p:sp>
        <p:nvSpPr>
          <p:cNvPr id="7" name="TextBox 6"/>
          <p:cNvSpPr txBox="1"/>
          <p:nvPr/>
        </p:nvSpPr>
        <p:spPr>
          <a:xfrm>
            <a:off x="681419" y="1345667"/>
            <a:ext cx="5787533" cy="5016758"/>
          </a:xfrm>
          <a:prstGeom prst="rect">
            <a:avLst/>
          </a:prstGeom>
          <a:noFill/>
        </p:spPr>
        <p:txBody>
          <a:bodyPr wrap="square" rtlCol="0">
            <a:spAutoFit/>
          </a:bodyPr>
          <a:lstStyle/>
          <a:p>
            <a:r>
              <a:rPr lang="en-US" sz="3200" dirty="0">
                <a:solidFill>
                  <a:srgbClr val="81BC41"/>
                </a:solidFill>
                <a:latin typeface="Open Sans Light"/>
                <a:cs typeface="Open Sans Light"/>
              </a:rPr>
              <a:t>Alexander County </a:t>
            </a:r>
            <a:br>
              <a:rPr lang="en-US" sz="3200" dirty="0">
                <a:solidFill>
                  <a:srgbClr val="81BC41"/>
                </a:solidFill>
                <a:latin typeface="Open Sans Light"/>
                <a:cs typeface="Open Sans Light"/>
              </a:rPr>
            </a:br>
            <a:r>
              <a:rPr lang="en-US" sz="3200" dirty="0">
                <a:solidFill>
                  <a:srgbClr val="81BC41"/>
                </a:solidFill>
                <a:latin typeface="Open Sans Light"/>
                <a:cs typeface="Open Sans Light"/>
              </a:rPr>
              <a:t>900+ employees </a:t>
            </a:r>
            <a:br>
              <a:rPr lang="en-US" sz="3200" dirty="0">
                <a:solidFill>
                  <a:srgbClr val="81BC41"/>
                </a:solidFill>
                <a:latin typeface="Open Sans Light"/>
                <a:cs typeface="Open Sans Light"/>
              </a:rPr>
            </a:br>
            <a:endParaRPr lang="en-US" sz="3200" dirty="0">
              <a:solidFill>
                <a:srgbClr val="81BC41"/>
              </a:solidFill>
              <a:latin typeface="Open Sans Light"/>
              <a:cs typeface="Open Sans Light"/>
            </a:endParaRPr>
          </a:p>
          <a:p>
            <a:r>
              <a:rPr lang="en-US" sz="3200" dirty="0">
                <a:solidFill>
                  <a:srgbClr val="81BC41"/>
                </a:solidFill>
                <a:latin typeface="Open Sans Light"/>
                <a:cs typeface="Open Sans Light"/>
              </a:rPr>
              <a:t>Child Care</a:t>
            </a:r>
          </a:p>
          <a:p>
            <a:pPr marL="457200" indent="-457200">
              <a:lnSpc>
                <a:spcPct val="100000"/>
              </a:lnSpc>
              <a:spcBef>
                <a:spcPts val="0"/>
              </a:spcBef>
              <a:buFontTx/>
              <a:buChar char="•"/>
            </a:pPr>
            <a:r>
              <a:rPr lang="en-US" sz="3200" dirty="0">
                <a:solidFill>
                  <a:schemeClr val="tx2"/>
                </a:solidFill>
                <a:latin typeface="Open Sans Light"/>
                <a:cs typeface="Open Sans Light"/>
              </a:rPr>
              <a:t>On-site sponsored care</a:t>
            </a:r>
          </a:p>
          <a:p>
            <a:pPr>
              <a:lnSpc>
                <a:spcPct val="100000"/>
              </a:lnSpc>
              <a:spcBef>
                <a:spcPts val="0"/>
              </a:spcBef>
              <a:buFontTx/>
              <a:buChar char="•"/>
            </a:pPr>
            <a:endParaRPr lang="en-US" sz="3200" dirty="0">
              <a:solidFill>
                <a:schemeClr val="tx2"/>
              </a:solidFill>
              <a:latin typeface="Open Sans Light"/>
              <a:cs typeface="Open Sans Light"/>
            </a:endParaRPr>
          </a:p>
          <a:p>
            <a:pPr>
              <a:lnSpc>
                <a:spcPct val="100000"/>
              </a:lnSpc>
              <a:spcBef>
                <a:spcPts val="0"/>
              </a:spcBef>
            </a:pPr>
            <a:r>
              <a:rPr lang="en-US" sz="3200" dirty="0">
                <a:solidFill>
                  <a:srgbClr val="81BC41"/>
                </a:solidFill>
                <a:latin typeface="Open Sans Light"/>
                <a:cs typeface="Open Sans Light"/>
              </a:rPr>
              <a:t>Health and Wellness</a:t>
            </a:r>
          </a:p>
          <a:p>
            <a:pPr marL="457200" indent="-457200">
              <a:lnSpc>
                <a:spcPct val="100000"/>
              </a:lnSpc>
              <a:spcBef>
                <a:spcPts val="0"/>
              </a:spcBef>
              <a:buFontTx/>
              <a:buChar char="•"/>
            </a:pPr>
            <a:r>
              <a:rPr lang="en-US" sz="3200" dirty="0">
                <a:solidFill>
                  <a:schemeClr val="tx2"/>
                </a:solidFill>
                <a:latin typeface="Open Sans Light"/>
                <a:cs typeface="Open Sans Light"/>
              </a:rPr>
              <a:t>On-site health center for employees and families</a:t>
            </a:r>
          </a:p>
          <a:p>
            <a:endParaRPr lang="en-US" sz="3200" dirty="0"/>
          </a:p>
        </p:txBody>
      </p:sp>
    </p:spTree>
    <p:extLst>
      <p:ext uri="{BB962C8B-B14F-4D97-AF65-F5344CB8AC3E}">
        <p14:creationId xmlns:p14="http://schemas.microsoft.com/office/powerpoint/2010/main" val="2253401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0DF746-4DBB-42AB-98A6-71C49B9D8AAF}"/>
              </a:ext>
            </a:extLst>
          </p:cNvPr>
          <p:cNvSpPr>
            <a:spLocks noGrp="1"/>
          </p:cNvSpPr>
          <p:nvPr>
            <p:ph type="title"/>
          </p:nvPr>
        </p:nvSpPr>
        <p:spPr>
          <a:xfrm>
            <a:off x="370817" y="369279"/>
            <a:ext cx="11821183" cy="1173183"/>
          </a:xfrm>
        </p:spPr>
        <p:txBody>
          <a:bodyPr>
            <a:normAutofit fontScale="90000"/>
          </a:bodyPr>
          <a:lstStyle/>
          <a:p>
            <a:br>
              <a:rPr lang="en-US" dirty="0">
                <a:solidFill>
                  <a:srgbClr val="81BC41"/>
                </a:solidFill>
                <a:latin typeface="Open Sans"/>
                <a:cs typeface="Open Sans"/>
              </a:rPr>
            </a:br>
            <a:r>
              <a:rPr lang="en-US" dirty="0">
                <a:solidFill>
                  <a:srgbClr val="81BC41"/>
                </a:solidFill>
                <a:latin typeface="Open Sans"/>
                <a:cs typeface="Open Sans"/>
              </a:rPr>
              <a:t>Business Smart: </a:t>
            </a:r>
            <a:r>
              <a:rPr lang="en-US" dirty="0" err="1">
                <a:solidFill>
                  <a:srgbClr val="81BC41"/>
                </a:solidFill>
                <a:latin typeface="Open Sans"/>
                <a:cs typeface="Open Sans"/>
              </a:rPr>
              <a:t>Raydal</a:t>
            </a:r>
            <a:r>
              <a:rPr lang="en-US" dirty="0">
                <a:solidFill>
                  <a:srgbClr val="81BC41"/>
                </a:solidFill>
                <a:latin typeface="Open Sans"/>
                <a:cs typeface="Open Sans"/>
              </a:rPr>
              <a:t> Hospitality</a:t>
            </a:r>
            <a:br>
              <a:rPr lang="en-US" dirty="0">
                <a:solidFill>
                  <a:srgbClr val="81BC41"/>
                </a:solidFill>
                <a:latin typeface="Open Sans"/>
                <a:cs typeface="Open Sans"/>
              </a:rPr>
            </a:br>
            <a:r>
              <a:rPr lang="en-US" dirty="0">
                <a:solidFill>
                  <a:srgbClr val="81BC41"/>
                </a:solidFill>
                <a:latin typeface="Open Sans"/>
                <a:cs typeface="Open Sans"/>
              </a:rPr>
              <a:t> </a:t>
            </a:r>
          </a:p>
        </p:txBody>
      </p:sp>
      <p:sp>
        <p:nvSpPr>
          <p:cNvPr id="7" name="TextBox 6"/>
          <p:cNvSpPr txBox="1"/>
          <p:nvPr/>
        </p:nvSpPr>
        <p:spPr>
          <a:xfrm>
            <a:off x="518160" y="1345667"/>
            <a:ext cx="6720839" cy="5632311"/>
          </a:xfrm>
          <a:prstGeom prst="rect">
            <a:avLst/>
          </a:prstGeom>
          <a:noFill/>
        </p:spPr>
        <p:txBody>
          <a:bodyPr wrap="square" rtlCol="0">
            <a:spAutoFit/>
          </a:bodyPr>
          <a:lstStyle/>
          <a:p>
            <a:r>
              <a:rPr lang="en-US" sz="2900" dirty="0">
                <a:solidFill>
                  <a:srgbClr val="81BC41"/>
                </a:solidFill>
                <a:latin typeface="Open Sans" panose="020B0606030504020204"/>
                <a:cs typeface="Open Sans Light"/>
              </a:rPr>
              <a:t>Charlotte</a:t>
            </a:r>
            <a:r>
              <a:rPr lang="en-US" sz="2900">
                <a:solidFill>
                  <a:srgbClr val="81BC41"/>
                </a:solidFill>
                <a:latin typeface="Open Sans" panose="020B0606030504020204"/>
                <a:cs typeface="Open Sans Light"/>
              </a:rPr>
              <a:t>, 230 </a:t>
            </a:r>
            <a:r>
              <a:rPr lang="en-US" sz="2900" dirty="0">
                <a:solidFill>
                  <a:srgbClr val="81BC41"/>
                </a:solidFill>
                <a:latin typeface="Open Sans" panose="020B0606030504020204"/>
                <a:cs typeface="Open Sans Light"/>
              </a:rPr>
              <a:t>employees </a:t>
            </a:r>
            <a:br>
              <a:rPr lang="en-US" sz="2900" dirty="0">
                <a:solidFill>
                  <a:srgbClr val="81BC41"/>
                </a:solidFill>
                <a:latin typeface="Open Sans" panose="020B0606030504020204"/>
                <a:cs typeface="Open Sans Light"/>
              </a:rPr>
            </a:br>
            <a:endParaRPr lang="en-US" sz="2900" dirty="0">
              <a:solidFill>
                <a:srgbClr val="81BC41"/>
              </a:solidFill>
              <a:latin typeface="Open Sans" panose="020B0606030504020204"/>
              <a:cs typeface="Open Sans Light"/>
            </a:endParaRPr>
          </a:p>
          <a:p>
            <a:r>
              <a:rPr lang="en-US" sz="2900" dirty="0">
                <a:solidFill>
                  <a:srgbClr val="81BC41"/>
                </a:solidFill>
                <a:latin typeface="Open Sans" panose="020B0606030504020204"/>
                <a:cs typeface="Open Sans Light"/>
              </a:rPr>
              <a:t>Paid Leave</a:t>
            </a:r>
          </a:p>
          <a:p>
            <a:pPr>
              <a:lnSpc>
                <a:spcPct val="100000"/>
              </a:lnSpc>
              <a:spcBef>
                <a:spcPts val="0"/>
              </a:spcBef>
              <a:buFontTx/>
              <a:buChar char="•"/>
            </a:pPr>
            <a:r>
              <a:rPr lang="en-US" sz="2900" dirty="0">
                <a:solidFill>
                  <a:schemeClr val="tx2"/>
                </a:solidFill>
                <a:latin typeface="Open Sans" panose="020B0606030504020204"/>
                <a:cs typeface="Open Sans Light"/>
              </a:rPr>
              <a:t>Paid time off</a:t>
            </a:r>
          </a:p>
          <a:p>
            <a:endParaRPr lang="en-US" sz="2900" b="1" dirty="0">
              <a:solidFill>
                <a:srgbClr val="81BC41"/>
              </a:solidFill>
              <a:latin typeface="Open Sans" panose="020B0606030504020204"/>
              <a:cs typeface="Open Sans Light"/>
            </a:endParaRPr>
          </a:p>
          <a:p>
            <a:r>
              <a:rPr lang="en-US" sz="2900" dirty="0">
                <a:solidFill>
                  <a:srgbClr val="81BC41"/>
                </a:solidFill>
                <a:latin typeface="Open Sans" panose="020B0606030504020204"/>
                <a:cs typeface="Open Sans Light"/>
              </a:rPr>
              <a:t>Flexible Work and </a:t>
            </a:r>
            <a:br>
              <a:rPr lang="en-US" sz="2900" dirty="0">
                <a:solidFill>
                  <a:srgbClr val="81BC41"/>
                </a:solidFill>
                <a:latin typeface="Open Sans" panose="020B0606030504020204"/>
                <a:cs typeface="Open Sans Light"/>
              </a:rPr>
            </a:br>
            <a:r>
              <a:rPr lang="en-US" sz="2900" dirty="0">
                <a:solidFill>
                  <a:srgbClr val="81BC41"/>
                </a:solidFill>
                <a:latin typeface="Open Sans" panose="020B0606030504020204"/>
                <a:cs typeface="Open Sans Light"/>
              </a:rPr>
              <a:t>Scheduling</a:t>
            </a:r>
          </a:p>
          <a:p>
            <a:pPr>
              <a:lnSpc>
                <a:spcPct val="100000"/>
              </a:lnSpc>
              <a:spcBef>
                <a:spcPts val="0"/>
              </a:spcBef>
              <a:buFontTx/>
              <a:buChar char="•"/>
            </a:pPr>
            <a:r>
              <a:rPr lang="en-US" sz="2900" dirty="0">
                <a:solidFill>
                  <a:schemeClr val="tx2"/>
                </a:solidFill>
                <a:latin typeface="Open Sans" panose="020B0606030504020204"/>
                <a:cs typeface="Open Sans Light"/>
              </a:rPr>
              <a:t>Flextime</a:t>
            </a:r>
          </a:p>
          <a:p>
            <a:pPr>
              <a:lnSpc>
                <a:spcPct val="100000"/>
              </a:lnSpc>
              <a:spcBef>
                <a:spcPts val="0"/>
              </a:spcBef>
              <a:buFontTx/>
              <a:buChar char="•"/>
            </a:pPr>
            <a:r>
              <a:rPr lang="en-US" sz="2900" dirty="0">
                <a:solidFill>
                  <a:schemeClr val="tx2"/>
                </a:solidFill>
                <a:latin typeface="Open Sans" panose="020B0606030504020204"/>
                <a:cs typeface="Open Sans Light"/>
              </a:rPr>
              <a:t>Predictable schedules</a:t>
            </a:r>
          </a:p>
          <a:p>
            <a:pPr>
              <a:lnSpc>
                <a:spcPct val="100000"/>
              </a:lnSpc>
              <a:spcBef>
                <a:spcPts val="0"/>
              </a:spcBef>
            </a:pPr>
            <a:endParaRPr lang="en-US" sz="2900" dirty="0">
              <a:solidFill>
                <a:schemeClr val="tx2"/>
              </a:solidFill>
              <a:latin typeface="Open Sans" panose="020B0606030504020204"/>
              <a:cs typeface="Open Sans Light"/>
            </a:endParaRPr>
          </a:p>
          <a:p>
            <a:pPr>
              <a:lnSpc>
                <a:spcPct val="100000"/>
              </a:lnSpc>
              <a:spcBef>
                <a:spcPts val="0"/>
              </a:spcBef>
            </a:pPr>
            <a:r>
              <a:rPr lang="en-US" sz="2900" dirty="0">
                <a:solidFill>
                  <a:srgbClr val="81BC41"/>
                </a:solidFill>
                <a:latin typeface="Open Sans" panose="020B0606030504020204"/>
                <a:cs typeface="Open Sans Light"/>
              </a:rPr>
              <a:t>Health and Wellness</a:t>
            </a:r>
          </a:p>
          <a:p>
            <a:pPr>
              <a:lnSpc>
                <a:spcPct val="100000"/>
              </a:lnSpc>
              <a:spcBef>
                <a:spcPts val="0"/>
              </a:spcBef>
              <a:buFontTx/>
              <a:buChar char="•"/>
            </a:pPr>
            <a:r>
              <a:rPr lang="en-US" sz="2900" dirty="0">
                <a:solidFill>
                  <a:schemeClr val="tx2"/>
                </a:solidFill>
                <a:latin typeface="Open Sans" panose="020B0606030504020204"/>
                <a:cs typeface="Open Sans Light"/>
              </a:rPr>
              <a:t>Health, vision and dental insurance</a:t>
            </a:r>
            <a:endParaRPr lang="en-US" sz="2900" dirty="0">
              <a:solidFill>
                <a:schemeClr val="tx2"/>
              </a:solidFill>
              <a:latin typeface="Open Sans" panose="020B0606030504020204"/>
            </a:endParaRPr>
          </a:p>
        </p:txBody>
      </p:sp>
      <p:pic>
        <p:nvPicPr>
          <p:cNvPr id="1030" name="Picture 6" descr="Image result for sabor charlotte logo">
            <a:extLst>
              <a:ext uri="{FF2B5EF4-FFF2-40B4-BE49-F238E27FC236}">
                <a16:creationId xmlns:a16="http://schemas.microsoft.com/office/drawing/2014/main" id="{3A2199B3-6ABF-4AA9-929E-BABED2C4A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130" y="1606340"/>
            <a:ext cx="6482069" cy="36453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88509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3080BA-B51B-5B46-A069-95B835B65CF3}"/>
              </a:ext>
            </a:extLst>
          </p:cNvPr>
          <p:cNvSpPr/>
          <p:nvPr/>
        </p:nvSpPr>
        <p:spPr>
          <a:xfrm>
            <a:off x="9863667" y="5627401"/>
            <a:ext cx="2180167" cy="1061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539161" y="294382"/>
            <a:ext cx="5265383" cy="830997"/>
          </a:xfrm>
          <a:prstGeom prst="rect">
            <a:avLst/>
          </a:prstGeom>
        </p:spPr>
        <p:txBody>
          <a:bodyPr wrap="none">
            <a:spAutoFit/>
          </a:bodyPr>
          <a:lstStyle/>
          <a:p>
            <a:pPr algn="ctr"/>
            <a:r>
              <a:rPr lang="en-US" sz="4800" dirty="0">
                <a:solidFill>
                  <a:srgbClr val="81BC41"/>
                </a:solidFill>
                <a:latin typeface="Open Sans"/>
                <a:cs typeface="Open Sans"/>
              </a:rPr>
              <a:t>2020 Opportunity</a:t>
            </a:r>
            <a:endParaRPr lang="en-US" sz="4800" dirty="0"/>
          </a:p>
        </p:txBody>
      </p:sp>
      <p:pic>
        <p:nvPicPr>
          <p:cNvPr id="10" name="Picture 9" descr="IMG_3301.jpg"/>
          <p:cNvPicPr>
            <a:picLocks noChangeAspect="1"/>
          </p:cNvPicPr>
          <p:nvPr/>
        </p:nvPicPr>
        <p:blipFill rotWithShape="1">
          <a:blip r:embed="rId3" cstate="print">
            <a:extLst>
              <a:ext uri="{28A0092B-C50C-407E-A947-70E740481C1C}">
                <a14:useLocalDpi xmlns:a14="http://schemas.microsoft.com/office/drawing/2010/main" val="0"/>
              </a:ext>
            </a:extLst>
          </a:blip>
          <a:srcRect l="11667" t="494"/>
          <a:stretch/>
        </p:blipFill>
        <p:spPr>
          <a:xfrm>
            <a:off x="0" y="1573803"/>
            <a:ext cx="6254496" cy="5284197"/>
          </a:xfrm>
          <a:prstGeom prst="rect">
            <a:avLst/>
          </a:prstGeom>
        </p:spPr>
      </p:pic>
      <p:sp>
        <p:nvSpPr>
          <p:cNvPr id="11" name="Rectangle 10"/>
          <p:cNvSpPr/>
          <p:nvPr/>
        </p:nvSpPr>
        <p:spPr>
          <a:xfrm>
            <a:off x="6587066" y="1441624"/>
            <a:ext cx="5283202" cy="5262979"/>
          </a:xfrm>
          <a:prstGeom prst="rect">
            <a:avLst/>
          </a:prstGeom>
        </p:spPr>
        <p:txBody>
          <a:bodyPr wrap="square">
            <a:spAutoFit/>
          </a:bodyPr>
          <a:lstStyle/>
          <a:p>
            <a:r>
              <a:rPr lang="en-US" sz="2800" dirty="0">
                <a:solidFill>
                  <a:srgbClr val="4D5C6B"/>
                </a:solidFill>
                <a:latin typeface="Open Sans Light"/>
                <a:cs typeface="Open Sans Light"/>
              </a:rPr>
              <a:t>Family Forward NC will establish five cohorts across NC to provide concentrated support to motivated employers to add industry-appropriate family-friendly policies to their workplaces. </a:t>
            </a:r>
          </a:p>
          <a:p>
            <a:endParaRPr lang="en-US" sz="2800" dirty="0">
              <a:solidFill>
                <a:srgbClr val="4D5C6B"/>
              </a:solidFill>
              <a:latin typeface="Open Sans Light"/>
              <a:cs typeface="Open Sans Light"/>
            </a:endParaRPr>
          </a:p>
          <a:p>
            <a:r>
              <a:rPr lang="en-US" sz="2800" dirty="0">
                <a:solidFill>
                  <a:srgbClr val="4D5C6B"/>
                </a:solidFill>
                <a:latin typeface="Open Sans Light"/>
                <a:cs typeface="Open Sans Light"/>
              </a:rPr>
              <a:t>Focus is on tourism jobs and manufacturing, specifically in the furniture and textile industries.</a:t>
            </a:r>
          </a:p>
        </p:txBody>
      </p:sp>
    </p:spTree>
    <p:extLst>
      <p:ext uri="{BB962C8B-B14F-4D97-AF65-F5344CB8AC3E}">
        <p14:creationId xmlns:p14="http://schemas.microsoft.com/office/powerpoint/2010/main" val="120956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ECF_familyforward-logo.png"/>
          <p:cNvPicPr>
            <a:picLocks noChangeAspect="1"/>
          </p:cNvPicPr>
          <p:nvPr/>
        </p:nvPicPr>
        <p:blipFill rotWithShape="1">
          <a:blip r:embed="rId3" cstate="print">
            <a:extLst>
              <a:ext uri="{28A0092B-C50C-407E-A947-70E740481C1C}">
                <a14:useLocalDpi xmlns:a14="http://schemas.microsoft.com/office/drawing/2010/main" val="0"/>
              </a:ext>
            </a:extLst>
          </a:blip>
          <a:srcRect l="24095" t="26767" r="19629" b="29209"/>
          <a:stretch/>
        </p:blipFill>
        <p:spPr>
          <a:xfrm>
            <a:off x="7432338" y="4256316"/>
            <a:ext cx="4416357" cy="2159541"/>
          </a:xfrm>
          <a:prstGeom prst="rect">
            <a:avLst/>
          </a:prstGeom>
        </p:spPr>
      </p:pic>
      <p:sp>
        <p:nvSpPr>
          <p:cNvPr id="2" name="Title 1">
            <a:extLst>
              <a:ext uri="{FF2B5EF4-FFF2-40B4-BE49-F238E27FC236}">
                <a16:creationId xmlns:a16="http://schemas.microsoft.com/office/drawing/2014/main" id="{49306028-7181-41E8-913F-A811857291BB}"/>
              </a:ext>
            </a:extLst>
          </p:cNvPr>
          <p:cNvSpPr>
            <a:spLocks noGrp="1"/>
          </p:cNvSpPr>
          <p:nvPr>
            <p:ph type="title"/>
          </p:nvPr>
        </p:nvSpPr>
        <p:spPr>
          <a:xfrm>
            <a:off x="674452" y="423207"/>
            <a:ext cx="10515600" cy="1325563"/>
          </a:xfrm>
        </p:spPr>
        <p:txBody>
          <a:bodyPr>
            <a:normAutofit/>
          </a:bodyPr>
          <a:lstStyle/>
          <a:p>
            <a:r>
              <a:rPr lang="en-US" sz="5400" b="1" dirty="0">
                <a:solidFill>
                  <a:srgbClr val="81BC41"/>
                </a:solidFill>
                <a:latin typeface="Open Sans" panose="020B0606030504020204"/>
              </a:rPr>
              <a:t>Questions? </a:t>
            </a:r>
          </a:p>
        </p:txBody>
      </p:sp>
      <p:sp>
        <p:nvSpPr>
          <p:cNvPr id="3" name="Content Placeholder 2">
            <a:extLst>
              <a:ext uri="{FF2B5EF4-FFF2-40B4-BE49-F238E27FC236}">
                <a16:creationId xmlns:a16="http://schemas.microsoft.com/office/drawing/2014/main" id="{2F38A499-4672-4E2E-84C3-7C439E2018A5}"/>
              </a:ext>
            </a:extLst>
          </p:cNvPr>
          <p:cNvSpPr>
            <a:spLocks noGrp="1"/>
          </p:cNvSpPr>
          <p:nvPr>
            <p:ph idx="1"/>
          </p:nvPr>
        </p:nvSpPr>
        <p:spPr>
          <a:xfrm>
            <a:off x="438150" y="5336087"/>
            <a:ext cx="10515600" cy="1209145"/>
          </a:xfrm>
        </p:spPr>
        <p:txBody>
          <a:bodyPr>
            <a:normAutofit/>
          </a:bodyPr>
          <a:lstStyle/>
          <a:p>
            <a:pPr marL="0" indent="0">
              <a:buNone/>
            </a:pPr>
            <a:r>
              <a:rPr lang="en-US" sz="3200" b="1" dirty="0" err="1">
                <a:solidFill>
                  <a:srgbClr val="81BC41"/>
                </a:solidFill>
                <a:latin typeface="Open Sans" panose="020B0606030504020204"/>
              </a:rPr>
              <a:t>www.familyforwardnc.com</a:t>
            </a:r>
            <a:r>
              <a:rPr lang="en-US" sz="3200" b="1" dirty="0">
                <a:solidFill>
                  <a:srgbClr val="81BC41"/>
                </a:solidFill>
                <a:latin typeface="Open Sans" panose="020B0606030504020204"/>
              </a:rPr>
              <a:t> </a:t>
            </a:r>
          </a:p>
          <a:p>
            <a:pPr marL="0" indent="0">
              <a:buNone/>
            </a:pPr>
            <a:r>
              <a:rPr lang="en-US" sz="3200" b="1" dirty="0">
                <a:solidFill>
                  <a:srgbClr val="81BC41"/>
                </a:solidFill>
                <a:latin typeface="Open Sans" panose="020B0606030504020204"/>
              </a:rPr>
              <a:t>#</a:t>
            </a:r>
            <a:r>
              <a:rPr lang="en-US" sz="3200" b="1" dirty="0" err="1">
                <a:solidFill>
                  <a:srgbClr val="81BC41"/>
                </a:solidFill>
                <a:latin typeface="Open Sans" panose="020B0606030504020204"/>
              </a:rPr>
              <a:t>familyforwardnc</a:t>
            </a:r>
            <a:endParaRPr lang="en-US" sz="3200" b="1" dirty="0">
              <a:solidFill>
                <a:srgbClr val="81BC41"/>
              </a:solidFill>
              <a:latin typeface="Open Sans" panose="020B0606030504020204"/>
            </a:endParaRPr>
          </a:p>
        </p:txBody>
      </p:sp>
      <p:sp>
        <p:nvSpPr>
          <p:cNvPr id="7" name="Rectangle 6">
            <a:extLst>
              <a:ext uri="{FF2B5EF4-FFF2-40B4-BE49-F238E27FC236}">
                <a16:creationId xmlns:a16="http://schemas.microsoft.com/office/drawing/2014/main" id="{AD3080BA-B51B-5B46-A069-95B835B65CF3}"/>
              </a:ext>
            </a:extLst>
          </p:cNvPr>
          <p:cNvSpPr/>
          <p:nvPr/>
        </p:nvSpPr>
        <p:spPr>
          <a:xfrm>
            <a:off x="9863667" y="5627401"/>
            <a:ext cx="2180167" cy="1061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497A087-5C66-584C-9C17-532BB4C87080}"/>
              </a:ext>
            </a:extLst>
          </p:cNvPr>
          <p:cNvSpPr/>
          <p:nvPr/>
        </p:nvSpPr>
        <p:spPr>
          <a:xfrm>
            <a:off x="751056" y="2097276"/>
            <a:ext cx="10438996" cy="2062103"/>
          </a:xfrm>
          <a:prstGeom prst="rect">
            <a:avLst/>
          </a:prstGeom>
        </p:spPr>
        <p:txBody>
          <a:bodyPr wrap="square">
            <a:spAutoFit/>
          </a:bodyPr>
          <a:lstStyle/>
          <a:p>
            <a:r>
              <a:rPr lang="en-US" sz="3200" b="1" dirty="0">
                <a:solidFill>
                  <a:schemeClr val="accent2"/>
                </a:solidFill>
                <a:latin typeface="Open Sans Light"/>
                <a:cs typeface="Open Sans Light"/>
              </a:rPr>
              <a:t>Share</a:t>
            </a:r>
            <a:r>
              <a:rPr lang="en-US" sz="3200" dirty="0">
                <a:solidFill>
                  <a:schemeClr val="tx2"/>
                </a:solidFill>
                <a:latin typeface="Open Sans Light"/>
                <a:cs typeface="Open Sans Light"/>
              </a:rPr>
              <a:t> your family friendly workplace policies and practices for recognition and a case study.</a:t>
            </a:r>
          </a:p>
          <a:p>
            <a:endParaRPr lang="en-US" sz="3200" dirty="0">
              <a:solidFill>
                <a:schemeClr val="tx2"/>
              </a:solidFill>
              <a:latin typeface="Open Sans Light"/>
              <a:cs typeface="Open Sans Light"/>
            </a:endParaRPr>
          </a:p>
          <a:p>
            <a:r>
              <a:rPr lang="en-US" sz="3200" b="1" dirty="0">
                <a:solidFill>
                  <a:schemeClr val="accent2"/>
                </a:solidFill>
                <a:latin typeface="Open Sans Light"/>
                <a:cs typeface="Open Sans Light"/>
              </a:rPr>
              <a:t>Sign up</a:t>
            </a:r>
            <a:r>
              <a:rPr lang="en-US" sz="3200" dirty="0">
                <a:solidFill>
                  <a:schemeClr val="tx2"/>
                </a:solidFill>
                <a:latin typeface="Open Sans Light"/>
                <a:cs typeface="Open Sans Light"/>
              </a:rPr>
              <a:t> for our twice monthly e-newsletter </a:t>
            </a:r>
          </a:p>
        </p:txBody>
      </p:sp>
    </p:spTree>
    <p:extLst>
      <p:ext uri="{BB962C8B-B14F-4D97-AF65-F5344CB8AC3E}">
        <p14:creationId xmlns:p14="http://schemas.microsoft.com/office/powerpoint/2010/main" val="61002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A57D47-F142-734B-82CB-38467EB9E579}"/>
              </a:ext>
            </a:extLst>
          </p:cNvPr>
          <p:cNvPicPr>
            <a:picLocks noChangeAspect="1"/>
          </p:cNvPicPr>
          <p:nvPr/>
        </p:nvPicPr>
        <p:blipFill rotWithShape="1">
          <a:blip r:embed="rId3">
            <a:extLst>
              <a:ext uri="{28A0092B-C50C-407E-A947-70E740481C1C}">
                <a14:useLocalDpi xmlns:a14="http://schemas.microsoft.com/office/drawing/2010/main" val="0"/>
              </a:ext>
            </a:extLst>
          </a:blip>
          <a:srcRect b="16193"/>
          <a:stretch/>
        </p:blipFill>
        <p:spPr>
          <a:xfrm flipH="1">
            <a:off x="1" y="-508009"/>
            <a:ext cx="13535482" cy="7559559"/>
          </a:xfrm>
          <a:prstGeom prst="rect">
            <a:avLst/>
          </a:prstGeom>
        </p:spPr>
      </p:pic>
      <p:sp>
        <p:nvSpPr>
          <p:cNvPr id="8" name="Rectangle 7">
            <a:extLst>
              <a:ext uri="{FF2B5EF4-FFF2-40B4-BE49-F238E27FC236}">
                <a16:creationId xmlns:a16="http://schemas.microsoft.com/office/drawing/2014/main" id="{AD3080BA-B51B-5B46-A069-95B835B65CF3}"/>
              </a:ext>
            </a:extLst>
          </p:cNvPr>
          <p:cNvSpPr/>
          <p:nvPr/>
        </p:nvSpPr>
        <p:spPr>
          <a:xfrm>
            <a:off x="1" y="3770284"/>
            <a:ext cx="6473492" cy="274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C6A0806-05B4-7847-8352-743E6F81A540}"/>
              </a:ext>
            </a:extLst>
          </p:cNvPr>
          <p:cNvSpPr txBox="1"/>
          <p:nvPr/>
        </p:nvSpPr>
        <p:spPr>
          <a:xfrm>
            <a:off x="345607" y="3977216"/>
            <a:ext cx="6927891" cy="707886"/>
          </a:xfrm>
          <a:prstGeom prst="rect">
            <a:avLst/>
          </a:prstGeom>
          <a:noFill/>
        </p:spPr>
        <p:txBody>
          <a:bodyPr wrap="square" rtlCol="0">
            <a:spAutoFit/>
          </a:bodyPr>
          <a:lstStyle/>
          <a:p>
            <a:r>
              <a:rPr lang="en-US" sz="4000" b="1" dirty="0">
                <a:solidFill>
                  <a:schemeClr val="accent6"/>
                </a:solidFill>
                <a:latin typeface="Open Sans" panose="020B0606030504020204"/>
                <a:ea typeface="Open Sans" charset="0"/>
                <a:cs typeface="Open Sans" charset="0"/>
              </a:rPr>
              <a:t>Unleashing </a:t>
            </a:r>
            <a:r>
              <a:rPr lang="en-US" sz="4000" b="1" dirty="0">
                <a:solidFill>
                  <a:schemeClr val="accent6"/>
                </a:solidFill>
                <a:latin typeface="Open Sans" panose="020B0606030504020204"/>
                <a:ea typeface="Open Sans Light" charset="0"/>
                <a:cs typeface="Open Sans Light" charset="0"/>
              </a:rPr>
              <a:t>potential</a:t>
            </a:r>
          </a:p>
        </p:txBody>
      </p:sp>
      <p:sp>
        <p:nvSpPr>
          <p:cNvPr id="4" name="TextBox 3">
            <a:extLst>
              <a:ext uri="{FF2B5EF4-FFF2-40B4-BE49-F238E27FC236}">
                <a16:creationId xmlns:a16="http://schemas.microsoft.com/office/drawing/2014/main" id="{4D416996-0C7A-C343-9F13-A5C4C75E130B}"/>
              </a:ext>
            </a:extLst>
          </p:cNvPr>
          <p:cNvSpPr txBox="1"/>
          <p:nvPr/>
        </p:nvSpPr>
        <p:spPr>
          <a:xfrm>
            <a:off x="345608" y="4735529"/>
            <a:ext cx="5983194" cy="1569660"/>
          </a:xfrm>
          <a:prstGeom prst="rect">
            <a:avLst/>
          </a:prstGeom>
          <a:noFill/>
        </p:spPr>
        <p:txBody>
          <a:bodyPr wrap="square" rtlCol="0">
            <a:spAutoFit/>
          </a:bodyPr>
          <a:lstStyle/>
          <a:p>
            <a: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When each child is given the best opportunity to succeed—to realize their potential and to productively contribute </a:t>
            </a:r>
            <a:b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sz="2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to society—North Carolina prospers.</a:t>
            </a:r>
          </a:p>
        </p:txBody>
      </p:sp>
    </p:spTree>
    <p:extLst>
      <p:ext uri="{BB962C8B-B14F-4D97-AF65-F5344CB8AC3E}">
        <p14:creationId xmlns:p14="http://schemas.microsoft.com/office/powerpoint/2010/main" val="1525115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7F594-D32D-488C-AF1D-CC9605776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235" y="-2317386"/>
            <a:ext cx="14991830" cy="9754865"/>
          </a:xfrm>
          <a:prstGeom prst="rect">
            <a:avLst/>
          </a:prstGeom>
        </p:spPr>
      </p:pic>
      <p:sp>
        <p:nvSpPr>
          <p:cNvPr id="5" name="Rectangle 4">
            <a:extLst>
              <a:ext uri="{FF2B5EF4-FFF2-40B4-BE49-F238E27FC236}">
                <a16:creationId xmlns:a16="http://schemas.microsoft.com/office/drawing/2014/main" id="{AD3080BA-B51B-5B46-A069-95B835B65CF3}"/>
              </a:ext>
            </a:extLst>
          </p:cNvPr>
          <p:cNvSpPr/>
          <p:nvPr/>
        </p:nvSpPr>
        <p:spPr>
          <a:xfrm>
            <a:off x="287867" y="4680881"/>
            <a:ext cx="10630483" cy="2177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10818" y="4763917"/>
            <a:ext cx="10343504" cy="1384995"/>
          </a:xfrm>
          <a:prstGeom prst="rect">
            <a:avLst/>
          </a:prstGeom>
        </p:spPr>
        <p:txBody>
          <a:bodyPr wrap="square">
            <a:spAutoFit/>
          </a:bodyPr>
          <a:lstStyle/>
          <a:p>
            <a:r>
              <a:rPr lang="en-US" sz="2800" dirty="0">
                <a:solidFill>
                  <a:srgbClr val="ED7D31"/>
                </a:solidFill>
                <a:latin typeface="Open Sans"/>
                <a:ea typeface="Open Sans Light" panose="020B0306030504020204" pitchFamily="34" charset="0"/>
                <a:cs typeface="Open Sans"/>
              </a:rPr>
              <a:t>What does that have to do with workforce and economic development? </a:t>
            </a:r>
            <a:br>
              <a:rPr lang="en-US" sz="2800" dirty="0">
                <a:solidFill>
                  <a:srgbClr val="ED7D31"/>
                </a:solidFill>
                <a:latin typeface="Open Sans"/>
                <a:ea typeface="Open Sans Light" panose="020B0306030504020204" pitchFamily="34" charset="0"/>
                <a:cs typeface="Open Sans"/>
              </a:rPr>
            </a:br>
            <a:endParaRPr lang="en-US" sz="2800" dirty="0">
              <a:solidFill>
                <a:srgbClr val="8DC653"/>
              </a:solidFill>
              <a:latin typeface="Open Sans"/>
              <a:ea typeface="Open Sans" panose="020B0606030504020204" pitchFamily="34" charset="0"/>
              <a:cs typeface="Open Sans"/>
            </a:endParaRPr>
          </a:p>
        </p:txBody>
      </p:sp>
      <p:sp>
        <p:nvSpPr>
          <p:cNvPr id="4" name="TextBox 3"/>
          <p:cNvSpPr txBox="1"/>
          <p:nvPr/>
        </p:nvSpPr>
        <p:spPr>
          <a:xfrm>
            <a:off x="8265530" y="217120"/>
            <a:ext cx="3926470" cy="4031873"/>
          </a:xfrm>
          <a:prstGeom prst="rect">
            <a:avLst/>
          </a:prstGeom>
          <a:noFill/>
        </p:spPr>
        <p:txBody>
          <a:bodyPr wrap="square" rtlCol="0">
            <a:spAutoFit/>
          </a:bodyPr>
          <a:lstStyle/>
          <a:p>
            <a:r>
              <a:rPr lang="en-US" sz="3200" b="1" dirty="0">
                <a:latin typeface="Open Sans"/>
                <a:cs typeface="Open Sans"/>
              </a:rPr>
              <a:t> </a:t>
            </a: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Zapf Dingbats"/>
              </a:rPr>
              <a:t>✓ Single-Digit U</a:t>
            </a: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nemployment Rate</a:t>
            </a:r>
          </a:p>
          <a:p>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Zapf Dingbats" charset="0"/>
              <a:buChar char="✓"/>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Zapf Dingbats"/>
              </a:rPr>
              <a:t>Double-Digit Skills Gap</a:t>
            </a:r>
          </a:p>
          <a:p>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Zapf Dingbats"/>
            </a:endParaRPr>
          </a:p>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Zapf Dingbats"/>
              </a:rPr>
              <a:t>✓ Student’s Low-Reading Proficiency </a:t>
            </a:r>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p:cNvSpPr txBox="1"/>
          <p:nvPr/>
        </p:nvSpPr>
        <p:spPr>
          <a:xfrm>
            <a:off x="471481" y="5671858"/>
            <a:ext cx="10364855" cy="954107"/>
          </a:xfrm>
          <a:prstGeom prst="rect">
            <a:avLst/>
          </a:prstGeom>
          <a:noFill/>
        </p:spPr>
        <p:txBody>
          <a:bodyPr wrap="square" rtlCol="0">
            <a:spAutoFit/>
          </a:bodyPr>
          <a:lstStyle/>
          <a:p>
            <a:pPr>
              <a:defRPr/>
            </a:pPr>
            <a:r>
              <a:rPr lang="en-US" sz="2800" dirty="0">
                <a:solidFill>
                  <a:schemeClr val="tx2"/>
                </a:solidFill>
                <a:latin typeface="Open Sans"/>
                <a:cs typeface="Open Sans"/>
              </a:rPr>
              <a:t>Family friendly workplaces deliver an immediate payoff and long-term gains. </a:t>
            </a:r>
          </a:p>
        </p:txBody>
      </p:sp>
    </p:spTree>
    <p:extLst>
      <p:ext uri="{BB962C8B-B14F-4D97-AF65-F5344CB8AC3E}">
        <p14:creationId xmlns:p14="http://schemas.microsoft.com/office/powerpoint/2010/main" val="1801041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Heckman Curve_v2.jpg"/>
          <p:cNvPicPr>
            <a:picLocks noChangeAspect="1"/>
          </p:cNvPicPr>
          <p:nvPr/>
        </p:nvPicPr>
        <p:blipFill rotWithShape="1">
          <a:blip r:embed="rId3" cstate="print">
            <a:extLst>
              <a:ext uri="{28A0092B-C50C-407E-A947-70E740481C1C}">
                <a14:useLocalDpi xmlns:a14="http://schemas.microsoft.com/office/drawing/2010/main"/>
              </a:ext>
            </a:extLst>
          </a:blip>
          <a:srcRect r="-162"/>
          <a:stretch/>
        </p:blipFill>
        <p:spPr>
          <a:xfrm>
            <a:off x="4947560" y="1421618"/>
            <a:ext cx="6859830" cy="4252093"/>
          </a:xfrm>
          <a:prstGeom prst="rect">
            <a:avLst/>
          </a:prstGeom>
        </p:spPr>
      </p:pic>
      <p:sp>
        <p:nvSpPr>
          <p:cNvPr id="2" name="TextBox 1"/>
          <p:cNvSpPr txBox="1"/>
          <p:nvPr/>
        </p:nvSpPr>
        <p:spPr>
          <a:xfrm>
            <a:off x="384611" y="297482"/>
            <a:ext cx="10954953" cy="683264"/>
          </a:xfrm>
          <a:prstGeom prst="rect">
            <a:avLst/>
          </a:prstGeom>
          <a:noFill/>
          <a:effectLst/>
        </p:spPr>
        <p:txBody>
          <a:bodyPr wrap="square" rtlCol="0">
            <a:spAutoFit/>
          </a:bodyPr>
          <a:lstStyle/>
          <a:p>
            <a:r>
              <a:rPr lang="en-US" sz="3840" b="1" dirty="0">
                <a:solidFill>
                  <a:srgbClr val="81BC41"/>
                </a:solidFill>
                <a:latin typeface="Open Sans" charset="0"/>
                <a:ea typeface="Open Sans" charset="0"/>
                <a:cs typeface="Open Sans" charset="0"/>
              </a:rPr>
              <a:t>Human capital </a:t>
            </a:r>
            <a:r>
              <a:rPr lang="en-US" sz="3840" dirty="0">
                <a:solidFill>
                  <a:srgbClr val="81BC41"/>
                </a:solidFill>
                <a:latin typeface="Open Sans Light" panose="020B0306030504020204" pitchFamily="34" charset="0"/>
                <a:ea typeface="Open Sans Light" panose="020B0306030504020204" pitchFamily="34" charset="0"/>
                <a:cs typeface="Open Sans Light" panose="020B0306030504020204" pitchFamily="34" charset="0"/>
              </a:rPr>
              <a:t>creates economic capital.</a:t>
            </a:r>
          </a:p>
        </p:txBody>
      </p:sp>
      <p:sp>
        <p:nvSpPr>
          <p:cNvPr id="3" name="TextBox 2"/>
          <p:cNvSpPr txBox="1"/>
          <p:nvPr/>
        </p:nvSpPr>
        <p:spPr>
          <a:xfrm>
            <a:off x="498914" y="1223450"/>
            <a:ext cx="4129827" cy="2123658"/>
          </a:xfrm>
          <a:prstGeom prst="rect">
            <a:avLst/>
          </a:prstGeom>
          <a:noFill/>
          <a:ln>
            <a:solidFill>
              <a:schemeClr val="bg1"/>
            </a:solidFill>
          </a:ln>
        </p:spPr>
        <p:txBody>
          <a:bodyPr wrap="square" rtlCol="0">
            <a:spAutoFit/>
          </a:bodyPr>
          <a:lstStyle/>
          <a:p>
            <a:r>
              <a:rPr lang="en-US" sz="22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 foundation for school, career and life success is largely determined through the development of cognitive and character skills beginning in children’s earliest years.”</a:t>
            </a:r>
          </a:p>
        </p:txBody>
      </p:sp>
      <p:pic>
        <p:nvPicPr>
          <p:cNvPr id="7" name="Picture 6"/>
          <p:cNvPicPr>
            <a:picLocks noChangeAspect="1"/>
          </p:cNvPicPr>
          <p:nvPr/>
        </p:nvPicPr>
        <p:blipFill>
          <a:blip r:embed="rId4"/>
          <a:stretch>
            <a:fillRect/>
          </a:stretch>
        </p:blipFill>
        <p:spPr>
          <a:xfrm>
            <a:off x="1197646" y="3510893"/>
            <a:ext cx="2052768" cy="2052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882482" y="1421618"/>
            <a:ext cx="3491785" cy="954107"/>
          </a:xfrm>
          <a:prstGeom prst="rect">
            <a:avLst/>
          </a:prstGeom>
          <a:noFill/>
        </p:spPr>
        <p:txBody>
          <a:bodyPr wrap="square" rtlCol="0">
            <a:spAutoFit/>
          </a:bodyPr>
          <a:lstStyle/>
          <a:p>
            <a:r>
              <a:rPr lang="en-US" sz="5600" b="1" dirty="0">
                <a:solidFill>
                  <a:schemeClr val="accent2"/>
                </a:solidFill>
                <a:latin typeface="Open Sans"/>
                <a:cs typeface="Open Sans"/>
              </a:rPr>
              <a:t>13% ROI</a:t>
            </a:r>
          </a:p>
        </p:txBody>
      </p:sp>
      <p:sp>
        <p:nvSpPr>
          <p:cNvPr id="5" name="Rectangle 4">
            <a:extLst>
              <a:ext uri="{FF2B5EF4-FFF2-40B4-BE49-F238E27FC236}">
                <a16:creationId xmlns:a16="http://schemas.microsoft.com/office/drawing/2014/main" id="{4AEB9D9B-261C-4262-A2D1-499F2596C1C6}"/>
              </a:ext>
            </a:extLst>
          </p:cNvPr>
          <p:cNvSpPr/>
          <p:nvPr/>
        </p:nvSpPr>
        <p:spPr>
          <a:xfrm>
            <a:off x="1014912" y="5719795"/>
            <a:ext cx="2894355" cy="646331"/>
          </a:xfrm>
          <a:prstGeom prst="rect">
            <a:avLst/>
          </a:prstGeom>
        </p:spPr>
        <p:txBody>
          <a:bodyPr wrap="none">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Nobel Laureate </a:t>
            </a:r>
            <a:b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Professor James Heckman</a:t>
            </a:r>
            <a:endParaRPr lang="en-US" dirty="0">
              <a:solidFill>
                <a:schemeClr val="tx2"/>
              </a:solidFill>
            </a:endParaRPr>
          </a:p>
        </p:txBody>
      </p:sp>
    </p:spTree>
    <p:extLst>
      <p:ext uri="{BB962C8B-B14F-4D97-AF65-F5344CB8AC3E}">
        <p14:creationId xmlns:p14="http://schemas.microsoft.com/office/powerpoint/2010/main" val="3748067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
            <a:ext cx="12192000" cy="7017307"/>
          </a:xfrm>
          <a:prstGeom prst="rect">
            <a:avLst/>
          </a:prstGeom>
          <a:solidFill>
            <a:srgbClr val="81BC41"/>
          </a:solidFill>
        </p:spPr>
        <p:txBody>
          <a:bodyPr wrap="square" rtlCol="0">
            <a:spAutoFit/>
          </a:bodyPr>
          <a:lstStyle/>
          <a:p>
            <a:endParaRPr lang="en-US" sz="3600" dirty="0">
              <a:latin typeface="Open Sans Light"/>
              <a:cs typeface="Open Sans Light"/>
            </a:endParaRPr>
          </a:p>
          <a:p>
            <a:r>
              <a:rPr lang="en-US" sz="3600" dirty="0">
                <a:latin typeface="Open Sans Light"/>
                <a:cs typeface="Open Sans Light"/>
              </a:rPr>
              <a:t>	</a:t>
            </a:r>
            <a:r>
              <a:rPr lang="en-US" sz="3600" dirty="0">
                <a:solidFill>
                  <a:schemeClr val="bg1"/>
                </a:solidFill>
                <a:latin typeface="Open Sans" panose="020B0606030504020204"/>
                <a:cs typeface="Open Sans Light"/>
              </a:rPr>
              <a:t>“American business depends on a strong </a:t>
            </a:r>
            <a:br>
              <a:rPr lang="en-US" sz="3600" dirty="0">
                <a:solidFill>
                  <a:schemeClr val="bg1"/>
                </a:solidFill>
                <a:latin typeface="Open Sans" panose="020B0606030504020204"/>
                <a:cs typeface="Open Sans Light"/>
              </a:rPr>
            </a:br>
            <a:r>
              <a:rPr lang="en-US" sz="3600" dirty="0">
                <a:solidFill>
                  <a:schemeClr val="bg1"/>
                </a:solidFill>
                <a:latin typeface="Open Sans" panose="020B0606030504020204"/>
                <a:cs typeface="Open Sans Light"/>
              </a:rPr>
              <a:t>	workforce, now and in the future, to compete </a:t>
            </a:r>
            <a:br>
              <a:rPr lang="en-US" sz="3600" dirty="0">
                <a:solidFill>
                  <a:schemeClr val="bg1"/>
                </a:solidFill>
                <a:latin typeface="Open Sans" panose="020B0606030504020204"/>
                <a:cs typeface="Open Sans Light"/>
              </a:rPr>
            </a:br>
            <a:r>
              <a:rPr lang="en-US" sz="3600" dirty="0">
                <a:solidFill>
                  <a:schemeClr val="bg1"/>
                </a:solidFill>
                <a:latin typeface="Open Sans" panose="020B0606030504020204"/>
                <a:cs typeface="Open Sans Light"/>
              </a:rPr>
              <a:t>	and succeed globally. But America is facing an 	</a:t>
            </a:r>
            <a:r>
              <a:rPr lang="en-US" sz="3600" dirty="0">
                <a:solidFill>
                  <a:schemeClr val="bg1"/>
                </a:solidFill>
                <a:latin typeface="Open Sans" panose="020B0606030504020204"/>
                <a:cs typeface="Open Sans"/>
              </a:rPr>
              <a:t>unprecedented workforce crisis</a:t>
            </a:r>
            <a:r>
              <a:rPr lang="en-US" sz="3600" dirty="0">
                <a:solidFill>
                  <a:schemeClr val="bg1"/>
                </a:solidFill>
                <a:latin typeface="Open Sans" panose="020B0606030504020204"/>
                <a:cs typeface="Open Sans Light"/>
              </a:rPr>
              <a:t>: a large and </a:t>
            </a:r>
            <a:br>
              <a:rPr lang="en-US" sz="3600" dirty="0">
                <a:solidFill>
                  <a:schemeClr val="bg1"/>
                </a:solidFill>
                <a:latin typeface="Open Sans" panose="020B0606030504020204"/>
                <a:cs typeface="Open Sans Light"/>
              </a:rPr>
            </a:br>
            <a:r>
              <a:rPr lang="en-US" sz="3600" dirty="0">
                <a:solidFill>
                  <a:schemeClr val="bg1"/>
                </a:solidFill>
                <a:latin typeface="Open Sans" panose="020B0606030504020204"/>
                <a:cs typeface="Open Sans Light"/>
              </a:rPr>
              <a:t>	growing shortage of skilled workers.</a:t>
            </a:r>
          </a:p>
          <a:p>
            <a:endParaRPr lang="en-US" sz="3000" b="1" dirty="0">
              <a:solidFill>
                <a:schemeClr val="bg1"/>
              </a:solidFill>
              <a:latin typeface="Open Sans" panose="020B0606030504020204"/>
              <a:cs typeface="Open Sans Light"/>
            </a:endParaRPr>
          </a:p>
          <a:p>
            <a:r>
              <a:rPr lang="en-US" sz="3600" b="1" dirty="0">
                <a:solidFill>
                  <a:schemeClr val="bg1"/>
                </a:solidFill>
                <a:latin typeface="Open Sans" panose="020B0606030504020204"/>
                <a:cs typeface="Open Sans Light"/>
              </a:rPr>
              <a:t>	</a:t>
            </a:r>
            <a:r>
              <a:rPr lang="en-US" sz="3600" dirty="0">
                <a:solidFill>
                  <a:schemeClr val="bg1"/>
                </a:solidFill>
                <a:latin typeface="Open Sans"/>
                <a:cs typeface="Open Sans"/>
              </a:rPr>
              <a:t>One root of this problem is that</a:t>
            </a:r>
            <a:r>
              <a:rPr lang="en-US" sz="3600" b="1" dirty="0">
                <a:solidFill>
                  <a:schemeClr val="bg1"/>
                </a:solidFill>
                <a:latin typeface="Open Sans"/>
                <a:cs typeface="Open Sans"/>
              </a:rPr>
              <a:t> we’ve 	underestimated the importance of the </a:t>
            </a:r>
            <a:br>
              <a:rPr lang="en-US" sz="3600" b="1" dirty="0">
                <a:solidFill>
                  <a:schemeClr val="bg1"/>
                </a:solidFill>
                <a:latin typeface="Open Sans"/>
                <a:cs typeface="Open Sans"/>
              </a:rPr>
            </a:br>
            <a:r>
              <a:rPr lang="en-US" sz="3600" b="1" dirty="0">
                <a:solidFill>
                  <a:schemeClr val="bg1"/>
                </a:solidFill>
                <a:latin typeface="Open Sans"/>
                <a:cs typeface="Open Sans"/>
              </a:rPr>
              <a:t>	earliest years of life.</a:t>
            </a:r>
            <a:r>
              <a:rPr lang="en-US" sz="3600" dirty="0">
                <a:solidFill>
                  <a:schemeClr val="bg1"/>
                </a:solidFill>
                <a:latin typeface="Open Sans" panose="020B0606030504020204"/>
                <a:cs typeface="Open Sans"/>
              </a:rPr>
              <a:t>” </a:t>
            </a:r>
          </a:p>
          <a:p>
            <a:endParaRPr lang="en-US" sz="3000" dirty="0">
              <a:solidFill>
                <a:schemeClr val="bg1"/>
              </a:solidFill>
              <a:latin typeface="Open Sans Light"/>
              <a:cs typeface="Open Sans Light"/>
            </a:endParaRPr>
          </a:p>
          <a:p>
            <a:r>
              <a:rPr lang="en-US" sz="3600" dirty="0">
                <a:solidFill>
                  <a:schemeClr val="bg1"/>
                </a:solidFill>
                <a:latin typeface="Open Sans Light"/>
                <a:cs typeface="Open Sans Light"/>
              </a:rPr>
              <a:t>	— US Chamber of Commerce Foundation</a:t>
            </a:r>
          </a:p>
          <a:p>
            <a:endParaRPr lang="en-US" dirty="0"/>
          </a:p>
        </p:txBody>
      </p:sp>
    </p:spTree>
    <p:extLst>
      <p:ext uri="{BB962C8B-B14F-4D97-AF65-F5344CB8AC3E}">
        <p14:creationId xmlns:p14="http://schemas.microsoft.com/office/powerpoint/2010/main" val="323682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y holding hand to fa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93515" y="1"/>
            <a:ext cx="4698486" cy="6858001"/>
          </a:xfrm>
          <a:prstGeom prst="rect">
            <a:avLst/>
          </a:prstGeom>
        </p:spPr>
      </p:pic>
      <p:sp>
        <p:nvSpPr>
          <p:cNvPr id="6" name="TextBox 5"/>
          <p:cNvSpPr txBox="1"/>
          <p:nvPr/>
        </p:nvSpPr>
        <p:spPr>
          <a:xfrm>
            <a:off x="4393768" y="4295753"/>
            <a:ext cx="3156604" cy="1323439"/>
          </a:xfrm>
          <a:prstGeom prst="rect">
            <a:avLst/>
          </a:prstGeom>
          <a:noFill/>
        </p:spPr>
        <p:txBody>
          <a:bodyPr wrap="square" rtlCol="0">
            <a:spAutoFit/>
          </a:bodyPr>
          <a:lstStyle/>
          <a:p>
            <a:pPr algn="ctr"/>
            <a:r>
              <a:rPr lang="en-US" sz="2000" dirty="0">
                <a:solidFill>
                  <a:schemeClr val="tx2"/>
                </a:solidFill>
                <a:latin typeface="Open Sans Light" charset="0"/>
                <a:ea typeface="Open Sans Light" charset="0"/>
                <a:cs typeface="Open Sans Light" charset="0"/>
              </a:rPr>
              <a:t>of NC 4</a:t>
            </a:r>
            <a:r>
              <a:rPr lang="en-US" sz="2000" baseline="30000" dirty="0">
                <a:solidFill>
                  <a:schemeClr val="tx2"/>
                </a:solidFill>
                <a:latin typeface="Open Sans Light" charset="0"/>
                <a:ea typeface="Open Sans Light" charset="0"/>
                <a:cs typeface="Open Sans Light" charset="0"/>
              </a:rPr>
              <a:t>th</a:t>
            </a:r>
            <a:r>
              <a:rPr lang="en-US" sz="2000" dirty="0">
                <a:solidFill>
                  <a:schemeClr val="tx2"/>
                </a:solidFill>
                <a:latin typeface="Open Sans Light" charset="0"/>
                <a:ea typeface="Open Sans Light" charset="0"/>
                <a:cs typeface="Open Sans Light" charset="0"/>
              </a:rPr>
              <a:t> graders in 2019 scored</a:t>
            </a:r>
            <a:r>
              <a:rPr lang="en-US" sz="2000" dirty="0">
                <a:latin typeface="Open Sans Light" charset="0"/>
                <a:ea typeface="Open Sans Light" charset="0"/>
                <a:cs typeface="Open Sans Light" charset="0"/>
              </a:rPr>
              <a:t> </a:t>
            </a:r>
            <a:r>
              <a:rPr lang="en-US" sz="2000" b="1" dirty="0">
                <a:solidFill>
                  <a:schemeClr val="accent2"/>
                </a:solidFill>
                <a:latin typeface="Open Sans" charset="0"/>
                <a:ea typeface="Open Sans" charset="0"/>
                <a:cs typeface="Open Sans" charset="0"/>
              </a:rPr>
              <a:t>below  proficient in reading</a:t>
            </a:r>
            <a:r>
              <a:rPr lang="en-US" sz="2000" b="1" dirty="0">
                <a:solidFill>
                  <a:srgbClr val="FF0000"/>
                </a:solidFill>
                <a:latin typeface="Open Sans" charset="0"/>
                <a:ea typeface="Open Sans" charset="0"/>
                <a:cs typeface="Open Sans" charset="0"/>
              </a:rPr>
              <a:t> </a:t>
            </a:r>
            <a:r>
              <a:rPr lang="en-US" sz="2000" dirty="0">
                <a:solidFill>
                  <a:schemeClr val="tx2"/>
                </a:solidFill>
                <a:latin typeface="Open Sans Light" charset="0"/>
                <a:ea typeface="Open Sans Light" charset="0"/>
                <a:cs typeface="Open Sans Light" charset="0"/>
              </a:rPr>
              <a:t>as measured by NAEP</a:t>
            </a:r>
          </a:p>
        </p:txBody>
      </p:sp>
      <p:sp>
        <p:nvSpPr>
          <p:cNvPr id="7" name="TextBox 6"/>
          <p:cNvSpPr txBox="1"/>
          <p:nvPr/>
        </p:nvSpPr>
        <p:spPr>
          <a:xfrm>
            <a:off x="4801972" y="3372423"/>
            <a:ext cx="1928422" cy="923330"/>
          </a:xfrm>
          <a:prstGeom prst="rect">
            <a:avLst/>
          </a:prstGeom>
          <a:noFill/>
        </p:spPr>
        <p:txBody>
          <a:bodyPr wrap="square" rtlCol="0">
            <a:spAutoFit/>
          </a:bodyPr>
          <a:lstStyle/>
          <a:p>
            <a:pPr algn="ctr"/>
            <a:r>
              <a:rPr lang="en-US" sz="5400" b="1" dirty="0">
                <a:solidFill>
                  <a:schemeClr val="tx2"/>
                </a:solidFill>
                <a:latin typeface="Open Sans" charset="0"/>
                <a:ea typeface="Open Sans" charset="0"/>
                <a:cs typeface="Open Sans" charset="0"/>
              </a:rPr>
              <a:t>36%</a:t>
            </a:r>
          </a:p>
        </p:txBody>
      </p:sp>
      <p:sp>
        <p:nvSpPr>
          <p:cNvPr id="8" name="Rectangle 7"/>
          <p:cNvSpPr/>
          <p:nvPr/>
        </p:nvSpPr>
        <p:spPr>
          <a:xfrm>
            <a:off x="640390" y="1815211"/>
            <a:ext cx="3166657" cy="1015663"/>
          </a:xfrm>
          <a:prstGeom prst="rect">
            <a:avLst/>
          </a:prstGeom>
        </p:spPr>
        <p:txBody>
          <a:bodyPr wrap="square">
            <a:spAutoFit/>
          </a:bodyPr>
          <a:lstStyle/>
          <a:p>
            <a:pPr algn="ctr"/>
            <a:r>
              <a:rPr lang="en-US" sz="2000" dirty="0">
                <a:solidFill>
                  <a:schemeClr val="tx2"/>
                </a:solidFill>
                <a:latin typeface="Open Sans Light" charset="0"/>
                <a:ea typeface="Open Sans Light" charset="0"/>
                <a:cs typeface="Open Sans Light" charset="0"/>
              </a:rPr>
              <a:t>of jobs in NC will</a:t>
            </a:r>
            <a:r>
              <a:rPr lang="en-US" sz="2000" dirty="0">
                <a:latin typeface="Open Sans Light" charset="0"/>
                <a:ea typeface="Open Sans Light" charset="0"/>
                <a:cs typeface="Open Sans Light" charset="0"/>
              </a:rPr>
              <a:t> </a:t>
            </a:r>
            <a:r>
              <a:rPr lang="en-US" sz="2000" b="1" dirty="0">
                <a:solidFill>
                  <a:schemeClr val="accent2"/>
                </a:solidFill>
                <a:latin typeface="Open Sans" charset="0"/>
                <a:ea typeface="Open Sans" charset="0"/>
                <a:cs typeface="Open Sans" charset="0"/>
              </a:rPr>
              <a:t>require some post-secondary education</a:t>
            </a:r>
            <a:r>
              <a:rPr lang="en-US" sz="2000" dirty="0">
                <a:solidFill>
                  <a:srgbClr val="FF0000"/>
                </a:solidFill>
                <a:latin typeface="Open Sans Light" charset="0"/>
                <a:ea typeface="Open Sans Light" charset="0"/>
                <a:cs typeface="Open Sans Light" charset="0"/>
              </a:rPr>
              <a:t> </a:t>
            </a:r>
            <a:r>
              <a:rPr lang="en-US" sz="2000" dirty="0">
                <a:solidFill>
                  <a:schemeClr val="tx2"/>
                </a:solidFill>
                <a:latin typeface="Open Sans Light" charset="0"/>
                <a:ea typeface="Open Sans Light" charset="0"/>
                <a:cs typeface="Open Sans Light" charset="0"/>
              </a:rPr>
              <a:t>by 2020</a:t>
            </a:r>
            <a:r>
              <a:rPr lang="en-US" sz="2000" dirty="0">
                <a:latin typeface="Open Sans Light" charset="0"/>
                <a:ea typeface="Open Sans Light" charset="0"/>
                <a:cs typeface="Open Sans Light" charset="0"/>
              </a:rPr>
              <a:t> </a:t>
            </a:r>
            <a:endParaRPr lang="en-US" sz="2000" dirty="0">
              <a:effectLst>
                <a:outerShdw blurRad="50800" dist="38100" dir="2700000" algn="tl" rotWithShape="0">
                  <a:prstClr val="black">
                    <a:alpha val="40000"/>
                  </a:prstClr>
                </a:outerShdw>
              </a:effectLst>
              <a:latin typeface="Open Sans Light" charset="0"/>
              <a:ea typeface="Open Sans Light" charset="0"/>
              <a:cs typeface="Open Sans Light" charset="0"/>
            </a:endParaRPr>
          </a:p>
        </p:txBody>
      </p:sp>
      <p:sp>
        <p:nvSpPr>
          <p:cNvPr id="9" name="TextBox 8"/>
          <p:cNvSpPr txBox="1"/>
          <p:nvPr/>
        </p:nvSpPr>
        <p:spPr>
          <a:xfrm>
            <a:off x="1292833" y="891880"/>
            <a:ext cx="1907032" cy="923330"/>
          </a:xfrm>
          <a:prstGeom prst="rect">
            <a:avLst/>
          </a:prstGeom>
          <a:noFill/>
        </p:spPr>
        <p:txBody>
          <a:bodyPr wrap="square" rtlCol="0">
            <a:spAutoFit/>
          </a:bodyPr>
          <a:lstStyle/>
          <a:p>
            <a:pPr algn="ctr"/>
            <a:r>
              <a:rPr lang="en-US" sz="5400" b="1" dirty="0">
                <a:solidFill>
                  <a:schemeClr val="tx2"/>
                </a:solidFill>
                <a:latin typeface="Open Sans" charset="0"/>
                <a:ea typeface="Open Sans" charset="0"/>
                <a:cs typeface="Open Sans" charset="0"/>
              </a:rPr>
              <a:t>67%</a:t>
            </a:r>
          </a:p>
        </p:txBody>
      </p:sp>
      <p:sp>
        <p:nvSpPr>
          <p:cNvPr id="10" name="TextBox 9"/>
          <p:cNvSpPr txBox="1"/>
          <p:nvPr/>
        </p:nvSpPr>
        <p:spPr>
          <a:xfrm>
            <a:off x="640390" y="4274751"/>
            <a:ext cx="3355552" cy="1323439"/>
          </a:xfrm>
          <a:prstGeom prst="rect">
            <a:avLst/>
          </a:prstGeom>
          <a:noFill/>
        </p:spPr>
        <p:txBody>
          <a:bodyPr wrap="square" rtlCol="0">
            <a:spAutoFit/>
          </a:bodyPr>
          <a:lstStyle/>
          <a:p>
            <a:pPr algn="ctr"/>
            <a:r>
              <a:rPr lang="en-US" sz="2000" dirty="0">
                <a:solidFill>
                  <a:schemeClr val="tx2"/>
                </a:solidFill>
                <a:latin typeface="Open Sans Light" charset="0"/>
                <a:ea typeface="Open Sans Light" charset="0"/>
                <a:cs typeface="Open Sans Light" charset="0"/>
              </a:rPr>
              <a:t>of NC high school students met</a:t>
            </a:r>
            <a:r>
              <a:rPr lang="en-US" sz="2000" dirty="0">
                <a:latin typeface="Open Sans Light" charset="0"/>
                <a:ea typeface="Open Sans Light" charset="0"/>
                <a:cs typeface="Open Sans Light" charset="0"/>
              </a:rPr>
              <a:t> </a:t>
            </a:r>
            <a:r>
              <a:rPr lang="en-US" sz="2000" b="1" dirty="0">
                <a:solidFill>
                  <a:schemeClr val="accent2"/>
                </a:solidFill>
                <a:latin typeface="Open Sans" charset="0"/>
                <a:ea typeface="Open Sans" charset="0"/>
                <a:cs typeface="Open Sans" charset="0"/>
              </a:rPr>
              <a:t>ACT college readiness</a:t>
            </a:r>
            <a:r>
              <a:rPr lang="en-US" sz="2000" dirty="0">
                <a:solidFill>
                  <a:srgbClr val="FF0000"/>
                </a:solidFill>
                <a:latin typeface="Open Sans Light" charset="0"/>
                <a:ea typeface="Open Sans Light" charset="0"/>
                <a:cs typeface="Open Sans Light" charset="0"/>
              </a:rPr>
              <a:t> </a:t>
            </a:r>
            <a:r>
              <a:rPr lang="en-US" sz="2000" dirty="0">
                <a:solidFill>
                  <a:schemeClr val="tx2"/>
                </a:solidFill>
                <a:latin typeface="Open Sans Light" charset="0"/>
                <a:ea typeface="Open Sans Light" charset="0"/>
                <a:cs typeface="Open Sans Light" charset="0"/>
              </a:rPr>
              <a:t>benchmarks in reading in 2017</a:t>
            </a:r>
          </a:p>
        </p:txBody>
      </p:sp>
      <p:sp>
        <p:nvSpPr>
          <p:cNvPr id="11" name="TextBox 10"/>
          <p:cNvSpPr txBox="1"/>
          <p:nvPr/>
        </p:nvSpPr>
        <p:spPr>
          <a:xfrm>
            <a:off x="4597821" y="891880"/>
            <a:ext cx="2774530" cy="923330"/>
          </a:xfrm>
          <a:prstGeom prst="rect">
            <a:avLst/>
          </a:prstGeom>
          <a:noFill/>
        </p:spPr>
        <p:txBody>
          <a:bodyPr wrap="square" rtlCol="0">
            <a:spAutoFit/>
          </a:bodyPr>
          <a:lstStyle/>
          <a:p>
            <a:pPr algn="ctr"/>
            <a:r>
              <a:rPr lang="en-US" sz="5400" b="1" dirty="0">
                <a:solidFill>
                  <a:schemeClr val="tx2"/>
                </a:solidFill>
                <a:latin typeface="Open Sans" charset="0"/>
                <a:ea typeface="Open Sans" charset="0"/>
                <a:cs typeface="Open Sans" charset="0"/>
              </a:rPr>
              <a:t>45.9%</a:t>
            </a:r>
          </a:p>
        </p:txBody>
      </p:sp>
      <p:sp>
        <p:nvSpPr>
          <p:cNvPr id="12" name="Rectangle 11"/>
          <p:cNvSpPr/>
          <p:nvPr/>
        </p:nvSpPr>
        <p:spPr>
          <a:xfrm>
            <a:off x="4213172" y="1815211"/>
            <a:ext cx="3268681" cy="1015663"/>
          </a:xfrm>
          <a:prstGeom prst="rect">
            <a:avLst/>
          </a:prstGeom>
        </p:spPr>
        <p:txBody>
          <a:bodyPr wrap="square">
            <a:spAutoFit/>
          </a:bodyPr>
          <a:lstStyle/>
          <a:p>
            <a:pPr algn="ctr"/>
            <a:r>
              <a:rPr lang="en-US" sz="2000" dirty="0">
                <a:latin typeface="Open Sans Light" charset="0"/>
                <a:ea typeface="Open Sans Light" charset="0"/>
                <a:cs typeface="Open Sans Light" charset="0"/>
              </a:rPr>
              <a:t> </a:t>
            </a:r>
            <a:r>
              <a:rPr lang="en-US" sz="2000" dirty="0">
                <a:solidFill>
                  <a:schemeClr val="tx2"/>
                </a:solidFill>
                <a:latin typeface="Open Sans Light" charset="0"/>
                <a:ea typeface="Open Sans Light" charset="0"/>
                <a:cs typeface="Open Sans Light" charset="0"/>
              </a:rPr>
              <a:t>North Carolinians </a:t>
            </a:r>
            <a:br>
              <a:rPr lang="en-US" sz="2000" dirty="0">
                <a:solidFill>
                  <a:schemeClr val="tx2"/>
                </a:solidFill>
                <a:latin typeface="Open Sans Light" charset="0"/>
                <a:ea typeface="Open Sans Light" charset="0"/>
                <a:cs typeface="Open Sans Light" charset="0"/>
              </a:rPr>
            </a:br>
            <a:r>
              <a:rPr lang="en-US" sz="2000" dirty="0">
                <a:solidFill>
                  <a:schemeClr val="tx2"/>
                </a:solidFill>
                <a:latin typeface="Open Sans Light" charset="0"/>
                <a:ea typeface="Open Sans Light" charset="0"/>
                <a:cs typeface="Open Sans Light" charset="0"/>
              </a:rPr>
              <a:t>with that</a:t>
            </a:r>
            <a:r>
              <a:rPr lang="en-US" sz="2000" dirty="0">
                <a:latin typeface="Open Sans Light" charset="0"/>
                <a:ea typeface="Open Sans Light" charset="0"/>
                <a:cs typeface="Open Sans Light" charset="0"/>
              </a:rPr>
              <a:t> </a:t>
            </a:r>
            <a:r>
              <a:rPr lang="en-US" sz="2000" b="1" dirty="0">
                <a:solidFill>
                  <a:schemeClr val="accent2"/>
                </a:solidFill>
                <a:latin typeface="Open Sans"/>
                <a:ea typeface="Open Sans Light" charset="0"/>
                <a:cs typeface="Open Sans"/>
              </a:rPr>
              <a:t>level of education today</a:t>
            </a:r>
            <a:endParaRPr lang="en-US" sz="2000" b="1" dirty="0">
              <a:solidFill>
                <a:schemeClr val="accent2"/>
              </a:solidFill>
              <a:effectLst>
                <a:outerShdw blurRad="50800" dist="38100" dir="2700000" algn="tl" rotWithShape="0">
                  <a:prstClr val="black">
                    <a:alpha val="40000"/>
                  </a:prstClr>
                </a:outerShdw>
              </a:effectLst>
              <a:latin typeface="Open Sans"/>
              <a:ea typeface="Open Sans Light" charset="0"/>
              <a:cs typeface="Open Sans"/>
            </a:endParaRPr>
          </a:p>
        </p:txBody>
      </p:sp>
      <p:sp>
        <p:nvSpPr>
          <p:cNvPr id="13" name="TextBox 12"/>
          <p:cNvSpPr txBox="1"/>
          <p:nvPr/>
        </p:nvSpPr>
        <p:spPr>
          <a:xfrm>
            <a:off x="1115087" y="3418589"/>
            <a:ext cx="2365542" cy="923330"/>
          </a:xfrm>
          <a:prstGeom prst="rect">
            <a:avLst/>
          </a:prstGeom>
          <a:noFill/>
        </p:spPr>
        <p:txBody>
          <a:bodyPr wrap="square" rtlCol="0">
            <a:spAutoFit/>
          </a:bodyPr>
          <a:lstStyle/>
          <a:p>
            <a:pPr algn="ctr"/>
            <a:r>
              <a:rPr lang="en-US" sz="5400" b="1" dirty="0">
                <a:solidFill>
                  <a:schemeClr val="tx2"/>
                </a:solidFill>
                <a:latin typeface="Open Sans" charset="0"/>
                <a:ea typeface="Open Sans" charset="0"/>
                <a:cs typeface="Open Sans" charset="0"/>
              </a:rPr>
              <a:t>36%</a:t>
            </a:r>
          </a:p>
        </p:txBody>
      </p:sp>
      <p:cxnSp>
        <p:nvCxnSpPr>
          <p:cNvPr id="15" name="Straight Connector 14"/>
          <p:cNvCxnSpPr/>
          <p:nvPr/>
        </p:nvCxnSpPr>
        <p:spPr>
          <a:xfrm>
            <a:off x="4213172" y="1000992"/>
            <a:ext cx="0" cy="48577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9157" y="3246371"/>
            <a:ext cx="66031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39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5373"/>
          <a:stretch/>
        </p:blipFill>
        <p:spPr>
          <a:xfrm>
            <a:off x="857250" y="1621242"/>
            <a:ext cx="10972800" cy="5168541"/>
          </a:xfrm>
          <a:prstGeom prst="rect">
            <a:avLst/>
          </a:prstGeom>
        </p:spPr>
      </p:pic>
      <p:sp>
        <p:nvSpPr>
          <p:cNvPr id="3" name="TextBox 2"/>
          <p:cNvSpPr txBox="1"/>
          <p:nvPr/>
        </p:nvSpPr>
        <p:spPr>
          <a:xfrm>
            <a:off x="361951" y="341888"/>
            <a:ext cx="11830050" cy="1274195"/>
          </a:xfrm>
          <a:prstGeom prst="rect">
            <a:avLst/>
          </a:prstGeom>
          <a:noFill/>
          <a:effectLst/>
        </p:spPr>
        <p:txBody>
          <a:bodyPr wrap="square" rtlCol="0">
            <a:spAutoFit/>
          </a:bodyPr>
          <a:lstStyle/>
          <a:p>
            <a:r>
              <a:rPr lang="en-US" sz="3840" dirty="0">
                <a:solidFill>
                  <a:srgbClr val="81BC41"/>
                </a:solidFill>
                <a:latin typeface="Open Sans Light" charset="0"/>
                <a:ea typeface="Open Sans Light" charset="0"/>
                <a:cs typeface="Open Sans Light" charset="0"/>
              </a:rPr>
              <a:t>Addressing these challenges and </a:t>
            </a:r>
            <a:r>
              <a:rPr lang="en-US" sz="3840" b="1" dirty="0">
                <a:solidFill>
                  <a:srgbClr val="81BC41"/>
                </a:solidFill>
                <a:latin typeface="Open Sans" charset="0"/>
                <a:ea typeface="Open Sans" charset="0"/>
                <a:cs typeface="Open Sans" charset="0"/>
              </a:rPr>
              <a:t>increasing reading proficiency </a:t>
            </a:r>
            <a:r>
              <a:rPr lang="en-US" sz="3840" dirty="0">
                <a:solidFill>
                  <a:srgbClr val="81BC41"/>
                </a:solidFill>
                <a:latin typeface="Open Sans Light" charset="0"/>
                <a:ea typeface="Open Sans Light" charset="0"/>
                <a:cs typeface="Open Sans Light" charset="0"/>
              </a:rPr>
              <a:t>requires that we begin here.</a:t>
            </a:r>
          </a:p>
        </p:txBody>
      </p:sp>
    </p:spTree>
    <p:extLst>
      <p:ext uri="{BB962C8B-B14F-4D97-AF65-F5344CB8AC3E}">
        <p14:creationId xmlns:p14="http://schemas.microsoft.com/office/powerpoint/2010/main" val="3799064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2438" y="1380912"/>
            <a:ext cx="11287125" cy="2185214"/>
          </a:xfrm>
          <a:prstGeom prst="rect">
            <a:avLst/>
          </a:prstGeom>
          <a:noFill/>
        </p:spPr>
        <p:txBody>
          <a:bodyPr wrap="square" rtlCol="0">
            <a:spAutoFit/>
          </a:bodyPr>
          <a:lstStyle/>
          <a:p>
            <a:r>
              <a:rPr lang="en-US" sz="3200" dirty="0">
                <a:solidFill>
                  <a:schemeClr val="tx2"/>
                </a:solidFill>
                <a:latin typeface="Open Sans Light" charset="0"/>
                <a:ea typeface="Open Sans Light" charset="0"/>
                <a:cs typeface="Open Sans Light" charset="0"/>
              </a:rPr>
              <a:t>The most rapid period of development in human life happens from birth to eight. </a:t>
            </a:r>
          </a:p>
          <a:p>
            <a:endParaRPr lang="en-US" sz="800" dirty="0">
              <a:solidFill>
                <a:schemeClr val="tx2"/>
              </a:solidFill>
              <a:latin typeface="Open Sans Light" charset="0"/>
              <a:ea typeface="Open Sans Light" charset="0"/>
              <a:cs typeface="Open Sans Light" charset="0"/>
            </a:endParaRPr>
          </a:p>
          <a:p>
            <a:r>
              <a:rPr lang="en-US" sz="3200" dirty="0">
                <a:solidFill>
                  <a:schemeClr val="tx2"/>
                </a:solidFill>
                <a:latin typeface="Open Sans" panose="020B0606030504020204"/>
                <a:ea typeface="Open Sans Light" charset="0"/>
                <a:cs typeface="Open Sans Light" charset="0"/>
              </a:rPr>
              <a:t>End of third grade outcomes</a:t>
            </a:r>
            <a:r>
              <a:rPr lang="en-US" sz="3200" dirty="0">
                <a:latin typeface="Open Sans" panose="020B0606030504020204"/>
                <a:ea typeface="Open Sans Light" charset="0"/>
                <a:cs typeface="Open Sans Light" charset="0"/>
              </a:rPr>
              <a:t> </a:t>
            </a:r>
            <a:r>
              <a:rPr lang="en-US" sz="3200" b="1" dirty="0">
                <a:solidFill>
                  <a:schemeClr val="accent2"/>
                </a:solidFill>
                <a:latin typeface="Open Sans" panose="020B0606030504020204"/>
                <a:ea typeface="Open Sans" charset="0"/>
                <a:cs typeface="Open Sans" charset="0"/>
              </a:rPr>
              <a:t>predict academic achievement and career success</a:t>
            </a:r>
            <a:r>
              <a:rPr lang="en-US" sz="3200" dirty="0">
                <a:solidFill>
                  <a:schemeClr val="accent2"/>
                </a:solidFill>
                <a:latin typeface="Open Sans" panose="020B0606030504020204"/>
                <a:ea typeface="Open Sans Light" charset="0"/>
                <a:cs typeface="Open Sans Light" charset="0"/>
              </a:rPr>
              <a:t>.</a:t>
            </a:r>
            <a:r>
              <a:rPr lang="en-US" sz="3200" dirty="0">
                <a:latin typeface="Open Sans Light" charset="0"/>
                <a:ea typeface="Open Sans Light" charset="0"/>
                <a:cs typeface="Open Sans Light" charset="0"/>
              </a:rPr>
              <a:t>  </a:t>
            </a:r>
          </a:p>
        </p:txBody>
      </p:sp>
      <p:sp>
        <p:nvSpPr>
          <p:cNvPr id="10" name="TextBox 9"/>
          <p:cNvSpPr txBox="1"/>
          <p:nvPr/>
        </p:nvSpPr>
        <p:spPr>
          <a:xfrm>
            <a:off x="413669" y="409723"/>
            <a:ext cx="7309112" cy="904863"/>
          </a:xfrm>
          <a:prstGeom prst="rect">
            <a:avLst/>
          </a:prstGeom>
          <a:noFill/>
        </p:spPr>
        <p:txBody>
          <a:bodyPr wrap="square" rtlCol="0">
            <a:spAutoFit/>
          </a:bodyPr>
          <a:lstStyle/>
          <a:p>
            <a:r>
              <a:rPr lang="en-US" sz="5280" dirty="0">
                <a:solidFill>
                  <a:srgbClr val="81BC41"/>
                </a:solidFill>
                <a:latin typeface="Open Sans" charset="0"/>
                <a:ea typeface="Open Sans" charset="0"/>
                <a:cs typeface="Open Sans" charset="0"/>
              </a:rPr>
              <a:t>Why</a:t>
            </a:r>
            <a:r>
              <a:rPr lang="en-US" sz="5280" b="1" dirty="0">
                <a:solidFill>
                  <a:srgbClr val="81BC41"/>
                </a:solidFill>
                <a:latin typeface="Open Sans" charset="0"/>
                <a:ea typeface="Open Sans" charset="0"/>
                <a:cs typeface="Open Sans" charset="0"/>
              </a:rPr>
              <a:t> </a:t>
            </a:r>
            <a:r>
              <a:rPr lang="en-US" sz="5280" b="1" dirty="0">
                <a:solidFill>
                  <a:srgbClr val="81BC41"/>
                </a:solidFill>
                <a:latin typeface="Open Sans Light" charset="0"/>
                <a:ea typeface="Open Sans Light" charset="0"/>
                <a:cs typeface="Open Sans Light" charset="0"/>
              </a:rPr>
              <a:t>birth to eight?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14802"/>
            <a:ext cx="12192000" cy="2743199"/>
          </a:xfrm>
          <a:prstGeom prst="rect">
            <a:avLst/>
          </a:prstGeom>
        </p:spPr>
      </p:pic>
    </p:spTree>
    <p:extLst>
      <p:ext uri="{BB962C8B-B14F-4D97-AF65-F5344CB8AC3E}">
        <p14:creationId xmlns:p14="http://schemas.microsoft.com/office/powerpoint/2010/main" val="3231929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6295</TotalTime>
  <Words>2041</Words>
  <Application>Microsoft Macintosh PowerPoint</Application>
  <PresentationFormat>Widescreen</PresentationFormat>
  <Paragraphs>280</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Mangal</vt:lpstr>
      <vt:lpstr>Open Sans</vt:lpstr>
      <vt:lpstr>Open Sans Light</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Brains are built, not born.</vt:lpstr>
      <vt:lpstr>PowerPoint Presentation</vt:lpstr>
      <vt:lpstr>PowerPoint Presentation</vt:lpstr>
      <vt:lpstr>Innovative, business-led</vt:lpstr>
      <vt:lpstr>PowerPoint Presentation</vt:lpstr>
      <vt:lpstr>PowerPoint Presentation</vt:lpstr>
      <vt:lpstr>Family-friendly benefits are good for business, good for our children and good for the health of our future workforce. </vt:lpstr>
      <vt:lpstr>Since 2018, we have…</vt:lpstr>
      <vt:lpstr>PowerPoint Presentation</vt:lpstr>
      <vt:lpstr>Family-friendly is more than paid leave.</vt:lpstr>
      <vt:lpstr>PowerPoint Presentation</vt:lpstr>
      <vt:lpstr>Workplace Policies that Deliver Results</vt:lpstr>
      <vt:lpstr>PowerPoint Presentation</vt:lpstr>
      <vt:lpstr>Workplace Policies that Deliver Results</vt:lpstr>
      <vt:lpstr> Business Smart: Mitchell Gold + Bob Williams   </vt:lpstr>
      <vt:lpstr> Business Smart: Raydal Hospitality  </vt:lpstr>
      <vt:lpstr>PowerPoint Presentation</vt:lpstr>
      <vt:lpstr>Questions?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Zimmerman</dc:creator>
  <cp:lastModifiedBy>Lisa Finaldi</cp:lastModifiedBy>
  <cp:revision>352</cp:revision>
  <cp:lastPrinted>2019-08-13T18:20:07Z</cp:lastPrinted>
  <dcterms:created xsi:type="dcterms:W3CDTF">2018-01-28T21:05:00Z</dcterms:created>
  <dcterms:modified xsi:type="dcterms:W3CDTF">2019-11-30T20:43:09Z</dcterms:modified>
</cp:coreProperties>
</file>