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  <p:sldMasterId id="2147483662" r:id="rId3"/>
  </p:sldMasterIdLst>
  <p:notesMasterIdLst>
    <p:notesMasterId r:id="rId16"/>
  </p:notesMasterIdLst>
  <p:handoutMasterIdLst>
    <p:handoutMasterId r:id="rId17"/>
  </p:handoutMasterIdLst>
  <p:sldIdLst>
    <p:sldId id="296" r:id="rId4"/>
    <p:sldId id="365" r:id="rId5"/>
    <p:sldId id="375" r:id="rId6"/>
    <p:sldId id="376" r:id="rId7"/>
    <p:sldId id="377" r:id="rId8"/>
    <p:sldId id="378" r:id="rId9"/>
    <p:sldId id="379" r:id="rId10"/>
    <p:sldId id="380" r:id="rId11"/>
    <p:sldId id="381" r:id="rId12"/>
    <p:sldId id="384" r:id="rId13"/>
    <p:sldId id="385" r:id="rId14"/>
    <p:sldId id="34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27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D5444-F62C-42C3-A75A-D9DBA807730F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4F617-7A30-41D4-AB86-5D833C98E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AA1FA-7B6A-47D2-8D61-F225D71B51FF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A179D-2D27-49E2-B022-8EDDA2EFE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3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950653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>
                <a:latin typeface="Gadug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9601200" cy="4188610"/>
          </a:xfrm>
        </p:spPr>
        <p:txBody>
          <a:bodyPr/>
          <a:lstStyle>
            <a:lvl1pPr>
              <a:defRPr>
                <a:latin typeface="Gadugi" panose="020B0502040204020203" pitchFamily="34" charset="0"/>
              </a:defRPr>
            </a:lvl1pPr>
            <a:lvl2pPr>
              <a:defRPr>
                <a:latin typeface="Gadugi" panose="020B0502040204020203" pitchFamily="34" charset="0"/>
              </a:defRPr>
            </a:lvl2pPr>
            <a:lvl3pPr>
              <a:defRPr>
                <a:latin typeface="Gadugi" panose="020B0502040204020203" pitchFamily="34" charset="0"/>
              </a:defRPr>
            </a:lvl3pPr>
            <a:lvl4pPr>
              <a:defRPr>
                <a:latin typeface="Gadugi" panose="020B0502040204020203" pitchFamily="34" charset="0"/>
              </a:defRPr>
            </a:lvl4pPr>
            <a:lvl5pPr>
              <a:defRPr>
                <a:latin typeface="Gadug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4951B2-8D38-4070-8956-E48A198924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878" y="6017410"/>
            <a:ext cx="2709961" cy="84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sz="1200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sz="1200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541888" y="6064640"/>
            <a:ext cx="1480705" cy="274320"/>
          </a:xfrm>
        </p:spPr>
        <p:txBody>
          <a:bodyPr/>
          <a:lstStyle/>
          <a:p>
            <a:fld id="{A79A3335-6331-4872-A8B7-ECD55539F4D0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0993" y="6374999"/>
            <a:ext cx="1371600" cy="274320"/>
          </a:xfrm>
        </p:spPr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662" y="6064640"/>
            <a:ext cx="2365729" cy="73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572000" cy="850392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795BB3-BE13-4E64-A4B1-745DBF11B6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878" y="6017410"/>
            <a:ext cx="2709961" cy="84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03010" y="6090920"/>
            <a:ext cx="1480705" cy="274320"/>
          </a:xfrm>
        </p:spPr>
        <p:txBody>
          <a:bodyPr/>
          <a:lstStyle/>
          <a:p>
            <a:fld id="{A79A3335-6331-4872-A8B7-ECD55539F4D0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12115" y="6365240"/>
            <a:ext cx="1371600" cy="274320"/>
          </a:xfrm>
        </p:spPr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386" y="6028392"/>
            <a:ext cx="2365729" cy="73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539546" y="6113245"/>
            <a:ext cx="1480705" cy="274320"/>
          </a:xfrm>
        </p:spPr>
        <p:txBody>
          <a:bodyPr/>
          <a:lstStyle/>
          <a:p>
            <a:fld id="{A79A3335-6331-4872-A8B7-ECD55539F4D0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48651" y="6389303"/>
            <a:ext cx="1371600" cy="274320"/>
          </a:xfrm>
        </p:spPr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662" y="6064640"/>
            <a:ext cx="2365729" cy="73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273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6412954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95400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71318" y="685800"/>
            <a:ext cx="103327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685800"/>
            <a:ext cx="7976754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36933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47200" y="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8739945B-0CC3-4A4D-B499-95E743CB3E57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55303" name="Group 7"/>
          <p:cNvGrpSpPr>
            <a:grpSpLocks/>
          </p:cNvGrpSpPr>
          <p:nvPr/>
        </p:nvGrpSpPr>
        <p:grpSpPr bwMode="auto">
          <a:xfrm>
            <a:off x="103718" y="166688"/>
            <a:ext cx="2305049" cy="1554162"/>
            <a:chOff x="49" y="105"/>
            <a:chExt cx="1089" cy="979"/>
          </a:xfrm>
        </p:grpSpPr>
        <p:sp>
          <p:nvSpPr>
            <p:cNvPr id="55304" name="Oval 8"/>
            <p:cNvSpPr>
              <a:spLocks noChangeArrowheads="1"/>
            </p:cNvSpPr>
            <p:nvPr userDrawn="1"/>
          </p:nvSpPr>
          <p:spPr bwMode="auto">
            <a:xfrm>
              <a:off x="105" y="105"/>
              <a:ext cx="979" cy="97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b="1">
                <a:solidFill>
                  <a:srgbClr val="000000"/>
                </a:solidFill>
              </a:endParaRPr>
            </a:p>
          </p:txBody>
        </p:sp>
        <p:sp>
          <p:nvSpPr>
            <p:cNvPr id="55305" name="Text Box 9"/>
            <p:cNvSpPr txBox="1">
              <a:spLocks noChangeArrowheads="1"/>
            </p:cNvSpPr>
            <p:nvPr userDrawn="1"/>
          </p:nvSpPr>
          <p:spPr bwMode="auto">
            <a:xfrm>
              <a:off x="49" y="393"/>
              <a:ext cx="108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</a:rPr>
                <a:t>THE COMMONWEALTH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</a:rPr>
                <a:t> FUND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8332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1D6CA-89B1-44AA-A11F-D5AF127F6C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74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6790"/>
            <a:ext cx="10363200" cy="40011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DCE17-B909-4FBD-9DD2-39DB342CAC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28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219201"/>
            <a:ext cx="5486400" cy="2431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486400" cy="2431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53C920-9F17-45D5-87F4-8371B6C463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3210"/>
            <a:ext cx="5386917" cy="461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7543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13210"/>
            <a:ext cx="5389033" cy="461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7543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E0C49-F29F-457F-B391-D7218AE75A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38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EB19E-DBE8-4852-973D-547DD99734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11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B5D7D-81F2-4053-8E0F-DE73BA3641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66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22837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7B8642-4118-47D3-A5C2-3F83AF6162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09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4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62E01-5369-4317-A993-F149BC0310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28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67768" y="1219201"/>
            <a:ext cx="8716232" cy="16875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6036A-2CDF-4003-8AEB-9D0A167831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82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"/>
            <a:ext cx="3048000" cy="29067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544" y="1"/>
            <a:ext cx="2622256" cy="29067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04428-6752-49C7-84D8-5C23A5E43E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25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8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219201"/>
            <a:ext cx="5486400" cy="1687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19201"/>
            <a:ext cx="5486400" cy="1698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2138363"/>
            <a:ext cx="5486400" cy="1698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006E5537-FBA1-48E3-99E9-32E9AB8F89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72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8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08000" y="1219201"/>
            <a:ext cx="11176000" cy="369332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956A145-11CE-4478-B225-CDE8F4B514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754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8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08000" y="1219201"/>
            <a:ext cx="11176000" cy="36933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6EF7344-CA45-496B-A5ED-EDD0E9624D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3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8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219201"/>
            <a:ext cx="5486400" cy="1687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19201"/>
            <a:ext cx="5486400" cy="1698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2138363"/>
            <a:ext cx="5486400" cy="1698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1AD8E8D-9C31-4112-BBD3-3BD2BD44E5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7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79A3335-6331-4872-A8B7-ECD55539F4D0}" type="datetimeFigureOut">
              <a:rPr lang="en-US" smtClean="0"/>
              <a:pPr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7F8E3F6-DE14-48B2-B2BC-6FABA9630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80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219201"/>
            <a:ext cx="11176000" cy="168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47200" y="638175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5120CC-3932-41E2-9E14-AEF392C26D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4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+mn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b="1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▪"/>
        <a:defRPr b="1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b="1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5C4E7-1D1C-4836-A9EC-314E27DD9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1033322"/>
            <a:ext cx="6400800" cy="2560320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latin typeface="Gadugi" panose="020B0502040204020203" pitchFamily="34" charset="0"/>
              </a:rPr>
              <a:t>Health Services for Individuals that are Deaf and Hard of Hearing</a:t>
            </a:r>
            <a:endParaRPr lang="en-US" sz="5400" dirty="0">
              <a:latin typeface="Gadug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E94CC-906A-4CFA-9578-95525ED8A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880918"/>
            <a:ext cx="6400800" cy="155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Gadugi" panose="020B0502040204020203" pitchFamily="34" charset="0"/>
              </a:rPr>
              <a:t>Adam Zolotor, MD, </a:t>
            </a:r>
            <a:r>
              <a:rPr lang="en-US" sz="2000" dirty="0" err="1">
                <a:latin typeface="Gadugi" panose="020B0502040204020203" pitchFamily="34" charset="0"/>
              </a:rPr>
              <a:t>DrPH</a:t>
            </a:r>
            <a:r>
              <a:rPr lang="en-US" sz="2000" dirty="0">
                <a:latin typeface="Gadugi" panose="020B0502040204020203" pitchFamily="34" charset="0"/>
              </a:rPr>
              <a:t>			</a:t>
            </a:r>
          </a:p>
          <a:p>
            <a:pPr marL="0" indent="0">
              <a:buNone/>
            </a:pPr>
            <a:r>
              <a:rPr lang="en-US" sz="2000" dirty="0">
                <a:latin typeface="Gadugi" panose="020B0502040204020203" pitchFamily="34" charset="0"/>
              </a:rPr>
              <a:t>President &amp; CEO				</a:t>
            </a:r>
          </a:p>
          <a:p>
            <a:pPr marL="0" indent="0">
              <a:buNone/>
            </a:pPr>
            <a:endParaRPr lang="en-US" sz="2000" dirty="0">
              <a:latin typeface="Gadugi" panose="020B0502040204020203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Gadugi" panose="020B0502040204020203" pitchFamily="34" charset="0"/>
              </a:rPr>
              <a:t>March 18, </a:t>
            </a:r>
            <a:r>
              <a:rPr lang="en-US" sz="2000" dirty="0">
                <a:latin typeface="Gadugi" panose="020B0502040204020203" pitchFamily="34" charset="0"/>
              </a:rPr>
              <a:t>2019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0A2B1E-CE83-4EF3-9D23-EDC8BBB148CE}"/>
              </a:ext>
            </a:extLst>
          </p:cNvPr>
          <p:cNvSpPr txBox="1">
            <a:spLocks/>
          </p:cNvSpPr>
          <p:nvPr/>
        </p:nvSpPr>
        <p:spPr>
          <a:xfrm>
            <a:off x="1295400" y="3410463"/>
            <a:ext cx="7811191" cy="1062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Gadugi" panose="020B0502040204020203" pitchFamily="34" charset="0"/>
              </a:rPr>
              <a:t>Overview of Task Force Process and Charge</a:t>
            </a:r>
            <a:endParaRPr lang="en-US" sz="2400" dirty="0">
              <a:latin typeface="Gadugi" panose="020B0502040204020203" pitchFamily="34" charset="0"/>
            </a:endParaRPr>
          </a:p>
        </p:txBody>
      </p:sp>
      <p:pic>
        <p:nvPicPr>
          <p:cNvPr id="1026" name="Picture 2" descr="NCIOM logo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591" y="210322"/>
            <a:ext cx="2571750" cy="638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22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1981200" y="2921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dirty="0"/>
              <a:t>NC Institute of Medicine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1981200" y="1981200"/>
            <a:ext cx="8458200" cy="4419600"/>
          </a:xfrm>
        </p:spPr>
        <p:txBody>
          <a:bodyPr/>
          <a:lstStyle/>
          <a:p>
            <a:pPr eaLnBrk="1" hangingPunct="1"/>
            <a:r>
              <a:rPr lang="en-US" altLang="en-US"/>
              <a:t>Quasi-state agency chartered in 1983 by the NC General Assembly to:</a:t>
            </a:r>
          </a:p>
          <a:p>
            <a:pPr lvl="1" eaLnBrk="1" hangingPunct="1"/>
            <a:r>
              <a:rPr lang="en-US" altLang="en-US" sz="2400"/>
              <a:t>Be concerned with the health of the people of North Carolina</a:t>
            </a:r>
          </a:p>
          <a:p>
            <a:pPr lvl="1" eaLnBrk="1" hangingPunct="1"/>
            <a:r>
              <a:rPr lang="en-US" altLang="en-US" sz="2400"/>
              <a:t>Monitor and study health matters</a:t>
            </a:r>
          </a:p>
          <a:p>
            <a:pPr lvl="1" eaLnBrk="1" hangingPunct="1"/>
            <a:r>
              <a:rPr lang="en-US" altLang="en-US" sz="2400"/>
              <a:t>Respond authoritatively when found advisable</a:t>
            </a:r>
          </a:p>
          <a:p>
            <a:pPr lvl="1" eaLnBrk="1" hangingPunct="1"/>
            <a:r>
              <a:rPr lang="en-US" altLang="en-US" sz="2400"/>
              <a:t>Respond to requests from outside sources for analysis and advice when this will aid in forming a basis for health policy decisions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 i="1"/>
              <a:t>NCGS §90-470</a:t>
            </a:r>
          </a:p>
        </p:txBody>
      </p:sp>
    </p:spTree>
    <p:extLst>
      <p:ext uri="{BB962C8B-B14F-4D97-AF65-F5344CB8AC3E}">
        <p14:creationId xmlns:p14="http://schemas.microsoft.com/office/powerpoint/2010/main" val="51628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0"/>
              <a:t>NCIOM Studies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8574088" cy="4343400"/>
          </a:xfrm>
        </p:spPr>
        <p:txBody>
          <a:bodyPr/>
          <a:lstStyle/>
          <a:p>
            <a:pPr eaLnBrk="1" hangingPunct="1"/>
            <a:r>
              <a:rPr lang="en-US" altLang="en-US" sz="2800"/>
              <a:t>NCIOM studies issues at the request of:</a:t>
            </a:r>
          </a:p>
          <a:p>
            <a:pPr lvl="1" eaLnBrk="1" hangingPunct="1"/>
            <a:r>
              <a:rPr lang="en-US" altLang="en-US" sz="2700"/>
              <a:t>North Carolina General Assembly</a:t>
            </a:r>
          </a:p>
          <a:p>
            <a:pPr lvl="1" eaLnBrk="1" hangingPunct="1"/>
            <a:r>
              <a:rPr lang="en-US" altLang="en-US" sz="2700"/>
              <a:t>North Carolina state agencies</a:t>
            </a:r>
          </a:p>
          <a:p>
            <a:pPr lvl="1" eaLnBrk="1" hangingPunct="1"/>
            <a:r>
              <a:rPr lang="en-US" altLang="en-US" sz="2700"/>
              <a:t>Health professional organizations</a:t>
            </a:r>
          </a:p>
          <a:p>
            <a:pPr lvl="1" eaLnBrk="1" hangingPunct="1"/>
            <a:r>
              <a:rPr lang="en-US" altLang="en-US" sz="2700"/>
              <a:t>NCIOM Board of Directors</a:t>
            </a:r>
          </a:p>
          <a:p>
            <a:pPr eaLnBrk="1" hangingPunct="1"/>
            <a:r>
              <a:rPr lang="en-US" altLang="en-US" sz="2800"/>
              <a:t>Often work in partnership with other organizations to study health issues </a:t>
            </a:r>
          </a:p>
          <a:p>
            <a:pPr lvl="1" eaLnBrk="1" hangingPunct="1"/>
            <a:endParaRPr lang="en-US" altLang="en-US" i="1"/>
          </a:p>
          <a:p>
            <a:pPr eaLnBrk="1" hangingPunct="1"/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66905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152401"/>
            <a:ext cx="7010400" cy="944879"/>
          </a:xfrm>
        </p:spPr>
        <p:txBody>
          <a:bodyPr/>
          <a:lstStyle/>
          <a:p>
            <a:pPr eaLnBrk="1" hangingPunct="1"/>
            <a:r>
              <a:rPr lang="en-US" altLang="en-US" b="0" dirty="0"/>
              <a:t>Recent NCIOM Studies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524000"/>
            <a:ext cx="7543800" cy="4419600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US" altLang="en-US" sz="2800" dirty="0"/>
              <a:t>Some recent studies include:</a:t>
            </a:r>
          </a:p>
          <a:p>
            <a:pPr lvl="1" eaLnBrk="1" hangingPunct="1"/>
            <a:r>
              <a:rPr lang="en-US" altLang="en-US" dirty="0" smtClean="0"/>
              <a:t>Healthy NC 2030 (ongoing)</a:t>
            </a:r>
          </a:p>
          <a:p>
            <a:pPr lvl="1" eaLnBrk="1" hangingPunct="1"/>
            <a:r>
              <a:rPr lang="en-US" altLang="en-US" dirty="0" smtClean="0"/>
              <a:t>Perinatal system of care (ongoing)</a:t>
            </a:r>
          </a:p>
          <a:p>
            <a:pPr lvl="1" eaLnBrk="1" hangingPunct="1"/>
            <a:r>
              <a:rPr lang="en-US" altLang="en-US" dirty="0" smtClean="0"/>
              <a:t>Serious Illness Care (ongoing)</a:t>
            </a:r>
          </a:p>
          <a:p>
            <a:pPr lvl="1" eaLnBrk="1" hangingPunct="1"/>
            <a:r>
              <a:rPr lang="en-US" altLang="en-US" dirty="0" smtClean="0"/>
              <a:t>Accountable </a:t>
            </a:r>
            <a:r>
              <a:rPr lang="en-US" altLang="en-US" dirty="0"/>
              <a:t>Care Communities (2019)</a:t>
            </a:r>
          </a:p>
          <a:p>
            <a:pPr lvl="1" eaLnBrk="1" hangingPunct="1"/>
            <a:r>
              <a:rPr lang="en-US" altLang="en-US" dirty="0"/>
              <a:t>Metrics to Drive Improvements in Health: A Report of the Task Force on Health Care Analytics (2017)</a:t>
            </a:r>
          </a:p>
          <a:p>
            <a:pPr lvl="1" eaLnBrk="1" hangingPunct="1"/>
            <a:r>
              <a:rPr lang="en-US" altLang="en-US" dirty="0"/>
              <a:t>Claims to Improve Health in North Carolina: A Report from the NCIOM Task Force on All-Payer Claims Database (2017)</a:t>
            </a:r>
          </a:p>
          <a:p>
            <a:pPr lvl="1" eaLnBrk="1" hangingPunct="1"/>
            <a:r>
              <a:rPr lang="en-US" altLang="en-US" dirty="0"/>
              <a:t>Transforming North Carolina’s Mental health and Substance use Systems: A Report from the NCIOM Task Force on Mental Health and Substance Use (2016)</a:t>
            </a:r>
          </a:p>
          <a:p>
            <a:pPr lvl="1" eaLnBrk="1" hangingPunct="1"/>
            <a:r>
              <a:rPr lang="en-US" altLang="en-US" dirty="0"/>
              <a:t>Dementia-Capable North Carolina: A Strategic Plan for Addressing Alzheimer’s Disease and Related Dementia (2016)</a:t>
            </a:r>
          </a:p>
          <a:p>
            <a:pPr lvl="1" eaLnBrk="1" hangingPunct="1"/>
            <a:r>
              <a:rPr lang="en-US" altLang="en-US" dirty="0"/>
              <a:t>Patient and Family Engagement: A Partnership for Culture Change (2015)</a:t>
            </a:r>
          </a:p>
          <a:p>
            <a:pPr lvl="1" eaLnBrk="1" hangingPunct="1"/>
            <a:r>
              <a:rPr lang="en-US" altLang="en-US" dirty="0"/>
              <a:t>Task Force on Essentials for Childhood: Safe, Stable, and Nurturing Relationships and Environments to Prevent Child Maltreatment (2015)</a:t>
            </a:r>
          </a:p>
        </p:txBody>
      </p:sp>
    </p:spTree>
    <p:extLst>
      <p:ext uri="{BB962C8B-B14F-4D97-AF65-F5344CB8AC3E}">
        <p14:creationId xmlns:p14="http://schemas.microsoft.com/office/powerpoint/2010/main" val="21158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0" i="1"/>
              <a:t>NCMJ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28800"/>
            <a:ext cx="8229600" cy="46482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NCIOM also publishes the </a:t>
            </a:r>
            <a:r>
              <a:rPr lang="en-US" altLang="en-US" sz="2800" i="1" dirty="0"/>
              <a:t>NCMJ</a:t>
            </a:r>
          </a:p>
          <a:p>
            <a:pPr lvl="1" eaLnBrk="1" hangingPunct="1"/>
            <a:r>
              <a:rPr lang="en-US" altLang="en-US" sz="2600" dirty="0"/>
              <a:t>Each issue contains a special focus area with articles and commentaries discussing specific health issues</a:t>
            </a:r>
          </a:p>
          <a:p>
            <a:pPr lvl="1" eaLnBrk="1" hangingPunct="1"/>
            <a:r>
              <a:rPr lang="en-US" altLang="en-US" sz="2600" dirty="0"/>
              <a:t>We plan to publish the executive summary of the Task Force in the NCMJ as well as devoting a issue to NC’s developing perinatal system of care.</a:t>
            </a:r>
          </a:p>
          <a:p>
            <a:pPr lvl="2" eaLnBrk="1" hangingPunct="1"/>
            <a:r>
              <a:rPr lang="en-US" altLang="en-US" sz="2200" i="1" dirty="0"/>
              <a:t>NC Medical Journal</a:t>
            </a:r>
            <a:r>
              <a:rPr lang="en-US" altLang="en-US" sz="2200" dirty="0"/>
              <a:t> circulated to more than 170,000 people across the state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9218" name="Picture 2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1828800"/>
            <a:ext cx="1683154" cy="22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47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0"/>
              <a:t>Task Force Process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524000"/>
            <a:ext cx="8458200" cy="4876800"/>
          </a:xfrm>
        </p:spPr>
        <p:txBody>
          <a:bodyPr/>
          <a:lstStyle/>
          <a:p>
            <a:pPr eaLnBrk="1" hangingPunct="1"/>
            <a:r>
              <a:rPr lang="en-US" altLang="en-US" sz="2800"/>
              <a:t>NCIOM creates broad-based task forces to study health issues facing the state</a:t>
            </a:r>
          </a:p>
          <a:p>
            <a:pPr lvl="1" eaLnBrk="1" hangingPunct="1"/>
            <a:r>
              <a:rPr lang="en-US" altLang="en-US" sz="2400"/>
              <a:t>Task Forces generally comprised of 30-60 people</a:t>
            </a:r>
          </a:p>
          <a:p>
            <a:pPr lvl="1" eaLnBrk="1" hangingPunct="1"/>
            <a:r>
              <a:rPr lang="en-US" altLang="en-US" sz="2400"/>
              <a:t>Task Forces are guided by co-chairs who run the meetings</a:t>
            </a:r>
          </a:p>
          <a:p>
            <a:pPr lvl="1" eaLnBrk="1" hangingPunct="1"/>
            <a:r>
              <a:rPr lang="en-US" altLang="en-US" sz="2400"/>
              <a:t>Task Force members typically include representatives of state and local policy makers and agency officials, health professionals, insurers, business and community leaders, consumers and other interested individuals</a:t>
            </a:r>
          </a:p>
          <a:p>
            <a:pPr lvl="1" eaLnBrk="1" hangingPunct="1"/>
            <a:r>
              <a:rPr lang="en-US" altLang="en-US" sz="2400"/>
              <a:t>Meetings are open to the public</a:t>
            </a:r>
          </a:p>
        </p:txBody>
      </p:sp>
    </p:spTree>
    <p:extLst>
      <p:ext uri="{BB962C8B-B14F-4D97-AF65-F5344CB8AC3E}">
        <p14:creationId xmlns:p14="http://schemas.microsoft.com/office/powerpoint/2010/main" val="403666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0"/>
              <a:t>Task Force Process (cont’d)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4724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Task Force work guided by a smaller steering committee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People with expertise or knowledge of the issue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Help shape the agenda and identify potential speakers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Presentations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May include research summaries and/or statistics, descriptions of programs, challenges or barriers to best practices, national developments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Presenters may include task force members, researchers, national or state leaders, state health care professionals, consumers, or NCIOM staff</a:t>
            </a:r>
          </a:p>
          <a:p>
            <a:pPr lvl="2" eaLnBrk="1" hangingPunct="1">
              <a:lnSpc>
                <a:spcPct val="90000"/>
              </a:lnSpc>
            </a:pPr>
            <a:endParaRPr lang="en-US" altLang="en-US" sz="2200" dirty="0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en-US" sz="22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5808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0"/>
              <a:t>Task Force Process (cont’d)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1"/>
            <a:ext cx="8229600" cy="4149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NCIOM staff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NCIOM staff will prepare agendas, invite speakers, gather information, and identify evidence-based studies when available to inform the Task Force’s work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Staff write first draft of the report, and seek input from the Task Force and Steering Committee members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77336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0"/>
              <a:t>Task Force Process (cont’d)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4582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Task Force report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Report is circulated several times before being finalized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NCIOM Board of Directors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Board members must review the report before it is finalized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Reports and recommendations </a:t>
            </a:r>
            <a:r>
              <a:rPr lang="en-US" altLang="en-US" sz="2800" dirty="0"/>
              <a:t>distributed widely, other </a:t>
            </a:r>
            <a:r>
              <a:rPr lang="en-US" altLang="en-US" sz="2800" dirty="0" smtClean="0"/>
              <a:t>dissemination includes: 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Shorter 4-6 page Issue Brief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Update published 3-5 years after report is published.</a:t>
            </a:r>
          </a:p>
        </p:txBody>
      </p:sp>
    </p:spTree>
    <p:extLst>
      <p:ext uri="{BB962C8B-B14F-4D97-AF65-F5344CB8AC3E}">
        <p14:creationId xmlns:p14="http://schemas.microsoft.com/office/powerpoint/2010/main" val="46577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Meeting Materials</a:t>
            </a:r>
            <a:br>
              <a:rPr lang="en-US" altLang="en-US"/>
            </a:br>
            <a:r>
              <a:rPr lang="en-US" altLang="en-US"/>
              <a:t>on NCIOM Website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We know that Task Force members may have conflicts for some of the meetings</a:t>
            </a:r>
          </a:p>
          <a:p>
            <a:pPr lvl="1" eaLnBrk="1" hangingPunct="1"/>
            <a:r>
              <a:rPr lang="en-US" altLang="en-US" sz="2400" dirty="0"/>
              <a:t>We host webinars and conference calls for each meeting so that you can follow online or participate over the phone</a:t>
            </a:r>
          </a:p>
          <a:p>
            <a:pPr lvl="1" eaLnBrk="1" hangingPunct="1"/>
            <a:r>
              <a:rPr lang="en-US" altLang="en-US" sz="2400" dirty="0"/>
              <a:t>We post meeting summaries and all meeting presentations on our website:  www.nciom.org</a:t>
            </a:r>
          </a:p>
          <a:p>
            <a:pPr lvl="1" eaLnBrk="1" hangingPunct="1"/>
            <a:r>
              <a:rPr lang="en-US" altLang="en-US" sz="2400" dirty="0"/>
              <a:t>Calendar and directions also available on the NCIOM website</a:t>
            </a:r>
          </a:p>
          <a:p>
            <a:pPr lvl="1" eaLnBrk="1" hangingPunct="1"/>
            <a:endParaRPr lang="en-US" alt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582" y="48614"/>
            <a:ext cx="3828620" cy="17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2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the Task 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Examine the limitations that people who are deaf and hard of hearing face when accessing health care (medicine, pharmacy, therapies, hospital care, emergency care) and the consequences of those limitations.</a:t>
            </a:r>
          </a:p>
          <a:p>
            <a:r>
              <a:rPr lang="en-US" dirty="0" smtClean="0"/>
              <a:t>Understand this in the context of state and federal laws and regulations (ADA, licensure, etc.).</a:t>
            </a:r>
          </a:p>
          <a:p>
            <a:r>
              <a:rPr lang="en-US" dirty="0" smtClean="0"/>
              <a:t>Identify solutions to address these challenges. </a:t>
            </a:r>
          </a:p>
          <a:p>
            <a:r>
              <a:rPr lang="en-US" dirty="0" smtClean="0"/>
              <a:t>Identify system design features that cab be universally implemented to enhance care and decrease isolation in health systems and long term care settings.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76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44E72-6CF0-4136-B0DF-6614D286D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6AE62-B70D-434D-9B80-E6825454D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Support for this Task Force comes from the </a:t>
            </a:r>
            <a:r>
              <a:rPr lang="en-US" dirty="0" smtClean="0"/>
              <a:t>Department of Health and Human Services and </a:t>
            </a:r>
            <a:r>
              <a:rPr lang="en-US" dirty="0" err="1" smtClean="0"/>
              <a:t>LeadingAge</a:t>
            </a:r>
            <a:r>
              <a:rPr lang="en-US" dirty="0" smtClean="0"/>
              <a:t> NC</a:t>
            </a:r>
            <a:endParaRPr lang="en-US" dirty="0"/>
          </a:p>
          <a:p>
            <a:r>
              <a:rPr lang="en-US" dirty="0"/>
              <a:t>Websites: 	</a:t>
            </a:r>
            <a:r>
              <a:rPr lang="en-US" u="sng" dirty="0"/>
              <a:t>www.nciom.org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u="sng" dirty="0"/>
              <a:t>www.ncmedicaljournal.com</a:t>
            </a:r>
            <a:endParaRPr lang="en-US" dirty="0"/>
          </a:p>
          <a:p>
            <a:r>
              <a:rPr lang="en-US" dirty="0"/>
              <a:t>Key Contacts:</a:t>
            </a:r>
          </a:p>
          <a:p>
            <a:pPr lvl="1"/>
            <a:r>
              <a:rPr lang="en-US" dirty="0"/>
              <a:t>Adam Zolotor, MD, </a:t>
            </a:r>
            <a:r>
              <a:rPr lang="en-US" dirty="0" err="1"/>
              <a:t>DrPH</a:t>
            </a:r>
            <a:r>
              <a:rPr lang="en-US" dirty="0"/>
              <a:t>, President &amp; CEO, NCIOM</a:t>
            </a:r>
          </a:p>
          <a:p>
            <a:pPr marL="320040" lvl="1" indent="0">
              <a:buNone/>
            </a:pPr>
            <a:r>
              <a:rPr lang="en-US" dirty="0"/>
              <a:t>	919-445-6150 or </a:t>
            </a:r>
            <a:r>
              <a:rPr lang="en-US" u="sng" dirty="0"/>
              <a:t>adam_zolotor@nciom.org</a:t>
            </a:r>
          </a:p>
          <a:p>
            <a:pPr lvl="1"/>
            <a:r>
              <a:rPr lang="en-US" dirty="0" smtClean="0"/>
              <a:t>Robert </a:t>
            </a:r>
            <a:r>
              <a:rPr lang="en-US" dirty="0" err="1" smtClean="0"/>
              <a:t>Kurdyzlowski</a:t>
            </a:r>
            <a:r>
              <a:rPr lang="en-US" dirty="0" smtClean="0"/>
              <a:t>, JD, MPH</a:t>
            </a:r>
            <a:r>
              <a:rPr lang="en-US" dirty="0"/>
              <a:t>, Project Director, NCIOM 					</a:t>
            </a:r>
            <a:r>
              <a:rPr lang="en-US" dirty="0" smtClean="0"/>
              <a:t>919-445-6184 or </a:t>
            </a:r>
            <a:r>
              <a:rPr lang="en-US" u="sng" dirty="0" smtClean="0"/>
              <a:t>Rob_Kurzydlowski@nciom.org</a:t>
            </a:r>
            <a:endParaRPr lang="en-US" u="sng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0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ales Direction 16X9">
  <a:themeElements>
    <a:clrScheme name="Custom 7">
      <a:dk1>
        <a:srgbClr val="002485"/>
      </a:dk1>
      <a:lt1>
        <a:sysClr val="window" lastClr="FFFFFF"/>
      </a:lt1>
      <a:dk2>
        <a:srgbClr val="88B4B5"/>
      </a:dk2>
      <a:lt2>
        <a:srgbClr val="F2F2F7"/>
      </a:lt2>
      <a:accent1>
        <a:srgbClr val="005FA5"/>
      </a:accent1>
      <a:accent2>
        <a:srgbClr val="F2F2F7"/>
      </a:accent2>
      <a:accent3>
        <a:srgbClr val="EBEB3D"/>
      </a:accent3>
      <a:accent4>
        <a:srgbClr val="F78729"/>
      </a:accent4>
      <a:accent5>
        <a:srgbClr val="C42F1A"/>
      </a:accent5>
      <a:accent6>
        <a:srgbClr val="68B807"/>
      </a:accent6>
      <a:hlink>
        <a:srgbClr val="99CA3C"/>
      </a:hlink>
      <a:folHlink>
        <a:srgbClr val="B9D181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Direction_16x9.potx" id="{FE35DD5A-B687-4161-B4D9-35484B75A379}" vid="{5DB76398-B2EF-4269-B3B2-C0E4C29F3554}"/>
    </a:ext>
  </a:extLst>
</a:theme>
</file>

<file path=ppt/theme/theme2.xml><?xml version="1.0" encoding="utf-8"?>
<a:theme xmlns:a="http://schemas.openxmlformats.org/drawingml/2006/main" name="Squires 2012 OECD chartpack">
  <a:themeElements>
    <a:clrScheme name="2010 September Harkness Orientation DRAFT 9-16-10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10 September Harkness Orientation DRAFT 9-16-10 (2)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010 September Harkness Orientation DRAFT 9-16-10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September Harkness Orientation DRAFT 9-16-10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September Harkness Orientation DRAFT 9-16-10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September Harkness Orientation DRAFT 9-16-10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September Harkness Orientation DRAFT 9-16-10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September Harkness Orientation DRAFT 9-16-10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13">
        <a:dk1>
          <a:srgbClr val="808080"/>
        </a:dk1>
        <a:lt1>
          <a:srgbClr val="FFFFFF"/>
        </a:lt1>
        <a:dk2>
          <a:srgbClr val="0000FF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14">
        <a:dk1>
          <a:srgbClr val="808080"/>
        </a:dk1>
        <a:lt1>
          <a:srgbClr val="FFFFFF"/>
        </a:lt1>
        <a:dk2>
          <a:srgbClr val="0000FF"/>
        </a:dk2>
        <a:lt2>
          <a:srgbClr val="FFF901"/>
        </a:lt2>
        <a:accent1>
          <a:srgbClr val="BBE0E3"/>
        </a:accent1>
        <a:accent2>
          <a:srgbClr val="333399"/>
        </a:accent2>
        <a:accent3>
          <a:srgbClr val="AAAA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15">
        <a:dk1>
          <a:srgbClr val="808080"/>
        </a:dk1>
        <a:lt1>
          <a:srgbClr val="FFFFFF"/>
        </a:lt1>
        <a:dk2>
          <a:srgbClr val="0000FF"/>
        </a:dk2>
        <a:lt2>
          <a:srgbClr val="FFF901"/>
        </a:lt2>
        <a:accent1>
          <a:srgbClr val="BBE0E3"/>
        </a:accent1>
        <a:accent2>
          <a:srgbClr val="F80000"/>
        </a:accent2>
        <a:accent3>
          <a:srgbClr val="AAAAFF"/>
        </a:accent3>
        <a:accent4>
          <a:srgbClr val="DADADA"/>
        </a:accent4>
        <a:accent5>
          <a:srgbClr val="DAEDEF"/>
        </a:accent5>
        <a:accent6>
          <a:srgbClr val="E10000"/>
        </a:accent6>
        <a:hlink>
          <a:srgbClr val="00FFFF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September Harkness Orientation DRAFT 9-16-10 (2) 16">
        <a:dk1>
          <a:srgbClr val="808080"/>
        </a:dk1>
        <a:lt1>
          <a:srgbClr val="FFFFFF"/>
        </a:lt1>
        <a:dk2>
          <a:srgbClr val="0000FF"/>
        </a:dk2>
        <a:lt2>
          <a:srgbClr val="FFF901"/>
        </a:lt2>
        <a:accent1>
          <a:srgbClr val="FFFFFF"/>
        </a:accent1>
        <a:accent2>
          <a:srgbClr val="F80000"/>
        </a:accent2>
        <a:accent3>
          <a:srgbClr val="AAAAFF"/>
        </a:accent3>
        <a:accent4>
          <a:srgbClr val="DADADA"/>
        </a:accent4>
        <a:accent5>
          <a:srgbClr val="FFFFFF"/>
        </a:accent5>
        <a:accent6>
          <a:srgbClr val="E10000"/>
        </a:accent6>
        <a:hlink>
          <a:srgbClr val="33CCCC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567D146-4D1C-466E-9A63-FAD8863F0C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direction presentation (widescreen)</Template>
  <TotalTime>0</TotalTime>
  <Words>762</Words>
  <Application>Microsoft Office PowerPoint</Application>
  <PresentationFormat>Widescreen</PresentationFormat>
  <Paragraphs>83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Book Antiqua</vt:lpstr>
      <vt:lpstr>Cambria</vt:lpstr>
      <vt:lpstr>Gadugi</vt:lpstr>
      <vt:lpstr>Wingdings</vt:lpstr>
      <vt:lpstr>Sales Direction 16X9</vt:lpstr>
      <vt:lpstr>Squires 2012 OECD chartpack</vt:lpstr>
      <vt:lpstr>Health Services for Individuals that are Deaf and Hard of Hearing</vt:lpstr>
      <vt:lpstr>NC Institute of Medicine</vt:lpstr>
      <vt:lpstr>NCIOM Studies</vt:lpstr>
      <vt:lpstr>Recent NCIOM Studies</vt:lpstr>
      <vt:lpstr>NCMJ</vt:lpstr>
      <vt:lpstr>Task Force Process</vt:lpstr>
      <vt:lpstr>Task Force Process (cont’d)</vt:lpstr>
      <vt:lpstr>Task Force Process (cont’d)</vt:lpstr>
      <vt:lpstr>Task Force Process (cont’d)</vt:lpstr>
      <vt:lpstr>Meeting Materials on NCIOM Website</vt:lpstr>
      <vt:lpstr>Purpose of the Task Force</vt:lpstr>
      <vt:lpstr>For 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2017-06-14T15:48:49Z</dcterms:created>
  <dcterms:modified xsi:type="dcterms:W3CDTF">2019-03-15T20:42:16Z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TC034313749991</vt:lpwstr>
  </property>
</Properties>
</file>