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2.xml" ContentType="application/vnd.openxmlformats-officedocument.drawingml.chartshapes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3.xml" ContentType="application/vnd.openxmlformats-officedocument.drawingml.chartshapes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34"/>
  </p:notesMasterIdLst>
  <p:handoutMasterIdLst>
    <p:handoutMasterId r:id="rId35"/>
  </p:handoutMasterIdLst>
  <p:sldIdLst>
    <p:sldId id="256" r:id="rId3"/>
    <p:sldId id="308" r:id="rId4"/>
    <p:sldId id="328" r:id="rId5"/>
    <p:sldId id="325" r:id="rId6"/>
    <p:sldId id="324" r:id="rId7"/>
    <p:sldId id="326" r:id="rId8"/>
    <p:sldId id="312" r:id="rId9"/>
    <p:sldId id="330" r:id="rId10"/>
    <p:sldId id="309" r:id="rId11"/>
    <p:sldId id="306" r:id="rId12"/>
    <p:sldId id="307" r:id="rId13"/>
    <p:sldId id="310" r:id="rId14"/>
    <p:sldId id="311" r:id="rId15"/>
    <p:sldId id="333" r:id="rId16"/>
    <p:sldId id="317" r:id="rId17"/>
    <p:sldId id="315" r:id="rId18"/>
    <p:sldId id="316" r:id="rId19"/>
    <p:sldId id="318" r:id="rId20"/>
    <p:sldId id="314" r:id="rId21"/>
    <p:sldId id="332" r:id="rId22"/>
    <p:sldId id="299" r:id="rId23"/>
    <p:sldId id="301" r:id="rId24"/>
    <p:sldId id="305" r:id="rId25"/>
    <p:sldId id="334" r:id="rId26"/>
    <p:sldId id="268" r:id="rId27"/>
    <p:sldId id="323" r:id="rId28"/>
    <p:sldId id="336" r:id="rId29"/>
    <p:sldId id="337" r:id="rId30"/>
    <p:sldId id="339" r:id="rId31"/>
    <p:sldId id="321" r:id="rId32"/>
    <p:sldId id="286" r:id="rId3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6666FF"/>
    <a:srgbClr val="EE3ED9"/>
    <a:srgbClr val="006666"/>
    <a:srgbClr val="009999"/>
    <a:srgbClr val="5A007A"/>
    <a:srgbClr val="9900CC"/>
    <a:srgbClr val="00B050"/>
    <a:srgbClr val="FED4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9" autoAdjust="0"/>
    <p:restoredTop sz="94660"/>
  </p:normalViewPr>
  <p:slideViewPr>
    <p:cSldViewPr snapToGrid="0">
      <p:cViewPr varScale="1">
        <p:scale>
          <a:sx n="56" d="100"/>
          <a:sy n="56" d="100"/>
        </p:scale>
        <p:origin x="90" y="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2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3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Infant Mortality per 1000 Live</a:t>
            </a:r>
            <a:r>
              <a:rPr lang="en-US" baseline="0" dirty="0"/>
              <a:t> Births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Perinatal Region VI</c:v>
                </c:pt>
              </c:strCache>
            </c:strRef>
          </c:tx>
          <c:spPr>
            <a:ln w="28575" cap="rnd">
              <a:solidFill>
                <a:schemeClr val="bg2"/>
              </a:solidFill>
              <a:round/>
            </a:ln>
            <a:effectLst>
              <a:glow rad="63500">
                <a:schemeClr val="accent5">
                  <a:lumMod val="60000"/>
                  <a:lumOff val="40000"/>
                  <a:alpha val="40000"/>
                </a:schemeClr>
              </a:glow>
            </a:effectLst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>
                <a:glow rad="63500">
                  <a:schemeClr val="accent5">
                    <a:lumMod val="60000"/>
                    <a:lumOff val="40000"/>
                    <a:alpha val="40000"/>
                  </a:schemeClr>
                </a:glow>
              </a:effectLst>
            </c:spPr>
          </c:marker>
          <c:trendline>
            <c:spPr>
              <a:ln w="19050" cap="rnd">
                <a:solidFill>
                  <a:schemeClr val="tx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Sheet1!$A$2:$A$18</c:f>
              <c:numCache>
                <c:formatCode>General</c:formatCode>
                <c:ptCount val="17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</c:numCache>
            </c:num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10.7</c:v>
                </c:pt>
                <c:pt idx="1">
                  <c:v>9.5</c:v>
                </c:pt>
                <c:pt idx="2">
                  <c:v>10.1</c:v>
                </c:pt>
                <c:pt idx="3">
                  <c:v>9.4</c:v>
                </c:pt>
                <c:pt idx="4">
                  <c:v>10</c:v>
                </c:pt>
                <c:pt idx="5">
                  <c:v>9</c:v>
                </c:pt>
                <c:pt idx="6">
                  <c:v>10.1</c:v>
                </c:pt>
                <c:pt idx="7">
                  <c:v>11.4</c:v>
                </c:pt>
                <c:pt idx="8">
                  <c:v>8.9</c:v>
                </c:pt>
                <c:pt idx="9">
                  <c:v>8.1999999999999993</c:v>
                </c:pt>
                <c:pt idx="10">
                  <c:v>8</c:v>
                </c:pt>
                <c:pt idx="11">
                  <c:v>8.9</c:v>
                </c:pt>
                <c:pt idx="12">
                  <c:v>7.6</c:v>
                </c:pt>
                <c:pt idx="13">
                  <c:v>7.9</c:v>
                </c:pt>
                <c:pt idx="14">
                  <c:v>8.6999999999999993</c:v>
                </c:pt>
                <c:pt idx="15">
                  <c:v>8.1999999999999993</c:v>
                </c:pt>
                <c:pt idx="16">
                  <c:v>7.1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10DB-47C1-8208-E789EDEC9D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Total NC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>
              <a:glow rad="101600">
                <a:schemeClr val="accent3">
                  <a:lumMod val="40000"/>
                  <a:lumOff val="60000"/>
                  <a:alpha val="40000"/>
                </a:schemeClr>
              </a:glow>
            </a:effectLst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3"/>
                </a:solidFill>
              </a:ln>
              <a:effectLst>
                <a:glow rad="101600">
                  <a:schemeClr val="accent3">
                    <a:lumMod val="40000"/>
                    <a:lumOff val="60000"/>
                    <a:alpha val="40000"/>
                  </a:schemeClr>
                </a:glow>
              </a:effectLst>
            </c:spPr>
          </c:marker>
          <c:trendline>
            <c:spPr>
              <a:ln w="19050" cap="rnd">
                <a:solidFill>
                  <a:schemeClr val="accent3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Sheet1!$A$2:$A$18</c:f>
              <c:numCache>
                <c:formatCode>General</c:formatCode>
                <c:ptCount val="17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</c:numCache>
            </c:numRef>
          </c:cat>
          <c:val>
            <c:numRef>
              <c:f>Sheet1!$C$2:$C$18</c:f>
              <c:numCache>
                <c:formatCode>General</c:formatCode>
                <c:ptCount val="17"/>
                <c:pt idx="0">
                  <c:v>8.5</c:v>
                </c:pt>
                <c:pt idx="1">
                  <c:v>8.1999999999999993</c:v>
                </c:pt>
                <c:pt idx="2">
                  <c:v>8.1999999999999993</c:v>
                </c:pt>
                <c:pt idx="3">
                  <c:v>8.8000000000000007</c:v>
                </c:pt>
                <c:pt idx="4">
                  <c:v>8.8000000000000007</c:v>
                </c:pt>
                <c:pt idx="5">
                  <c:v>8.1</c:v>
                </c:pt>
                <c:pt idx="6">
                  <c:v>8.5</c:v>
                </c:pt>
                <c:pt idx="7">
                  <c:v>8.1999999999999993</c:v>
                </c:pt>
                <c:pt idx="8">
                  <c:v>7.9</c:v>
                </c:pt>
                <c:pt idx="9">
                  <c:v>7</c:v>
                </c:pt>
                <c:pt idx="10">
                  <c:v>7.2</c:v>
                </c:pt>
                <c:pt idx="11">
                  <c:v>7.4</c:v>
                </c:pt>
                <c:pt idx="12">
                  <c:v>7</c:v>
                </c:pt>
                <c:pt idx="13">
                  <c:v>7.1</c:v>
                </c:pt>
                <c:pt idx="14">
                  <c:v>7.3</c:v>
                </c:pt>
                <c:pt idx="15">
                  <c:v>7.2</c:v>
                </c:pt>
                <c:pt idx="16">
                  <c:v>7.1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10DB-47C1-8208-E789EDEC9DA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 US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trendline>
            <c:spPr>
              <a:ln w="19050" cap="rnd">
                <a:solidFill>
                  <a:srgbClr val="00B050"/>
                </a:solidFill>
                <a:prstDash val="sysDot"/>
              </a:ln>
              <a:effectLst>
                <a:glow rad="101600">
                  <a:srgbClr val="92D050">
                    <a:alpha val="40000"/>
                  </a:srgbClr>
                </a:glow>
              </a:effectLst>
            </c:spPr>
            <c:trendlineType val="linear"/>
            <c:dispRSqr val="0"/>
            <c:dispEq val="0"/>
          </c:trendline>
          <c:cat>
            <c:numRef>
              <c:f>Sheet1!$A$2:$A$18</c:f>
              <c:numCache>
                <c:formatCode>General</c:formatCode>
                <c:ptCount val="17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</c:numCache>
            </c:numRef>
          </c:cat>
          <c:val>
            <c:numRef>
              <c:f>Sheet1!$D$2:$D$18</c:f>
              <c:numCache>
                <c:formatCode>General</c:formatCode>
                <c:ptCount val="17"/>
                <c:pt idx="0">
                  <c:v>7</c:v>
                </c:pt>
                <c:pt idx="1">
                  <c:v>6.9</c:v>
                </c:pt>
                <c:pt idx="2">
                  <c:v>6.9</c:v>
                </c:pt>
                <c:pt idx="3">
                  <c:v>6.9</c:v>
                </c:pt>
                <c:pt idx="4">
                  <c:v>6.8</c:v>
                </c:pt>
                <c:pt idx="5">
                  <c:v>6.7</c:v>
                </c:pt>
                <c:pt idx="6">
                  <c:v>6.6</c:v>
                </c:pt>
                <c:pt idx="7">
                  <c:v>6.5</c:v>
                </c:pt>
                <c:pt idx="8">
                  <c:v>6.4</c:v>
                </c:pt>
                <c:pt idx="9">
                  <c:v>6.2</c:v>
                </c:pt>
                <c:pt idx="10">
                  <c:v>6.1</c:v>
                </c:pt>
                <c:pt idx="11">
                  <c:v>6.1</c:v>
                </c:pt>
                <c:pt idx="12">
                  <c:v>6</c:v>
                </c:pt>
                <c:pt idx="13">
                  <c:v>5.9</c:v>
                </c:pt>
                <c:pt idx="14">
                  <c:v>5.8</c:v>
                </c:pt>
                <c:pt idx="15">
                  <c:v>5.7</c:v>
                </c:pt>
                <c:pt idx="16">
                  <c:v>5.7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10DB-47C1-8208-E789EDEC9D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79031544"/>
        <c:axId val="479033896"/>
      </c:lineChart>
      <c:catAx>
        <c:axId val="479031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9033896"/>
        <c:crosses val="autoZero"/>
        <c:auto val="1"/>
        <c:lblAlgn val="ctr"/>
        <c:lblOffset val="100"/>
        <c:noMultiLvlLbl val="0"/>
      </c:catAx>
      <c:valAx>
        <c:axId val="479033896"/>
        <c:scaling>
          <c:orientation val="minMax"/>
          <c:min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dirty="0"/>
                  <a:t>Infant</a:t>
                </a:r>
                <a:r>
                  <a:rPr lang="en-US" sz="1000" baseline="0" dirty="0"/>
                  <a:t> Mortality per 1000 live births</a:t>
                </a:r>
                <a:endParaRPr lang="en-US" sz="1000" dirty="0"/>
              </a:p>
            </c:rich>
          </c:tx>
          <c:layout>
            <c:manualLayout>
              <c:xMode val="edge"/>
              <c:yMode val="edge"/>
              <c:x val="0.10360778064519638"/>
              <c:y val="0.2391270264030632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903154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solidFill>
          <a:schemeClr val="accent2">
            <a:lumMod val="20000"/>
            <a:lumOff val="8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  <a:effectLst/>
      </c:spPr>
    </c:plotArea>
    <c:legend>
      <c:legendPos val="r"/>
      <c:layout>
        <c:manualLayout>
          <c:xMode val="edge"/>
          <c:yMode val="edge"/>
          <c:x val="0.78585171073267046"/>
          <c:y val="0.52108940808393667"/>
          <c:w val="0.20921458542708199"/>
          <c:h val="0.372806816404619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accent2">
        <a:lumMod val="20000"/>
        <a:lumOff val="80000"/>
      </a:schemeClr>
    </a:solidFill>
    <a:ln>
      <a:noFill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Past</a:t>
            </a:r>
            <a:r>
              <a:rPr lang="en-US" baseline="0" dirty="0"/>
              <a:t> 10 Year Averages for Infant Mortality By Perinatal Region</a:t>
            </a:r>
            <a:endParaRPr lang="en-US" dirty="0"/>
          </a:p>
        </c:rich>
      </c:tx>
      <c:layout>
        <c:manualLayout>
          <c:xMode val="edge"/>
          <c:yMode val="edge"/>
          <c:x val="6.6909421109851666E-2"/>
          <c:y val="3.589436993510184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3152409361125326E-2"/>
          <c:y val="0.17968438956677849"/>
          <c:w val="0.51934693059200943"/>
          <c:h val="0.714509155289161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Perinatal Region I (Asheville)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2008-20012</c:v>
                </c:pt>
                <c:pt idx="1">
                  <c:v>2013-2017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5.8</c:v>
                </c:pt>
                <c:pt idx="1">
                  <c:v>6.6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5285-456B-B90B-F1E4D3F263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Perinatal Region II (Winston-Salem)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>
              <a:glow rad="101600">
                <a:schemeClr val="accent6">
                  <a:satMod val="175000"/>
                  <a:alpha val="40000"/>
                </a:schemeClr>
              </a:glow>
            </a:effectLst>
          </c:spPr>
          <c:marker>
            <c:symbol val="circle"/>
            <c:size val="5"/>
            <c:spPr>
              <a:solidFill>
                <a:srgbClr val="FFC000"/>
              </a:solidFill>
              <a:ln w="9525">
                <a:solidFill>
                  <a:srgbClr val="FFC000"/>
                </a:solidFill>
              </a:ln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2008-20012</c:v>
                </c:pt>
                <c:pt idx="1">
                  <c:v>2013-2017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7.9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5285-456B-B90B-F1E4D3F263F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Perinatal Region III (Charlotte)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>
              <a:glow rad="101600">
                <a:schemeClr val="tx1">
                  <a:lumMod val="50000"/>
                  <a:lumOff val="50000"/>
                  <a:alpha val="40000"/>
                </a:schemeClr>
              </a:glow>
            </a:effectLst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>
                <a:glow rad="101600">
                  <a:schemeClr val="tx1">
                    <a:lumMod val="50000"/>
                    <a:lumOff val="50000"/>
                    <a:alpha val="40000"/>
                  </a:schemeClr>
                </a:glow>
              </a:effectLst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2008-20012</c:v>
                </c:pt>
                <c:pt idx="1">
                  <c:v>2013-2017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6.3</c:v>
                </c:pt>
                <c:pt idx="1">
                  <c:v>6.2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5285-456B-B90B-F1E4D3F263F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Perinatal Region IV (Raleigh)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>
              <a:glow rad="63500">
                <a:schemeClr val="tx2">
                  <a:lumMod val="60000"/>
                  <a:lumOff val="40000"/>
                  <a:alpha val="40000"/>
                </a:schemeClr>
              </a:glow>
            </a:effectLst>
          </c:spPr>
          <c:marker>
            <c:symbol val="circle"/>
            <c:size val="5"/>
            <c:spPr>
              <a:solidFill>
                <a:schemeClr val="tx2"/>
              </a:solidFill>
              <a:ln w="9525">
                <a:solidFill>
                  <a:schemeClr val="tx2"/>
                </a:solidFill>
              </a:ln>
              <a:effectLst>
                <a:glow rad="63500">
                  <a:schemeClr val="tx2">
                    <a:lumMod val="60000"/>
                    <a:lumOff val="40000"/>
                    <a:alpha val="40000"/>
                  </a:schemeClr>
                </a:glow>
              </a:effectLst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2008-20012</c:v>
                </c:pt>
                <c:pt idx="1">
                  <c:v>2013-2017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6.8</c:v>
                </c:pt>
                <c:pt idx="1">
                  <c:v>6.2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5285-456B-B90B-F1E4D3F263F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Perinatal Region V (Wilmington)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>
              <a:glow rad="101600">
                <a:srgbClr val="92D050">
                  <a:alpha val="40000"/>
                </a:srgbClr>
              </a:glow>
            </a:effectLst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>
                <a:glow rad="101600">
                  <a:srgbClr val="92D050">
                    <a:alpha val="40000"/>
                  </a:srgbClr>
                </a:glow>
              </a:effectLst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2008-20012</c:v>
                </c:pt>
                <c:pt idx="1">
                  <c:v>2013-2017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8.5</c:v>
                </c:pt>
                <c:pt idx="1">
                  <c:v>8.1999999999999993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5285-456B-B90B-F1E4D3F263F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Perinatal Region VI (Greenville) </c:v>
                </c:pt>
              </c:strCache>
            </c:strRef>
          </c:tx>
          <c:spPr>
            <a:ln w="28575" cap="rnd">
              <a:solidFill>
                <a:srgbClr val="9900CC"/>
              </a:solidFill>
              <a:round/>
            </a:ln>
            <a:effectLst>
              <a:glow rad="63500">
                <a:srgbClr val="9900CC">
                  <a:alpha val="40000"/>
                </a:srgbClr>
              </a:glow>
            </a:effectLst>
          </c:spPr>
          <c:marker>
            <c:symbol val="circle"/>
            <c:size val="5"/>
            <c:spPr>
              <a:solidFill>
                <a:srgbClr val="9900CC"/>
              </a:solidFill>
              <a:ln w="9525">
                <a:solidFill>
                  <a:srgbClr val="7030A0"/>
                </a:solidFill>
                <a:tailEnd type="triangle"/>
              </a:ln>
              <a:effectLst>
                <a:glow rad="63500">
                  <a:srgbClr val="9900CC">
                    <a:alpha val="40000"/>
                  </a:srgbClr>
                </a:glow>
              </a:effectLst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2008-20012</c:v>
                </c:pt>
                <c:pt idx="1">
                  <c:v>2013-2017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9.1</c:v>
                </c:pt>
                <c:pt idx="1">
                  <c:v>7.9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5285-456B-B90B-F1E4D3F263F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North Carolina Total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prstDash val="dash"/>
              <a:round/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2008-20012</c:v>
                </c:pt>
                <c:pt idx="1">
                  <c:v>2013-2017</c:v>
                </c:pt>
              </c:strCache>
            </c:strRef>
          </c:cat>
          <c:val>
            <c:numRef>
              <c:f>Sheet1!$H$2:$H$3</c:f>
              <c:numCache>
                <c:formatCode>General</c:formatCode>
                <c:ptCount val="2"/>
                <c:pt idx="0">
                  <c:v>7.5</c:v>
                </c:pt>
                <c:pt idx="1">
                  <c:v>7.1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5285-456B-B90B-F1E4D3F263FC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1157088"/>
        <c:axId val="201158264"/>
      </c:lineChart>
      <c:catAx>
        <c:axId val="2011570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Five year Averages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158264"/>
        <c:crosses val="autoZero"/>
        <c:auto val="1"/>
        <c:lblAlgn val="ctr"/>
        <c:lblOffset val="100"/>
        <c:noMultiLvlLbl val="0"/>
      </c:catAx>
      <c:valAx>
        <c:axId val="201158264"/>
        <c:scaling>
          <c:orientation val="minMax"/>
          <c:min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Infant</a:t>
                </a:r>
                <a:r>
                  <a:rPr lang="en-US" baseline="0" dirty="0"/>
                  <a:t> Mortality per 1000 live births</a:t>
                </a:r>
                <a:endParaRPr 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157088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  <a:effectLst/>
      </c:spPr>
    </c:plotArea>
    <c:legend>
      <c:legendPos val="r"/>
      <c:layout>
        <c:manualLayout>
          <c:xMode val="edge"/>
          <c:yMode val="edge"/>
          <c:x val="0.63836680741878216"/>
          <c:y val="3.4535958340326828E-2"/>
          <c:w val="0.27699784922717996"/>
          <c:h val="0.383909034433911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>
        <a:lumMod val="95000"/>
      </a:schemeClr>
    </a:solidFill>
    <a:ln>
      <a:noFill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/>
              <a:t>Past</a:t>
            </a:r>
            <a:r>
              <a:rPr lang="en-US" sz="1800" baseline="0" dirty="0"/>
              <a:t> 10 Year Averages for Infant Mortality In Perinatal Region VI and North Carolina by Race</a:t>
            </a:r>
            <a:endParaRPr lang="en-US" sz="1800" dirty="0"/>
          </a:p>
        </c:rich>
      </c:tx>
      <c:layout>
        <c:manualLayout>
          <c:xMode val="edge"/>
          <c:yMode val="edge"/>
          <c:x val="4.5457221493146682E-2"/>
          <c:y val="2.871549594808147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3152409361125326E-2"/>
          <c:y val="0.17968438956677849"/>
          <c:w val="0.51934693059200943"/>
          <c:h val="0.714509155289161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Perinatal Region VI (Greenville) 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>
              <a:glow rad="63500">
                <a:schemeClr val="accent3">
                  <a:alpha val="40000"/>
                </a:schemeClr>
              </a:glow>
            </a:effectLst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tailEnd type="triangle"/>
              </a:ln>
              <a:effectLst>
                <a:glow rad="63500">
                  <a:schemeClr val="accent3">
                    <a:alpha val="40000"/>
                  </a:schemeClr>
                </a:glow>
              </a:effectLst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2008-20012</c:v>
                </c:pt>
                <c:pt idx="1">
                  <c:v>2013-2017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9.1</c:v>
                </c:pt>
                <c:pt idx="1">
                  <c:v>7.9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5285-456B-B90B-F1E4D3F263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North Carolina Total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prstDash val="dash"/>
              <a:round/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2008-20012</c:v>
                </c:pt>
                <c:pt idx="1">
                  <c:v>2013-2017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7.5</c:v>
                </c:pt>
                <c:pt idx="1">
                  <c:v>7.1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5285-456B-B90B-F1E4D3F263F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Perinatal Region VI White  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>
              <a:glow rad="63500">
                <a:srgbClr val="00B050">
                  <a:alpha val="40000"/>
                </a:srgbClr>
              </a:glow>
            </a:effectLst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>
                <a:glow rad="63500">
                  <a:srgbClr val="00B050">
                    <a:alpha val="40000"/>
                  </a:srgbClr>
                </a:glow>
              </a:effectLst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2008-20012</c:v>
                </c:pt>
                <c:pt idx="1">
                  <c:v>2013-2017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6.4</c:v>
                </c:pt>
                <c:pt idx="1">
                  <c:v>5.4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9F2B-8243-90FE-355A7221415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Perinatal Region VI African American </c:v>
                </c:pt>
              </c:strCache>
            </c:strRef>
          </c:tx>
          <c:spPr>
            <a:ln w="28575" cap="rnd">
              <a:solidFill>
                <a:srgbClr val="6666FF"/>
              </a:solidFill>
              <a:round/>
            </a:ln>
            <a:effectLst>
              <a:glow rad="63500">
                <a:srgbClr val="6666FF">
                  <a:alpha val="50000"/>
                </a:srgbClr>
              </a:glow>
            </a:effectLst>
          </c:spPr>
          <c:marker>
            <c:symbol val="circle"/>
            <c:size val="5"/>
            <c:spPr>
              <a:solidFill>
                <a:srgbClr val="6666FF"/>
              </a:solidFill>
              <a:ln w="9525">
                <a:solidFill>
                  <a:srgbClr val="6666FF"/>
                </a:solidFill>
              </a:ln>
              <a:effectLst>
                <a:glow rad="63500">
                  <a:srgbClr val="6666FF">
                    <a:alpha val="50000"/>
                  </a:srgbClr>
                </a:glow>
              </a:effectLst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2008-20012</c:v>
                </c:pt>
                <c:pt idx="1">
                  <c:v>2013-2017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15.3</c:v>
                </c:pt>
                <c:pt idx="1">
                  <c:v>13.4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9F2B-8243-90FE-355A7221415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North Carolina Total White</c:v>
                </c:pt>
              </c:strCache>
            </c:strRef>
          </c:tx>
          <c:spPr>
            <a:ln w="28575" cap="rnd">
              <a:solidFill>
                <a:srgbClr val="00B050"/>
              </a:solidFill>
              <a:prstDash val="dash"/>
              <a:round/>
            </a:ln>
            <a:effectLst>
              <a:glow rad="63500">
                <a:srgbClr val="00B050">
                  <a:alpha val="50000"/>
                </a:srgbClr>
              </a:glow>
            </a:effectLst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>
                <a:glow rad="63500">
                  <a:srgbClr val="00B050">
                    <a:alpha val="50000"/>
                  </a:srgbClr>
                </a:glow>
              </a:effectLst>
            </c:spPr>
          </c:marker>
          <c:dLbls>
            <c:dLbl>
              <c:idx val="1"/>
              <c:layout>
                <c:manualLayout>
                  <c:x val="8.0150007290754471E-3"/>
                  <c:y val="-1.03015899604295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9F2B-8243-90FE-355A7221415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2008-20012</c:v>
                </c:pt>
                <c:pt idx="1">
                  <c:v>2013-2017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5.6</c:v>
                </c:pt>
                <c:pt idx="1">
                  <c:v>5.3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9F2B-8243-90FE-355A7221415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North Carolina Total African American</c:v>
                </c:pt>
              </c:strCache>
            </c:strRef>
          </c:tx>
          <c:spPr>
            <a:ln w="28575" cap="rnd">
              <a:solidFill>
                <a:srgbClr val="6666FF"/>
              </a:solidFill>
              <a:round/>
            </a:ln>
            <a:effectLst>
              <a:glow rad="76200">
                <a:srgbClr val="6666FF">
                  <a:alpha val="40000"/>
                </a:srgbClr>
              </a:glow>
            </a:effectLst>
          </c:spPr>
          <c:marker>
            <c:symbol val="circle"/>
            <c:size val="5"/>
            <c:spPr>
              <a:solidFill>
                <a:srgbClr val="6666FF"/>
              </a:solidFill>
              <a:ln w="9525">
                <a:solidFill>
                  <a:srgbClr val="6666FF"/>
                </a:solidFill>
              </a:ln>
              <a:effectLst>
                <a:glow rad="76200">
                  <a:srgbClr val="6666FF">
                    <a:alpha val="40000"/>
                  </a:srgbClr>
                </a:glow>
              </a:effectLst>
            </c:spPr>
          </c:marker>
          <c:dPt>
            <c:idx val="1"/>
            <c:marker>
              <c:symbol val="circle"/>
              <c:size val="5"/>
              <c:spPr>
                <a:solidFill>
                  <a:srgbClr val="6666FF"/>
                </a:solidFill>
                <a:ln w="9525">
                  <a:solidFill>
                    <a:srgbClr val="6666FF"/>
                  </a:solidFill>
                </a:ln>
                <a:effectLst>
                  <a:glow rad="76200">
                    <a:srgbClr val="6666FF">
                      <a:alpha val="40000"/>
                    </a:srgbClr>
                  </a:glow>
                </a:effectLst>
              </c:spPr>
            </c:marker>
            <c:bubble3D val="0"/>
            <c:spPr>
              <a:ln w="28575" cap="rnd">
                <a:solidFill>
                  <a:srgbClr val="6666FF"/>
                </a:solidFill>
                <a:prstDash val="dash"/>
                <a:round/>
              </a:ln>
              <a:effectLst>
                <a:glow rad="76200">
                  <a:srgbClr val="6666FF">
                    <a:alpha val="40000"/>
                  </a:srgbClr>
                </a:glo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F2B-8243-90FE-355A7221415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2008-20012</c:v>
                </c:pt>
                <c:pt idx="1">
                  <c:v>2013-2017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14</c:v>
                </c:pt>
                <c:pt idx="1">
                  <c:v>12.7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9F2B-8243-90FE-355A72214157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1157872"/>
        <c:axId val="201158656"/>
      </c:lineChart>
      <c:catAx>
        <c:axId val="20115787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Five year Averages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158656"/>
        <c:crosses val="autoZero"/>
        <c:auto val="1"/>
        <c:lblAlgn val="ctr"/>
        <c:lblOffset val="100"/>
        <c:noMultiLvlLbl val="0"/>
      </c:catAx>
      <c:valAx>
        <c:axId val="201158656"/>
        <c:scaling>
          <c:orientation val="minMax"/>
          <c:min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Infant</a:t>
                </a:r>
                <a:r>
                  <a:rPr lang="en-US" baseline="0" dirty="0"/>
                  <a:t> Mortality per 1000 live births</a:t>
                </a:r>
                <a:endParaRPr 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157872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  <a:effectLst/>
      </c:spPr>
    </c:plotArea>
    <c:legend>
      <c:legendPos val="r"/>
      <c:layout>
        <c:manualLayout>
          <c:xMode val="edge"/>
          <c:yMode val="edge"/>
          <c:x val="0.62216307596967046"/>
          <c:y val="0.22836563418380071"/>
          <c:w val="0.29399998177311171"/>
          <c:h val="0.3290648866576387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>
        <a:lumMod val="95000"/>
      </a:schemeClr>
    </a:solidFill>
    <a:ln>
      <a:noFill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Sheet1!$A$1:$A$6</c:f>
              <c:strCache>
                <c:ptCount val="6"/>
                <c:pt idx="0">
                  <c:v>FY 12-13</c:v>
                </c:pt>
                <c:pt idx="1">
                  <c:v>FY 13-14</c:v>
                </c:pt>
                <c:pt idx="2">
                  <c:v>FY 14-15</c:v>
                </c:pt>
                <c:pt idx="3">
                  <c:v>FY 15-16</c:v>
                </c:pt>
                <c:pt idx="4">
                  <c:v>FY 16-17</c:v>
                </c:pt>
                <c:pt idx="5">
                  <c:v>FY 17-18</c:v>
                </c:pt>
              </c:strCache>
            </c:strRef>
          </c:cat>
          <c:val>
            <c:numRef>
              <c:f>Sheet1!$B$1:$B$6</c:f>
              <c:numCache>
                <c:formatCode>General</c:formatCode>
                <c:ptCount val="6"/>
                <c:pt idx="0">
                  <c:v>265</c:v>
                </c:pt>
                <c:pt idx="1">
                  <c:v>310</c:v>
                </c:pt>
                <c:pt idx="2">
                  <c:v>334</c:v>
                </c:pt>
                <c:pt idx="3">
                  <c:v>372</c:v>
                </c:pt>
                <c:pt idx="4">
                  <c:v>370</c:v>
                </c:pt>
                <c:pt idx="5">
                  <c:v>381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2006088"/>
        <c:axId val="206433888"/>
      </c:barChart>
      <c:catAx>
        <c:axId val="102006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433888"/>
        <c:crosses val="autoZero"/>
        <c:auto val="1"/>
        <c:lblAlgn val="ctr"/>
        <c:lblOffset val="100"/>
        <c:noMultiLvlLbl val="0"/>
      </c:catAx>
      <c:valAx>
        <c:axId val="206433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006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cap="none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Preterm Delivery Rate Less Than 32 </a:t>
            </a:r>
            <a:r>
              <a:rPr lang="en-US" dirty="0" smtClean="0"/>
              <a:t>wk. </a:t>
            </a:r>
            <a:r>
              <a:rPr lang="en-US" dirty="0"/>
              <a:t>and 37 </a:t>
            </a:r>
            <a:r>
              <a:rPr lang="en-US" dirty="0" smtClean="0"/>
              <a:t>wk.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none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Less than 32 weeks</c:v>
                </c:pt>
              </c:strCache>
            </c:strRef>
          </c:tx>
          <c:spPr>
            <a:ln w="22225" cap="rnd">
              <a:solidFill>
                <a:schemeClr val="tx2"/>
              </a:solidFill>
            </a:ln>
            <a:effectLst>
              <a:glow rad="139700">
                <a:schemeClr val="tx2">
                  <a:alpha val="14000"/>
                </a:schemeClr>
              </a:glo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25400" cap="rnd">
                <a:solidFill>
                  <a:schemeClr val="accent1">
                    <a:lumMod val="50000"/>
                    <a:alpha val="50000"/>
                  </a:schemeClr>
                </a:solidFill>
                <a:tailEnd type="triangle"/>
              </a:ln>
              <a:effectLst/>
            </c:spPr>
            <c:trendlineType val="linear"/>
            <c:dispRSqr val="0"/>
            <c:dispEq val="0"/>
          </c:trendline>
          <c:cat>
            <c:numRef>
              <c:f>Sheet1!$A$2:$A$10</c:f>
              <c:numCache>
                <c:formatCode>General</c:formatCode>
                <c:ptCount val="9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12.3</c:v>
                </c:pt>
                <c:pt idx="1">
                  <c:v>11.1</c:v>
                </c:pt>
                <c:pt idx="2">
                  <c:v>9.9</c:v>
                </c:pt>
                <c:pt idx="3">
                  <c:v>10.4</c:v>
                </c:pt>
                <c:pt idx="4">
                  <c:v>9.6999999999999993</c:v>
                </c:pt>
                <c:pt idx="5">
                  <c:v>6.4</c:v>
                </c:pt>
                <c:pt idx="6">
                  <c:v>6.3</c:v>
                </c:pt>
                <c:pt idx="7">
                  <c:v>6.1</c:v>
                </c:pt>
                <c:pt idx="8">
                  <c:v>7.3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E1B1-43A4-9604-CA05C25F0C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Less than 37 weeks</c:v>
                </c:pt>
              </c:strCache>
            </c:strRef>
          </c:tx>
          <c:spPr>
            <a:ln w="22225" cap="rnd">
              <a:solidFill>
                <a:schemeClr val="accent3">
                  <a:lumMod val="75000"/>
                </a:schemeClr>
              </a:solidFill>
            </a:ln>
            <a:effectLst>
              <a:glow rad="139700">
                <a:schemeClr val="accent3">
                  <a:alpha val="14000"/>
                </a:schemeClr>
              </a:glo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25400" cap="rnd">
                <a:solidFill>
                  <a:schemeClr val="accent3">
                    <a:alpha val="50000"/>
                  </a:schemeClr>
                </a:solidFill>
                <a:tailEnd type="triangle"/>
              </a:ln>
              <a:effectLst/>
            </c:spPr>
            <c:trendlineType val="linear"/>
            <c:dispRSqr val="0"/>
            <c:dispEq val="0"/>
          </c:trendline>
          <c:cat>
            <c:numRef>
              <c:f>Sheet1!$A$2:$A$10</c:f>
              <c:numCache>
                <c:formatCode>General</c:formatCode>
                <c:ptCount val="9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</c:numCache>
            </c:numRef>
          </c:cat>
          <c:val>
            <c:numRef>
              <c:f>Sheet1!$C$2:$C$10</c:f>
              <c:numCache>
                <c:formatCode>General</c:formatCode>
                <c:ptCount val="9"/>
                <c:pt idx="0">
                  <c:v>25.7</c:v>
                </c:pt>
                <c:pt idx="1">
                  <c:v>24</c:v>
                </c:pt>
                <c:pt idx="2">
                  <c:v>23.2</c:v>
                </c:pt>
                <c:pt idx="3">
                  <c:v>22.7</c:v>
                </c:pt>
                <c:pt idx="4">
                  <c:v>22.3</c:v>
                </c:pt>
                <c:pt idx="5">
                  <c:v>18.8</c:v>
                </c:pt>
                <c:pt idx="6">
                  <c:v>19.5</c:v>
                </c:pt>
                <c:pt idx="7">
                  <c:v>20.8</c:v>
                </c:pt>
                <c:pt idx="8">
                  <c:v>21.9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E1B1-43A4-9604-CA05C25F0C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2990552"/>
        <c:axId val="492990944"/>
      </c:lineChart>
      <c:catAx>
        <c:axId val="492990552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990944"/>
        <c:crosses val="autoZero"/>
        <c:auto val="1"/>
        <c:lblAlgn val="ctr"/>
        <c:lblOffset val="100"/>
        <c:noMultiLvlLbl val="0"/>
      </c:catAx>
      <c:valAx>
        <c:axId val="492990944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 dirty="0">
                    <a:effectLst/>
                  </a:rPr>
                  <a:t>Percent</a:t>
                </a:r>
                <a:r>
                  <a:rPr lang="en-US" sz="1600" b="1" i="0" baseline="0" dirty="0">
                    <a:effectLst/>
                  </a:rPr>
                  <a:t> of Total Born</a:t>
                </a:r>
                <a:endParaRPr lang="en-US" sz="1600" dirty="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990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>
        <a:lumMod val="95000"/>
      </a:schemeClr>
    </a:solidFill>
    <a:ln w="9525" cap="flat" cmpd="sng" algn="ctr">
      <a:solidFill>
        <a:schemeClr val="tx2"/>
      </a:solidFill>
      <a:round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>
          <a:solidFill>
            <a:schemeClr val="tx2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6555376"/>
        <c:axId val="206557336"/>
      </c:lineChart>
      <c:catAx>
        <c:axId val="206555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557336"/>
        <c:crosses val="autoZero"/>
        <c:auto val="1"/>
        <c:lblAlgn val="ctr"/>
        <c:lblOffset val="100"/>
        <c:noMultiLvlLbl val="0"/>
      </c:catAx>
      <c:valAx>
        <c:axId val="206557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555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Maternal Deaths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3256324730242051E-2"/>
          <c:y val="0.12917582401800456"/>
          <c:w val="0.95285478638086907"/>
          <c:h val="0.721625430875152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North Carolina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45</c:v>
                </c:pt>
                <c:pt idx="1">
                  <c:v>38</c:v>
                </c:pt>
                <c:pt idx="2">
                  <c:v>27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Region VI</c:v>
                </c:pt>
              </c:strCache>
            </c:strRef>
          </c:tx>
          <c:spPr>
            <a:solidFill>
              <a:srgbClr val="7030A0"/>
            </a:solidFill>
            <a:ln>
              <a:solidFill>
                <a:srgbClr val="7030A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12</c:v>
                </c:pt>
                <c:pt idx="1">
                  <c:v>7</c:v>
                </c:pt>
                <c:pt idx="2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6437416"/>
        <c:axId val="206435848"/>
      </c:barChart>
      <c:catAx>
        <c:axId val="206437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435848"/>
        <c:crosses val="autoZero"/>
        <c:auto val="1"/>
        <c:lblAlgn val="ctr"/>
        <c:lblOffset val="100"/>
        <c:noMultiLvlLbl val="0"/>
      </c:catAx>
      <c:valAx>
        <c:axId val="206435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437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9631342957130361"/>
          <c:y val="0.92574132842005119"/>
          <c:w val="0.28028980752405952"/>
          <c:h val="5.742247561458191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180901969234317"/>
          <c:y val="6.7488031921030783E-2"/>
          <c:w val="0.4760037187158262"/>
          <c:h val="0.72386510656936165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chemeClr val="tx2"/>
              </a:solidFill>
            </a:ln>
          </c:spPr>
          <c:dPt>
            <c:idx val="0"/>
            <c:bubble3D val="0"/>
            <c:explosion val="7"/>
            <c:spPr>
              <a:solidFill>
                <a:srgbClr val="CC99FF"/>
              </a:solidFill>
              <a:ln w="19050">
                <a:solidFill>
                  <a:schemeClr val="tx2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42E4-46E1-8C2C-6F6046EAA2C4}"/>
              </c:ext>
            </c:extLst>
          </c:dPt>
          <c:dPt>
            <c:idx val="1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19050">
                <a:solidFill>
                  <a:schemeClr val="tx2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2E4-46E1-8C2C-6F6046EAA2C4}"/>
              </c:ext>
            </c:extLst>
          </c:dPt>
          <c:cat>
            <c:strRef>
              <c:f>Sheet1!$A$2:$A$3</c:f>
              <c:strCache>
                <c:ptCount val="2"/>
                <c:pt idx="0">
                  <c:v>Greater than 20 weeks</c:v>
                </c:pt>
                <c:pt idx="1">
                  <c:v>Less than 20 weeks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73</c:v>
                </c:pt>
                <c:pt idx="1">
                  <c:v>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2E4-46E1-8C2C-6F6046EAA2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2596479321139409"/>
          <c:y val="0.78876674762051968"/>
          <c:w val="0.37239278545088861"/>
          <c:h val="0.2085750245048841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accent2">
        <a:lumMod val="20000"/>
        <a:lumOff val="80000"/>
      </a:schemeClr>
    </a:solidFill>
    <a:ln>
      <a:solidFill>
        <a:schemeClr val="bg1">
          <a:lumMod val="75000"/>
        </a:schemeClr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 smtClean="0"/>
              <a:t>Past</a:t>
            </a:r>
            <a:r>
              <a:rPr lang="en-US" sz="1800" baseline="0" dirty="0" smtClean="0"/>
              <a:t> 10 Year Averages for Fetal Deaths In Perinatal Region VI and North Carolina by Race</a:t>
            </a:r>
            <a:endParaRPr lang="en-US" sz="1800" dirty="0"/>
          </a:p>
        </c:rich>
      </c:tx>
      <c:layout>
        <c:manualLayout>
          <c:xMode val="edge"/>
          <c:yMode val="edge"/>
          <c:x val="0.17971648075240595"/>
          <c:y val="1.43644964610439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3152409361125326E-2"/>
          <c:y val="0.17968438956677849"/>
          <c:w val="0.51934693059200943"/>
          <c:h val="0.714509155289161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Perinatal Region VI (East) </c:v>
                </c:pt>
              </c:strCache>
            </c:strRef>
          </c:tx>
          <c:spPr>
            <a:ln w="28575" cap="rnd">
              <a:solidFill>
                <a:schemeClr val="tx2">
                  <a:lumMod val="60000"/>
                  <a:lumOff val="40000"/>
                </a:schemeClr>
              </a:solidFill>
              <a:round/>
            </a:ln>
            <a:effectLst>
              <a:glow rad="63500">
                <a:schemeClr val="tx2">
                  <a:lumMod val="60000"/>
                  <a:lumOff val="40000"/>
                  <a:alpha val="40000"/>
                </a:schemeClr>
              </a:glow>
            </a:effectLst>
          </c:spPr>
          <c:marker>
            <c:symbol val="circle"/>
            <c:size val="5"/>
            <c:spPr>
              <a:solidFill>
                <a:schemeClr val="tx2">
                  <a:lumMod val="60000"/>
                  <a:lumOff val="40000"/>
                </a:schemeClr>
              </a:solidFill>
              <a:ln w="952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  <a:effectLst>
                <a:glow rad="63500">
                  <a:schemeClr val="tx2">
                    <a:lumMod val="60000"/>
                    <a:lumOff val="40000"/>
                    <a:alpha val="40000"/>
                  </a:schemeClr>
                </a:glow>
              </a:effectLst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2008-20012</c:v>
                </c:pt>
                <c:pt idx="1">
                  <c:v>2013-2017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7.9</c:v>
                </c:pt>
                <c:pt idx="1">
                  <c:v>7.6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5285-456B-B90B-F1E4D3F263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North Carolina Total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prstDash val="solid"/>
              <a:round/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c:spPr>
          </c:marker>
          <c:dLbls>
            <c:dLbl>
              <c:idx val="0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A29B-46DE-BBFA-28D072EEBB2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A29B-46DE-BBFA-28D072EEBB2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2008-20012</c:v>
                </c:pt>
                <c:pt idx="1">
                  <c:v>2013-2017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6.6</c:v>
                </c:pt>
                <c:pt idx="1">
                  <c:v>6.8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5285-456B-B90B-F1E4D3F263F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Vidant Medical Center</c:v>
                </c:pt>
              </c:strCache>
            </c:strRef>
          </c:tx>
          <c:spPr>
            <a:ln w="28575" cap="rnd">
              <a:solidFill>
                <a:srgbClr val="6666FF"/>
              </a:solidFill>
              <a:round/>
            </a:ln>
            <a:effectLst>
              <a:glow rad="228600">
                <a:srgbClr val="6666FF">
                  <a:alpha val="40000"/>
                </a:srgbClr>
              </a:glow>
            </a:effectLst>
          </c:spPr>
          <c:marker>
            <c:symbol val="circle"/>
            <c:size val="5"/>
            <c:spPr>
              <a:solidFill>
                <a:srgbClr val="6666FF"/>
              </a:solidFill>
              <a:ln w="9525">
                <a:solidFill>
                  <a:srgbClr val="6666FF"/>
                </a:solidFill>
              </a:ln>
              <a:effectLst>
                <a:glow rad="228600">
                  <a:srgbClr val="6666FF">
                    <a:alpha val="40000"/>
                  </a:srgbClr>
                </a:glow>
              </a:effectLst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2008-20012</c:v>
                </c:pt>
                <c:pt idx="1">
                  <c:v>2013-2017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1">
                  <c:v>9.8000000000000007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9F2B-8243-90FE-355A72214157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90451632"/>
        <c:axId val="490451240"/>
      </c:lineChart>
      <c:catAx>
        <c:axId val="49045163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Five year Averages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0451240"/>
        <c:crosses val="autoZero"/>
        <c:auto val="1"/>
        <c:lblAlgn val="ctr"/>
        <c:lblOffset val="100"/>
        <c:noMultiLvlLbl val="0"/>
      </c:catAx>
      <c:valAx>
        <c:axId val="490451240"/>
        <c:scaling>
          <c:orientation val="minMax"/>
          <c:max val="11"/>
          <c:min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Fetal Deaths</a:t>
                </a:r>
                <a:r>
                  <a:rPr lang="en-US" baseline="0" dirty="0"/>
                  <a:t> per 1000 births</a:t>
                </a:r>
                <a:endParaRPr 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0451632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  <a:effectLst/>
      </c:spPr>
    </c:plotArea>
    <c:legend>
      <c:legendPos val="r"/>
      <c:layout>
        <c:manualLayout>
          <c:xMode val="edge"/>
          <c:yMode val="edge"/>
          <c:x val="0.62216307596967046"/>
          <c:y val="0.19248824522699526"/>
          <c:w val="0.25257564158646834"/>
          <c:h val="0.1991565340642643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>
        <a:lumMod val="95000"/>
      </a:schemeClr>
    </a:solidFill>
    <a:ln>
      <a:noFill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sz="2800" dirty="0"/>
          </a:p>
        </c:rich>
      </c:tx>
      <c:layout>
        <c:manualLayout>
          <c:xMode val="edge"/>
          <c:yMode val="edge"/>
          <c:x val="0.51141177859145681"/>
          <c:y val="1.663271833436328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solidFill>
                <a:schemeClr val="tx2"/>
              </a:solidFill>
            </a:ln>
          </c:spPr>
          <c:explosion val="8"/>
          <c:dPt>
            <c:idx val="0"/>
            <c:bubble3D val="0"/>
            <c:spPr>
              <a:solidFill>
                <a:srgbClr val="92D050"/>
              </a:solidFill>
              <a:ln w="19050">
                <a:solidFill>
                  <a:schemeClr val="tx2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42E4-46E1-8C2C-6F6046EAA2C4}"/>
              </c:ext>
            </c:extLst>
          </c:dPt>
          <c:dPt>
            <c:idx val="1"/>
            <c:bubble3D val="0"/>
            <c:spPr>
              <a:solidFill>
                <a:schemeClr val="bg2">
                  <a:lumMod val="20000"/>
                  <a:lumOff val="80000"/>
                </a:schemeClr>
              </a:solidFill>
              <a:ln w="19050">
                <a:solidFill>
                  <a:schemeClr val="tx2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2E4-46E1-8C2C-6F6046EAA2C4}"/>
              </c:ext>
            </c:extLst>
          </c:dPt>
          <c:dPt>
            <c:idx val="2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 w="19050">
                <a:solidFill>
                  <a:schemeClr val="tx2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32DF-4ABA-A082-BE0753AAC989}"/>
              </c:ext>
            </c:extLst>
          </c:dPt>
          <c:dPt>
            <c:idx val="3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19050">
                <a:solidFill>
                  <a:schemeClr val="tx2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2DF-4ABA-A082-BE0753AAC989}"/>
              </c:ext>
            </c:extLst>
          </c:dPt>
          <c:dPt>
            <c:idx val="4"/>
            <c:bubble3D val="0"/>
            <c:spPr>
              <a:solidFill>
                <a:srgbClr val="CC99FF"/>
              </a:solidFill>
              <a:ln w="19050">
                <a:solidFill>
                  <a:schemeClr val="tx2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32DF-4ABA-A082-BE0753AAC989}"/>
              </c:ext>
            </c:extLst>
          </c:dPt>
          <c:cat>
            <c:strRef>
              <c:f>Sheet1!$A$2:$A$6</c:f>
              <c:strCache>
                <c:ptCount val="5"/>
                <c:pt idx="0">
                  <c:v>&gt;39 WEEKS</c:v>
                </c:pt>
                <c:pt idx="1">
                  <c:v>37-39 WEEKS</c:v>
                </c:pt>
                <c:pt idx="2">
                  <c:v>32-36.6 WEEKS</c:v>
                </c:pt>
                <c:pt idx="3">
                  <c:v>24-31.6 WEEKS</c:v>
                </c:pt>
                <c:pt idx="4">
                  <c:v>&lt; 24 WEEKS 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8</c:v>
                </c:pt>
                <c:pt idx="2">
                  <c:v>16</c:v>
                </c:pt>
                <c:pt idx="3">
                  <c:v>22</c:v>
                </c:pt>
                <c:pt idx="4">
                  <c:v>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2E4-46E1-8C2C-6F6046EAA2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65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2596479321139409"/>
          <c:y val="0.78876674762051968"/>
          <c:w val="0.37239278545088861"/>
          <c:h val="0.2085750245048841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accent2">
        <a:lumMod val="20000"/>
        <a:lumOff val="80000"/>
      </a:schemeClr>
    </a:solidFill>
    <a:ln>
      <a:solidFill>
        <a:schemeClr val="bg1">
          <a:lumMod val="75000"/>
        </a:schemeClr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36">
  <cs:axisTitle>
    <cs:lnRef idx="0"/>
    <cs:fillRef idx="0"/>
    <cs:effectRef idx="0"/>
    <cs:fontRef idx="minor">
      <a:schemeClr val="lt1">
        <a:lumMod val="75000"/>
      </a:schemeClr>
    </cs:fontRef>
    <cs:defRPr sz="1197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>
        <a:lumMod val="75000"/>
      </a:schemeClr>
    </cs:fontRef>
    <cs:defRPr sz="1197" kern="1200"/>
  </cs:dataLabel>
  <cs:dataLabelCallout>
    <cs:lnRef idx="0"/>
    <cs:fillRef idx="0"/>
    <cs:effectRef idx="0"/>
    <cs:fontRef idx="minor">
      <a:schemeClr val="lt1">
        <a:lumMod val="15000"/>
        <a:lumOff val="85000"/>
      </a:schemeClr>
    </cs:fontRef>
    <cs:spPr>
      <a:solidFill>
        <a:schemeClr val="dk1">
          <a:lumMod val="65000"/>
          <a:lumOff val="3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2225" cap="rnd">
        <a:solidFill>
          <a:schemeClr val="phClr"/>
        </a:solidFill>
      </a:ln>
      <a:effectLst>
        <a:glow rad="139700">
          <a:schemeClr val="phClr">
            <a:satMod val="175000"/>
            <a:alpha val="1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</a:schemeClr>
            </a:gs>
            <a:gs pos="0">
              <a:schemeClr val="dk1">
                <a:lumMod val="65000"/>
                <a:lumOff val="3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  <a:alpha val="25000"/>
              </a:schemeClr>
            </a:gs>
            <a:gs pos="0">
              <a:schemeClr val="dk1">
                <a:lumMod val="65000"/>
                <a:lumOff val="35000"/>
                <a:alpha val="2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862" b="1" kern="1200" cap="none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25400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7" Type="http://schemas.openxmlformats.org/officeDocument/2006/relationships/image" Target="../media/image12.png"/><Relationship Id="rId1" Type="http://schemas.openxmlformats.org/officeDocument/2006/relationships/image" Target="../media/image11.png"/><Relationship Id="rId6" Type="http://schemas.openxmlformats.org/officeDocument/2006/relationships/image" Target="../media/image23.svg"/><Relationship Id="rId4" Type="http://schemas.openxmlformats.org/officeDocument/2006/relationships/image" Target="../media/image21.sv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0.61538</cdr:x>
      <cdr:y>0.56294</cdr:y>
    </cdr:from>
    <cdr:to>
      <cdr:x>0.96677</cdr:x>
      <cdr:y>0.64059</cdr:y>
    </cdr:to>
    <cdr:sp macro="" textlink="">
      <cdr:nvSpPr>
        <cdr:cNvPr id="2" name="TextBox 28">
          <a:extLst xmlns:a="http://schemas.openxmlformats.org/drawingml/2006/main">
            <a:ext uri="{FF2B5EF4-FFF2-40B4-BE49-F238E27FC236}">
              <a16:creationId xmlns:lc="http://schemas.openxmlformats.org/drawingml/2006/lockedCanvas" xmlns:a16="http://schemas.microsoft.com/office/drawing/2014/main" xmlns:p="http://schemas.openxmlformats.org/presentationml/2006/main" xmlns:r="http://schemas.openxmlformats.org/officeDocument/2006/relationships" xmlns="" id="{DC3FB8AD-2EB9-4D37-965F-B90B0B4693AE}"/>
            </a:ext>
          </a:extLst>
        </cdr:cNvPr>
        <cdr:cNvSpPr txBox="1"/>
      </cdr:nvSpPr>
      <cdr:spPr>
        <a:xfrm xmlns:a="http://schemas.openxmlformats.org/drawingml/2006/main">
          <a:off x="6752480" y="2677423"/>
          <a:ext cx="3855671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b="1" u="sng" dirty="0">
              <a:solidFill>
                <a:schemeClr val="tx1">
                  <a:lumMod val="65000"/>
                  <a:lumOff val="35000"/>
                </a:schemeClr>
              </a:solidFill>
            </a:rPr>
            <a:t>INFANT DEATHS PREVENTED PER YEAR</a:t>
          </a:r>
        </a:p>
      </cdr:txBody>
    </cdr:sp>
  </cdr:relSizeAnchor>
  <cdr:relSizeAnchor xmlns:cdr="http://schemas.openxmlformats.org/drawingml/2006/chartDrawing">
    <cdr:from>
      <cdr:x>0.62435</cdr:x>
      <cdr:y>0.66159</cdr:y>
    </cdr:from>
    <cdr:to>
      <cdr:x>0.9483</cdr:x>
      <cdr:y>0.74837</cdr:y>
    </cdr:to>
    <cdr:grpSp>
      <cdr:nvGrpSpPr>
        <cdr:cNvPr id="3" name="Group 2">
          <a:extLst xmlns:a="http://schemas.openxmlformats.org/drawingml/2006/main">
            <a:ext uri="{FF2B5EF4-FFF2-40B4-BE49-F238E27FC236}">
              <a16:creationId xmlns:lc="http://schemas.openxmlformats.org/drawingml/2006/lockedCanvas" xmlns:a16="http://schemas.microsoft.com/office/drawing/2014/main" xmlns:p="http://schemas.openxmlformats.org/presentationml/2006/main" xmlns:r="http://schemas.openxmlformats.org/officeDocument/2006/relationships" xmlns="" id="{4685F298-996D-416A-9A67-70E549B6D05D}"/>
            </a:ext>
          </a:extLst>
        </cdr:cNvPr>
        <cdr:cNvGrpSpPr/>
      </cdr:nvGrpSpPr>
      <cdr:grpSpPr>
        <a:xfrm xmlns:a="http://schemas.openxmlformats.org/drawingml/2006/main">
          <a:off x="6671760" y="3282786"/>
          <a:ext cx="3461707" cy="430600"/>
          <a:chOff x="6899618" y="3948770"/>
          <a:chExt cx="3554568" cy="483957"/>
        </a:xfrm>
        <a:solidFill xmlns:a="http://schemas.openxmlformats.org/drawingml/2006/main">
          <a:srgbClr val="6666FF"/>
        </a:solidFill>
      </cdr:grpSpPr>
      <cdr:pic>
        <cdr:nvPicPr>
          <cdr:cNvPr id="4" name="Graphic 17" descr="Baby">
            <a:extLst xmlns:a="http://schemas.openxmlformats.org/drawingml/2006/main">
              <a:ext uri="{FF2B5EF4-FFF2-40B4-BE49-F238E27FC236}">
                <a16:creationId xmlns:lc="http://schemas.openxmlformats.org/drawingml/2006/lockedCanvas" xmlns:a16="http://schemas.microsoft.com/office/drawing/2014/main" xmlns:p="http://schemas.openxmlformats.org/presentationml/2006/main" xmlns:r="http://schemas.openxmlformats.org/officeDocument/2006/relationships" xmlns="" id="{314B899C-5C09-4D4A-ABAE-05FBC30689AA}"/>
              </a:ext>
            </a:extLst>
          </cdr:cNvPr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="http://schemas.openxmlformats.org/presentationml/2006/main" xmlns="" r:embed="rId6"/>
              </a:ext>
            </a:extLst>
          </a:blip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6899618" y="3948771"/>
            <a:ext cx="468087" cy="468087"/>
          </a:xfrm>
          <a:prstGeom xmlns:a="http://schemas.openxmlformats.org/drawingml/2006/main" prst="rect">
            <a:avLst/>
          </a:prstGeom>
        </cdr:spPr>
      </cdr:pic>
      <cdr:pic>
        <cdr:nvPicPr>
          <cdr:cNvPr id="5" name="Graphic 18" descr="Baby">
            <a:extLst xmlns:a="http://schemas.openxmlformats.org/drawingml/2006/main">
              <a:ext uri="{FF2B5EF4-FFF2-40B4-BE49-F238E27FC236}">
                <a16:creationId xmlns:lc="http://schemas.openxmlformats.org/drawingml/2006/lockedCanvas" xmlns:a16="http://schemas.microsoft.com/office/drawing/2014/main" xmlns:p="http://schemas.openxmlformats.org/presentationml/2006/main" xmlns:r="http://schemas.openxmlformats.org/officeDocument/2006/relationships" xmlns="" id="{92A22BCD-F029-4733-A4CF-C345405FEAAA}"/>
              </a:ext>
            </a:extLst>
          </cdr:cNvPr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="http://schemas.openxmlformats.org/presentationml/2006/main" xmlns="" r:embed="rId6"/>
              </a:ext>
            </a:extLst>
          </a:blip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8301875" y="3964640"/>
            <a:ext cx="468087" cy="468087"/>
          </a:xfrm>
          <a:prstGeom xmlns:a="http://schemas.openxmlformats.org/drawingml/2006/main" prst="rect">
            <a:avLst/>
          </a:prstGeom>
        </cdr:spPr>
      </cdr:pic>
      <cdr:pic>
        <cdr:nvPicPr>
          <cdr:cNvPr id="6" name="Graphic 19" descr="Baby">
            <a:extLst xmlns:a="http://schemas.openxmlformats.org/drawingml/2006/main">
              <a:ext uri="{FF2B5EF4-FFF2-40B4-BE49-F238E27FC236}">
                <a16:creationId xmlns:lc="http://schemas.openxmlformats.org/drawingml/2006/lockedCanvas" xmlns:a16="http://schemas.microsoft.com/office/drawing/2014/main" xmlns:p="http://schemas.openxmlformats.org/presentationml/2006/main" xmlns:r="http://schemas.openxmlformats.org/officeDocument/2006/relationships" xmlns="" id="{6960F4A2-1605-4CC3-B393-CF4046068B89}"/>
              </a:ext>
            </a:extLst>
          </cdr:cNvPr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="http://schemas.openxmlformats.org/presentationml/2006/main" xmlns="" r:embed="rId6"/>
              </a:ext>
            </a:extLst>
          </a:blip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7247677" y="3948776"/>
            <a:ext cx="468087" cy="468087"/>
          </a:xfrm>
          <a:prstGeom xmlns:a="http://schemas.openxmlformats.org/drawingml/2006/main" prst="rect">
            <a:avLst/>
          </a:prstGeom>
        </cdr:spPr>
      </cdr:pic>
      <cdr:pic>
        <cdr:nvPicPr>
          <cdr:cNvPr id="7" name="Graphic 20" descr="Baby">
            <a:extLst xmlns:a="http://schemas.openxmlformats.org/drawingml/2006/main">
              <a:ext uri="{FF2B5EF4-FFF2-40B4-BE49-F238E27FC236}">
                <a16:creationId xmlns:lc="http://schemas.openxmlformats.org/drawingml/2006/lockedCanvas" xmlns:a16="http://schemas.microsoft.com/office/drawing/2014/main" xmlns:p="http://schemas.openxmlformats.org/presentationml/2006/main" xmlns:r="http://schemas.openxmlformats.org/officeDocument/2006/relationships" xmlns="" id="{90518F9C-73FD-41DC-A3AB-3A0D0D4EDA95}"/>
              </a:ext>
            </a:extLst>
          </cdr:cNvPr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="http://schemas.openxmlformats.org/presentationml/2006/main" xmlns="" r:embed="rId6"/>
              </a:ext>
            </a:extLst>
          </a:blip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7606048" y="3948772"/>
            <a:ext cx="468087" cy="468087"/>
          </a:xfrm>
          <a:prstGeom xmlns:a="http://schemas.openxmlformats.org/drawingml/2006/main" prst="rect">
            <a:avLst/>
          </a:prstGeom>
        </cdr:spPr>
      </cdr:pic>
      <cdr:pic>
        <cdr:nvPicPr>
          <cdr:cNvPr id="8" name="Graphic 21" descr="Baby">
            <a:extLst xmlns:a="http://schemas.openxmlformats.org/drawingml/2006/main">
              <a:ext uri="{FF2B5EF4-FFF2-40B4-BE49-F238E27FC236}">
                <a16:creationId xmlns:lc="http://schemas.openxmlformats.org/drawingml/2006/lockedCanvas" xmlns:a16="http://schemas.microsoft.com/office/drawing/2014/main" xmlns:p="http://schemas.openxmlformats.org/presentationml/2006/main" xmlns:r="http://schemas.openxmlformats.org/officeDocument/2006/relationships" xmlns="" id="{EBFE46D3-DBC0-4DAF-A791-EF9C8A2D764D}"/>
              </a:ext>
            </a:extLst>
          </cdr:cNvPr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="http://schemas.openxmlformats.org/presentationml/2006/main" xmlns="" r:embed="rId6"/>
              </a:ext>
            </a:extLst>
          </a:blip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7964418" y="3948772"/>
            <a:ext cx="468087" cy="468087"/>
          </a:xfrm>
          <a:prstGeom xmlns:a="http://schemas.openxmlformats.org/drawingml/2006/main" prst="rect">
            <a:avLst/>
          </a:prstGeom>
        </cdr:spPr>
      </cdr:pic>
      <cdr:pic>
        <cdr:nvPicPr>
          <cdr:cNvPr id="9" name="Graphic 22" descr="Baby">
            <a:extLst xmlns:a="http://schemas.openxmlformats.org/drawingml/2006/main">
              <a:ext uri="{FF2B5EF4-FFF2-40B4-BE49-F238E27FC236}">
                <a16:creationId xmlns:lc="http://schemas.openxmlformats.org/drawingml/2006/lockedCanvas" xmlns:a16="http://schemas.microsoft.com/office/drawing/2014/main" xmlns:p="http://schemas.openxmlformats.org/presentationml/2006/main" xmlns:r="http://schemas.openxmlformats.org/officeDocument/2006/relationships" xmlns="" id="{ADBBEA35-654A-47F7-B5AF-6FF3491E78AF}"/>
              </a:ext>
            </a:extLst>
          </cdr:cNvPr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="http://schemas.openxmlformats.org/presentationml/2006/main" xmlns="" r:embed="rId6"/>
              </a:ext>
            </a:extLst>
          </a:blip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9648642" y="3948770"/>
            <a:ext cx="468087" cy="468087"/>
          </a:xfrm>
          <a:prstGeom xmlns:a="http://schemas.openxmlformats.org/drawingml/2006/main" prst="rect">
            <a:avLst/>
          </a:prstGeom>
        </cdr:spPr>
      </cdr:pic>
      <cdr:pic>
        <cdr:nvPicPr>
          <cdr:cNvPr id="10" name="Graphic 23" descr="Baby">
            <a:extLst xmlns:a="http://schemas.openxmlformats.org/drawingml/2006/main">
              <a:ext uri="{FF2B5EF4-FFF2-40B4-BE49-F238E27FC236}">
                <a16:creationId xmlns:lc="http://schemas.openxmlformats.org/drawingml/2006/lockedCanvas" xmlns:a16="http://schemas.microsoft.com/office/drawing/2014/main" xmlns:p="http://schemas.openxmlformats.org/presentationml/2006/main" xmlns:r="http://schemas.openxmlformats.org/officeDocument/2006/relationships" xmlns="" id="{52AE5B81-F982-4C11-B5F0-6ADF534D123D}"/>
              </a:ext>
            </a:extLst>
          </cdr:cNvPr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="http://schemas.openxmlformats.org/presentationml/2006/main" xmlns="" r:embed="rId6"/>
              </a:ext>
            </a:extLst>
          </a:blip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9300583" y="3948771"/>
            <a:ext cx="468087" cy="468087"/>
          </a:xfrm>
          <a:prstGeom xmlns:a="http://schemas.openxmlformats.org/drawingml/2006/main" prst="rect">
            <a:avLst/>
          </a:prstGeom>
        </cdr:spPr>
      </cdr:pic>
      <cdr:pic>
        <cdr:nvPicPr>
          <cdr:cNvPr id="11" name="Graphic 24" descr="Baby">
            <a:extLst xmlns:a="http://schemas.openxmlformats.org/drawingml/2006/main">
              <a:ext uri="{FF2B5EF4-FFF2-40B4-BE49-F238E27FC236}">
                <a16:creationId xmlns:lc="http://schemas.openxmlformats.org/drawingml/2006/lockedCanvas" xmlns:a16="http://schemas.microsoft.com/office/drawing/2014/main" xmlns:p="http://schemas.openxmlformats.org/presentationml/2006/main" xmlns:r="http://schemas.openxmlformats.org/officeDocument/2006/relationships" xmlns="" id="{AD2A0E75-5F80-4A69-9BCD-6170F7BBB189}"/>
              </a:ext>
            </a:extLst>
          </cdr:cNvPr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="http://schemas.openxmlformats.org/presentationml/2006/main" xmlns="" r:embed="rId6"/>
              </a:ext>
            </a:extLst>
          </a:blip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8962834" y="3964639"/>
            <a:ext cx="468087" cy="468087"/>
          </a:xfrm>
          <a:prstGeom xmlns:a="http://schemas.openxmlformats.org/drawingml/2006/main" prst="rect">
            <a:avLst/>
          </a:prstGeom>
        </cdr:spPr>
      </cdr:pic>
      <cdr:pic>
        <cdr:nvPicPr>
          <cdr:cNvPr id="12" name="Graphic 25" descr="Baby">
            <a:extLst xmlns:a="http://schemas.openxmlformats.org/drawingml/2006/main">
              <a:ext uri="{FF2B5EF4-FFF2-40B4-BE49-F238E27FC236}">
                <a16:creationId xmlns:lc="http://schemas.openxmlformats.org/drawingml/2006/lockedCanvas" xmlns:a16="http://schemas.microsoft.com/office/drawing/2014/main" xmlns:p="http://schemas.openxmlformats.org/presentationml/2006/main" xmlns:r="http://schemas.openxmlformats.org/officeDocument/2006/relationships" xmlns="" id="{8D80FA7E-D9E2-4C7B-8E61-98A75009AFB3}"/>
              </a:ext>
            </a:extLst>
          </cdr:cNvPr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="http://schemas.openxmlformats.org/presentationml/2006/main" xmlns="" r:embed="rId6"/>
              </a:ext>
            </a:extLst>
          </a:blip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8625377" y="3964639"/>
            <a:ext cx="468087" cy="468087"/>
          </a:xfrm>
          <a:prstGeom xmlns:a="http://schemas.openxmlformats.org/drawingml/2006/main" prst="rect">
            <a:avLst/>
          </a:prstGeom>
        </cdr:spPr>
      </cdr:pic>
      <cdr:pic>
        <cdr:nvPicPr>
          <cdr:cNvPr id="13" name="Graphic 26" descr="Baby">
            <a:extLst xmlns:a="http://schemas.openxmlformats.org/drawingml/2006/main">
              <a:ext uri="{FF2B5EF4-FFF2-40B4-BE49-F238E27FC236}">
                <a16:creationId xmlns:lc="http://schemas.openxmlformats.org/drawingml/2006/lockedCanvas" xmlns:a16="http://schemas.microsoft.com/office/drawing/2014/main" xmlns:p="http://schemas.openxmlformats.org/presentationml/2006/main" xmlns:r="http://schemas.openxmlformats.org/officeDocument/2006/relationships" xmlns="" id="{6AEA7AAB-2DDF-4AFF-953B-D745FF405F4D}"/>
              </a:ext>
            </a:extLst>
          </cdr:cNvPr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="http://schemas.openxmlformats.org/presentationml/2006/main" xmlns="" r:embed="rId6"/>
              </a:ext>
            </a:extLst>
          </a:blip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9986099" y="3964638"/>
            <a:ext cx="468087" cy="468087"/>
          </a:xfrm>
          <a:prstGeom xmlns:a="http://schemas.openxmlformats.org/drawingml/2006/main" prst="rect">
            <a:avLst/>
          </a:prstGeom>
        </cdr:spPr>
      </cdr:pic>
    </cdr:grpSp>
  </cdr:relSizeAnchor>
  <cdr:relSizeAnchor xmlns:cdr="http://schemas.openxmlformats.org/drawingml/2006/chartDrawing">
    <cdr:from>
      <cdr:x>0.6394</cdr:x>
      <cdr:y>0.75971</cdr:y>
    </cdr:from>
    <cdr:to>
      <cdr:x>0.93353</cdr:x>
      <cdr:y>0.86146</cdr:y>
    </cdr:to>
    <cdr:grpSp>
      <cdr:nvGrpSpPr>
        <cdr:cNvPr id="14" name="Group 13">
          <a:extLst xmlns:a="http://schemas.openxmlformats.org/drawingml/2006/main">
            <a:ext uri="{FF2B5EF4-FFF2-40B4-BE49-F238E27FC236}">
              <a16:creationId xmlns:lc="http://schemas.openxmlformats.org/drawingml/2006/lockedCanvas" xmlns:a16="http://schemas.microsoft.com/office/drawing/2014/main" xmlns:p="http://schemas.openxmlformats.org/presentationml/2006/main" xmlns:r="http://schemas.openxmlformats.org/officeDocument/2006/relationships" xmlns="" id="{31F40D5F-FD7B-40D8-BEA5-AF4ABF50390E}"/>
            </a:ext>
          </a:extLst>
        </cdr:cNvPr>
        <cdr:cNvGrpSpPr/>
      </cdr:nvGrpSpPr>
      <cdr:grpSpPr>
        <a:xfrm xmlns:a="http://schemas.openxmlformats.org/drawingml/2006/main">
          <a:off x="6832584" y="3769654"/>
          <a:ext cx="3143052" cy="504880"/>
          <a:chOff x="7027052" y="4642966"/>
          <a:chExt cx="3227422" cy="483956"/>
        </a:xfrm>
      </cdr:grpSpPr>
      <cdr:pic>
        <cdr:nvPicPr>
          <cdr:cNvPr id="15" name="Graphic 6" descr="Baby">
            <a:extLst xmlns:a="http://schemas.openxmlformats.org/drawingml/2006/main">
              <a:ext uri="{FF2B5EF4-FFF2-40B4-BE49-F238E27FC236}">
                <a16:creationId xmlns:lc="http://schemas.openxmlformats.org/drawingml/2006/lockedCanvas" xmlns:a16="http://schemas.microsoft.com/office/drawing/2014/main" xmlns:p="http://schemas.openxmlformats.org/presentationml/2006/main" xmlns:r="http://schemas.openxmlformats.org/officeDocument/2006/relationships" xmlns="" id="{56F6D4D3-F5F2-4511-8568-5658370865DC}"/>
              </a:ext>
            </a:extLst>
          </cdr:cNvPr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="http://schemas.openxmlformats.org/presentationml/2006/main" xmlns="" r:embed="rId4"/>
              </a:ext>
            </a:extLst>
          </a:blip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7027052" y="4642966"/>
            <a:ext cx="468087" cy="468087"/>
          </a:xfrm>
          <a:prstGeom xmlns:a="http://schemas.openxmlformats.org/drawingml/2006/main" prst="rect">
            <a:avLst/>
          </a:prstGeom>
        </cdr:spPr>
      </cdr:pic>
      <cdr:pic>
        <cdr:nvPicPr>
          <cdr:cNvPr id="16" name="Graphic 7" descr="Baby">
            <a:extLst xmlns:a="http://schemas.openxmlformats.org/drawingml/2006/main">
              <a:ext uri="{FF2B5EF4-FFF2-40B4-BE49-F238E27FC236}">
                <a16:creationId xmlns:lc="http://schemas.openxmlformats.org/drawingml/2006/lockedCanvas" xmlns:a16="http://schemas.microsoft.com/office/drawing/2014/main" xmlns:p="http://schemas.openxmlformats.org/presentationml/2006/main" xmlns:r="http://schemas.openxmlformats.org/officeDocument/2006/relationships" xmlns="" id="{D897F107-BA6C-467F-89DB-556D6A91A98D}"/>
              </a:ext>
            </a:extLst>
          </cdr:cNvPr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="http://schemas.openxmlformats.org/presentationml/2006/main" xmlns="" r:embed="rId4"/>
              </a:ext>
            </a:extLst>
          </a:blip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8429309" y="4658835"/>
            <a:ext cx="468087" cy="468087"/>
          </a:xfrm>
          <a:prstGeom xmlns:a="http://schemas.openxmlformats.org/drawingml/2006/main" prst="rect">
            <a:avLst/>
          </a:prstGeom>
        </cdr:spPr>
      </cdr:pic>
      <cdr:pic>
        <cdr:nvPicPr>
          <cdr:cNvPr id="17" name="Graphic 8" descr="Baby">
            <a:extLst xmlns:a="http://schemas.openxmlformats.org/drawingml/2006/main">
              <a:ext uri="{FF2B5EF4-FFF2-40B4-BE49-F238E27FC236}">
                <a16:creationId xmlns:lc="http://schemas.openxmlformats.org/drawingml/2006/lockedCanvas" xmlns:a16="http://schemas.microsoft.com/office/drawing/2014/main" xmlns:p="http://schemas.openxmlformats.org/presentationml/2006/main" xmlns:r="http://schemas.openxmlformats.org/officeDocument/2006/relationships" xmlns="" id="{D5C75AF3-E13E-4CB3-AC20-B60B0D617D5F}"/>
              </a:ext>
            </a:extLst>
          </cdr:cNvPr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="http://schemas.openxmlformats.org/presentationml/2006/main" xmlns="" r:embed="rId4"/>
              </a:ext>
            </a:extLst>
          </a:blip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7375111" y="4642971"/>
            <a:ext cx="468087" cy="468087"/>
          </a:xfrm>
          <a:prstGeom xmlns:a="http://schemas.openxmlformats.org/drawingml/2006/main" prst="rect">
            <a:avLst/>
          </a:prstGeom>
        </cdr:spPr>
      </cdr:pic>
      <cdr:pic>
        <cdr:nvPicPr>
          <cdr:cNvPr id="18" name="Graphic 9" descr="Baby">
            <a:extLst xmlns:a="http://schemas.openxmlformats.org/drawingml/2006/main">
              <a:ext uri="{FF2B5EF4-FFF2-40B4-BE49-F238E27FC236}">
                <a16:creationId xmlns:lc="http://schemas.openxmlformats.org/drawingml/2006/lockedCanvas" xmlns:a16="http://schemas.microsoft.com/office/drawing/2014/main" xmlns:p="http://schemas.openxmlformats.org/presentationml/2006/main" xmlns:r="http://schemas.openxmlformats.org/officeDocument/2006/relationships" xmlns="" id="{342F7BA7-25CF-4B86-95A8-48D653B6A2B5}"/>
              </a:ext>
            </a:extLst>
          </cdr:cNvPr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="http://schemas.openxmlformats.org/presentationml/2006/main" xmlns="" r:embed="rId4"/>
              </a:ext>
            </a:extLst>
          </a:blip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7733482" y="4642967"/>
            <a:ext cx="468087" cy="468087"/>
          </a:xfrm>
          <a:prstGeom xmlns:a="http://schemas.openxmlformats.org/drawingml/2006/main" prst="rect">
            <a:avLst/>
          </a:prstGeom>
        </cdr:spPr>
      </cdr:pic>
      <cdr:pic>
        <cdr:nvPicPr>
          <cdr:cNvPr id="19" name="Graphic 11" descr="Baby">
            <a:extLst xmlns:a="http://schemas.openxmlformats.org/drawingml/2006/main">
              <a:ext uri="{FF2B5EF4-FFF2-40B4-BE49-F238E27FC236}">
                <a16:creationId xmlns:lc="http://schemas.openxmlformats.org/drawingml/2006/lockedCanvas" xmlns:a16="http://schemas.microsoft.com/office/drawing/2014/main" xmlns:p="http://schemas.openxmlformats.org/presentationml/2006/main" xmlns:r="http://schemas.openxmlformats.org/officeDocument/2006/relationships" xmlns="" id="{4E7E020B-9A60-4F95-B296-3C447E3323CC}"/>
              </a:ext>
            </a:extLst>
          </cdr:cNvPr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="http://schemas.openxmlformats.org/presentationml/2006/main" xmlns="" r:embed="rId4"/>
              </a:ext>
            </a:extLst>
          </a:blip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8091852" y="4642967"/>
            <a:ext cx="468087" cy="468087"/>
          </a:xfrm>
          <a:prstGeom xmlns:a="http://schemas.openxmlformats.org/drawingml/2006/main" prst="rect">
            <a:avLst/>
          </a:prstGeom>
        </cdr:spPr>
      </cdr:pic>
      <cdr:pic>
        <cdr:nvPicPr>
          <cdr:cNvPr id="20" name="Graphic 12" descr="Baby">
            <a:extLst xmlns:a="http://schemas.openxmlformats.org/drawingml/2006/main">
              <a:ext uri="{FF2B5EF4-FFF2-40B4-BE49-F238E27FC236}">
                <a16:creationId xmlns:lc="http://schemas.openxmlformats.org/drawingml/2006/lockedCanvas" xmlns:a16="http://schemas.microsoft.com/office/drawing/2014/main" xmlns:p="http://schemas.openxmlformats.org/presentationml/2006/main" xmlns:r="http://schemas.openxmlformats.org/officeDocument/2006/relationships" xmlns="" id="{E930D46A-B642-473A-B9D8-3B21F3AC0A43}"/>
              </a:ext>
            </a:extLst>
          </cdr:cNvPr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="http://schemas.openxmlformats.org/presentationml/2006/main" xmlns="" r:embed="rId4"/>
              </a:ext>
            </a:extLst>
          </a:blip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9786387" y="4658834"/>
            <a:ext cx="468087" cy="468087"/>
          </a:xfrm>
          <a:prstGeom xmlns:a="http://schemas.openxmlformats.org/drawingml/2006/main" prst="rect">
            <a:avLst/>
          </a:prstGeom>
        </cdr:spPr>
      </cdr:pic>
      <cdr:pic>
        <cdr:nvPicPr>
          <cdr:cNvPr id="21" name="Graphic 13" descr="Baby">
            <a:extLst xmlns:a="http://schemas.openxmlformats.org/drawingml/2006/main">
              <a:ext uri="{FF2B5EF4-FFF2-40B4-BE49-F238E27FC236}">
                <a16:creationId xmlns:lc="http://schemas.openxmlformats.org/drawingml/2006/lockedCanvas" xmlns:a16="http://schemas.microsoft.com/office/drawing/2014/main" xmlns:p="http://schemas.openxmlformats.org/presentationml/2006/main" xmlns:r="http://schemas.openxmlformats.org/officeDocument/2006/relationships" xmlns="" id="{9ED1BCE8-D04E-4E0D-84F5-1B47C5F71A64}"/>
              </a:ext>
            </a:extLst>
          </cdr:cNvPr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="http://schemas.openxmlformats.org/presentationml/2006/main" xmlns="" r:embed="rId4"/>
              </a:ext>
            </a:extLst>
          </a:blip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9428017" y="4642966"/>
            <a:ext cx="468087" cy="468087"/>
          </a:xfrm>
          <a:prstGeom xmlns:a="http://schemas.openxmlformats.org/drawingml/2006/main" prst="rect">
            <a:avLst/>
          </a:prstGeom>
        </cdr:spPr>
      </cdr:pic>
      <cdr:pic>
        <cdr:nvPicPr>
          <cdr:cNvPr id="22" name="Graphic 14" descr="Baby">
            <a:extLst xmlns:a="http://schemas.openxmlformats.org/drawingml/2006/main">
              <a:ext uri="{FF2B5EF4-FFF2-40B4-BE49-F238E27FC236}">
                <a16:creationId xmlns:lc="http://schemas.openxmlformats.org/drawingml/2006/lockedCanvas" xmlns:a16="http://schemas.microsoft.com/office/drawing/2014/main" xmlns:p="http://schemas.openxmlformats.org/presentationml/2006/main" xmlns:r="http://schemas.openxmlformats.org/officeDocument/2006/relationships" xmlns="" id="{1A37FCFB-173B-4713-852A-C16349C82D00}"/>
              </a:ext>
            </a:extLst>
          </cdr:cNvPr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="http://schemas.openxmlformats.org/presentationml/2006/main" xmlns="" r:embed="rId4"/>
              </a:ext>
            </a:extLst>
          </a:blip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9090268" y="4658834"/>
            <a:ext cx="468087" cy="468087"/>
          </a:xfrm>
          <a:prstGeom xmlns:a="http://schemas.openxmlformats.org/drawingml/2006/main" prst="rect">
            <a:avLst/>
          </a:prstGeom>
        </cdr:spPr>
      </cdr:pic>
      <cdr:pic>
        <cdr:nvPicPr>
          <cdr:cNvPr id="23" name="Graphic 15" descr="Baby">
            <a:extLst xmlns:a="http://schemas.openxmlformats.org/drawingml/2006/main">
              <a:ext uri="{FF2B5EF4-FFF2-40B4-BE49-F238E27FC236}">
                <a16:creationId xmlns:lc="http://schemas.openxmlformats.org/drawingml/2006/lockedCanvas" xmlns:a16="http://schemas.microsoft.com/office/drawing/2014/main" xmlns:p="http://schemas.openxmlformats.org/presentationml/2006/main" xmlns:r="http://schemas.openxmlformats.org/officeDocument/2006/relationships" xmlns="" id="{9C53F218-0390-40F8-8778-96AEC02DC41D}"/>
              </a:ext>
            </a:extLst>
          </cdr:cNvPr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="http://schemas.openxmlformats.org/presentationml/2006/main" xmlns="" r:embed="rId4"/>
              </a:ext>
            </a:extLst>
          </a:blip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8752811" y="4658834"/>
            <a:ext cx="468087" cy="468087"/>
          </a:xfrm>
          <a:prstGeom xmlns:a="http://schemas.openxmlformats.org/drawingml/2006/main" prst="rect">
            <a:avLst/>
          </a:prstGeom>
        </cdr:spPr>
      </cdr:pic>
    </cdr:grp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0.33412</cdr:x>
      <cdr:y>0.31443</cdr:y>
    </cdr:from>
    <cdr:to>
      <cdr:x>0.44252</cdr:x>
      <cdr:y>0.40329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xmlns="" id="{A5898616-5337-4B95-9CD7-32046ADE17C2}"/>
            </a:ext>
          </a:extLst>
        </cdr:cNvPr>
        <cdr:cNvSpPr txBox="1"/>
      </cdr:nvSpPr>
      <cdr:spPr>
        <a:xfrm xmlns:a="http://schemas.openxmlformats.org/drawingml/2006/main">
          <a:off x="2583542" y="1502229"/>
          <a:ext cx="838200" cy="4245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000" dirty="0">
              <a:solidFill>
                <a:schemeClr val="tx2"/>
              </a:solidFill>
            </a:rPr>
            <a:t>N =46</a:t>
          </a:r>
        </a:p>
      </cdr:txBody>
    </cdr:sp>
  </cdr:relSizeAnchor>
  <cdr:relSizeAnchor xmlns:cdr="http://schemas.openxmlformats.org/drawingml/2006/chartDrawing">
    <cdr:from>
      <cdr:x>0.54341</cdr:x>
      <cdr:y>0.56203</cdr:y>
    </cdr:from>
    <cdr:to>
      <cdr:x>0.66149</cdr:x>
      <cdr:y>0.64739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xmlns="" id="{BA998C00-1C81-4145-855A-F35CCCE62770}"/>
            </a:ext>
          </a:extLst>
        </cdr:cNvPr>
        <cdr:cNvSpPr txBox="1"/>
      </cdr:nvSpPr>
      <cdr:spPr>
        <a:xfrm xmlns:a="http://schemas.openxmlformats.org/drawingml/2006/main">
          <a:off x="3749906" y="2315342"/>
          <a:ext cx="814837" cy="3516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 dirty="0">
              <a:solidFill>
                <a:schemeClr val="tx2"/>
              </a:solidFill>
            </a:rPr>
            <a:t>N = 73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0.6067</cdr:x>
      <cdr:y>0.50274</cdr:y>
    </cdr:from>
    <cdr:to>
      <cdr:x>0.99148</cdr:x>
      <cdr:y>0.91659</cdr:y>
    </cdr:to>
    <cdr:sp macro="" textlink="">
      <cdr:nvSpPr>
        <cdr:cNvPr id="2" name="Thought Bubble: Cloud 1">
          <a:extLst xmlns:a="http://schemas.openxmlformats.org/drawingml/2006/main">
            <a:ext uri="{FF2B5EF4-FFF2-40B4-BE49-F238E27FC236}">
              <a16:creationId xmlns:a16="http://schemas.microsoft.com/office/drawing/2014/main" xmlns="" id="{B12D082B-BB57-48AC-96AF-CE07195BE97E}"/>
            </a:ext>
          </a:extLst>
        </cdr:cNvPr>
        <cdr:cNvSpPr/>
      </cdr:nvSpPr>
      <cdr:spPr>
        <a:xfrm xmlns:a="http://schemas.openxmlformats.org/drawingml/2006/main">
          <a:off x="6657218" y="2669424"/>
          <a:ext cx="4222045" cy="2197422"/>
        </a:xfrm>
        <a:prstGeom xmlns:a="http://schemas.openxmlformats.org/drawingml/2006/main" prst="cloudCallout">
          <a:avLst>
            <a:gd name="adj1" fmla="val -41647"/>
            <a:gd name="adj2" fmla="val -70743"/>
          </a:avLst>
        </a:prstGeom>
        <a:solidFill xmlns:a="http://schemas.openxmlformats.org/drawingml/2006/main">
          <a:schemeClr val="accent5">
            <a:lumMod val="20000"/>
            <a:lumOff val="80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US" sz="1600" dirty="0">
              <a:solidFill>
                <a:schemeClr val="tx2"/>
              </a:solidFill>
            </a:rPr>
            <a:t>This may be reflecting the fact that we are the </a:t>
          </a:r>
          <a:r>
            <a:rPr lang="en-US" sz="1600" b="1" dirty="0">
              <a:solidFill>
                <a:schemeClr val="tx2"/>
              </a:solidFill>
            </a:rPr>
            <a:t>Tertiary care center</a:t>
          </a:r>
          <a:r>
            <a:rPr lang="en-US" sz="1600" dirty="0">
              <a:solidFill>
                <a:schemeClr val="tx2"/>
              </a:solidFill>
            </a:rPr>
            <a:t> for the region and have the only </a:t>
          </a:r>
          <a:r>
            <a:rPr lang="en-US" sz="1600" b="1" dirty="0">
              <a:solidFill>
                <a:schemeClr val="tx2"/>
              </a:solidFill>
            </a:rPr>
            <a:t>High Risk Pregnancy Clinic</a:t>
          </a:r>
          <a:r>
            <a:rPr lang="en-US" sz="1600" dirty="0">
              <a:solidFill>
                <a:schemeClr val="tx2"/>
              </a:solidFill>
            </a:rPr>
            <a:t> in the 29 county region 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0.70537</cdr:x>
      <cdr:y>0.27699</cdr:y>
    </cdr:from>
    <cdr:to>
      <cdr:x>0.79376</cdr:x>
      <cdr:y>0.34012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xmlns="" id="{42678C25-04CF-42F7-AB5F-9817CFE42654}"/>
            </a:ext>
          </a:extLst>
        </cdr:cNvPr>
        <cdr:cNvSpPr txBox="1"/>
      </cdr:nvSpPr>
      <cdr:spPr>
        <a:xfrm xmlns:a="http://schemas.openxmlformats.org/drawingml/2006/main">
          <a:off x="7297057" y="1480460"/>
          <a:ext cx="914400" cy="3374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b="1" dirty="0"/>
            <a:t>N = 1</a:t>
          </a:r>
        </a:p>
      </cdr:txBody>
    </cdr:sp>
  </cdr:relSizeAnchor>
  <cdr:relSizeAnchor xmlns:cdr="http://schemas.openxmlformats.org/drawingml/2006/chartDrawing">
    <cdr:from>
      <cdr:x>0.604</cdr:x>
      <cdr:y>0.46843</cdr:y>
    </cdr:from>
    <cdr:to>
      <cdr:x>0.69239</cdr:x>
      <cdr:y>0.53157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xmlns="" id="{2B604895-F4A6-459F-9A46-70CD8B9E82D0}"/>
            </a:ext>
          </a:extLst>
        </cdr:cNvPr>
        <cdr:cNvSpPr txBox="1"/>
      </cdr:nvSpPr>
      <cdr:spPr>
        <a:xfrm xmlns:a="http://schemas.openxmlformats.org/drawingml/2006/main">
          <a:off x="6248400" y="2503714"/>
          <a:ext cx="914400" cy="3374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800" b="1" dirty="0"/>
            <a:t>N = 8</a:t>
          </a:r>
        </a:p>
      </cdr:txBody>
    </cdr:sp>
  </cdr:relSizeAnchor>
  <cdr:relSizeAnchor xmlns:cdr="http://schemas.openxmlformats.org/drawingml/2006/chartDrawing">
    <cdr:from>
      <cdr:x>0.51701</cdr:x>
      <cdr:y>0.65309</cdr:y>
    </cdr:from>
    <cdr:to>
      <cdr:x>0.6054</cdr:x>
      <cdr:y>0.71623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xmlns="" id="{2B604895-F4A6-459F-9A46-70CD8B9E82D0}"/>
            </a:ext>
          </a:extLst>
        </cdr:cNvPr>
        <cdr:cNvSpPr txBox="1"/>
      </cdr:nvSpPr>
      <cdr:spPr>
        <a:xfrm xmlns:a="http://schemas.openxmlformats.org/drawingml/2006/main">
          <a:off x="5348515" y="3490687"/>
          <a:ext cx="914400" cy="3374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800" b="1" dirty="0"/>
            <a:t>N = 16</a:t>
          </a:r>
        </a:p>
      </cdr:txBody>
    </cdr:sp>
  </cdr:relSizeAnchor>
  <cdr:relSizeAnchor xmlns:cdr="http://schemas.openxmlformats.org/drawingml/2006/chartDrawing">
    <cdr:from>
      <cdr:x>0.35356</cdr:x>
      <cdr:y>0.56348</cdr:y>
    </cdr:from>
    <cdr:to>
      <cdr:x>0.44195</cdr:x>
      <cdr:y>0.62661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xmlns="" id="{2B604895-F4A6-459F-9A46-70CD8B9E82D0}"/>
            </a:ext>
          </a:extLst>
        </cdr:cNvPr>
        <cdr:cNvSpPr txBox="1"/>
      </cdr:nvSpPr>
      <cdr:spPr>
        <a:xfrm xmlns:a="http://schemas.openxmlformats.org/drawingml/2006/main">
          <a:off x="3657601" y="3011717"/>
          <a:ext cx="914400" cy="3374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800" b="1" dirty="0"/>
            <a:t>N = 22</a:t>
          </a:r>
        </a:p>
      </cdr:txBody>
    </cdr:sp>
  </cdr:relSizeAnchor>
  <cdr:relSizeAnchor xmlns:cdr="http://schemas.openxmlformats.org/drawingml/2006/chartDrawing">
    <cdr:from>
      <cdr:x>0.47773</cdr:x>
      <cdr:y>0.24372</cdr:y>
    </cdr:from>
    <cdr:to>
      <cdr:x>0.56612</cdr:x>
      <cdr:y>0.30686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xmlns="" id="{2B604895-F4A6-459F-9A46-70CD8B9E82D0}"/>
            </a:ext>
          </a:extLst>
        </cdr:cNvPr>
        <cdr:cNvSpPr txBox="1"/>
      </cdr:nvSpPr>
      <cdr:spPr>
        <a:xfrm xmlns:a="http://schemas.openxmlformats.org/drawingml/2006/main">
          <a:off x="4942115" y="1302659"/>
          <a:ext cx="914400" cy="3374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800" b="1" dirty="0"/>
            <a:t>N = 27</a:t>
          </a:r>
        </a:p>
      </cdr:txBody>
    </cdr:sp>
  </cdr:relSizeAnchor>
  <cdr:relSizeAnchor xmlns:cdr="http://schemas.openxmlformats.org/drawingml/2006/chartDrawing">
    <cdr:from>
      <cdr:x>0.68853</cdr:x>
      <cdr:y>0.3279</cdr:y>
    </cdr:from>
    <cdr:to>
      <cdr:x>0.70852</cdr:x>
      <cdr:y>0.35845</cdr:y>
    </cdr:to>
    <cdr:cxnSp macro="">
      <cdr:nvCxnSpPr>
        <cdr:cNvPr id="10" name="Straight Arrow Connector 9">
          <a:extLst xmlns:a="http://schemas.openxmlformats.org/drawingml/2006/main">
            <a:ext uri="{FF2B5EF4-FFF2-40B4-BE49-F238E27FC236}">
              <a16:creationId xmlns:a16="http://schemas.microsoft.com/office/drawing/2014/main" xmlns="" id="{C59BAA6E-E9BE-4110-B936-491255FAAC82}"/>
            </a:ext>
          </a:extLst>
        </cdr:cNvPr>
        <cdr:cNvCxnSpPr/>
      </cdr:nvCxnSpPr>
      <cdr:spPr>
        <a:xfrm xmlns:a="http://schemas.openxmlformats.org/drawingml/2006/main" flipH="1">
          <a:off x="7122886" y="1752602"/>
          <a:ext cx="206829" cy="163285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89471BA-48EC-4DD0-9C68-18A4FC25E927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BE6CBF6-12E2-48C4-AA82-AF7A87F964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1122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E5224F-0DF9-492F-8BC9-ECE081376AE6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320DA0-F413-455C-91B2-B26C777BC8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249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13-VH-160 PPT templates_5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962400"/>
            <a:ext cx="10972800" cy="18288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791200"/>
            <a:ext cx="7721600" cy="609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96529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bg2"/>
              </a:buClr>
              <a:buFont typeface="Arial" pitchFamily="34" charset="0"/>
              <a:buChar char="•"/>
              <a:defRPr/>
            </a:lvl1pPr>
            <a:lvl2pPr>
              <a:buClr>
                <a:schemeClr val="bg2"/>
              </a:buClr>
              <a:buFont typeface="Arial" pitchFamily="34" charset="0"/>
              <a:buChar char="•"/>
              <a:defRPr/>
            </a:lvl2pPr>
            <a:lvl3pPr>
              <a:buClr>
                <a:schemeClr val="bg2"/>
              </a:buClr>
              <a:buFont typeface="Arial" pitchFamily="34" charset="0"/>
              <a:buChar char="•"/>
              <a:defRPr/>
            </a:lvl3pPr>
            <a:lvl4pPr>
              <a:buClr>
                <a:schemeClr val="bg2"/>
              </a:buClr>
              <a:buFont typeface="Arial" pitchFamily="34" charset="0"/>
              <a:buChar char="•"/>
              <a:defRPr/>
            </a:lvl4pPr>
            <a:lvl5pPr>
              <a:buClr>
                <a:schemeClr val="bg2"/>
              </a:buClr>
              <a:buFont typeface="Arial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559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9B8DC37-36E7-4B5B-90A1-B6DF1BD90A98}" type="slidenum">
              <a:rPr lang="en-US" smtClean="0">
                <a:solidFill>
                  <a:srgbClr val="005596"/>
                </a:solidFill>
              </a:rPr>
              <a:pPr/>
              <a:t>‹#›</a:t>
            </a:fld>
            <a:endParaRPr lang="en-US" dirty="0">
              <a:solidFill>
                <a:srgbClr val="005596"/>
              </a:solidFill>
            </a:endParaRPr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6051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buClr>
                <a:schemeClr val="bg2"/>
              </a:buClr>
              <a:buFont typeface="Arial" pitchFamily="34" charset="0"/>
              <a:buChar char="•"/>
              <a:defRPr sz="2800"/>
            </a:lvl1pPr>
            <a:lvl2pPr>
              <a:buClr>
                <a:schemeClr val="bg2"/>
              </a:buClr>
              <a:buFont typeface="Arial" pitchFamily="34" charset="0"/>
              <a:buChar char="•"/>
              <a:defRPr sz="2400"/>
            </a:lvl2pPr>
            <a:lvl3pPr>
              <a:buClr>
                <a:schemeClr val="bg2"/>
              </a:buClr>
              <a:buFont typeface="Arial" pitchFamily="34" charset="0"/>
              <a:buChar char="•"/>
              <a:defRPr sz="2000"/>
            </a:lvl3pPr>
            <a:lvl4pPr>
              <a:buClr>
                <a:schemeClr val="bg2"/>
              </a:buClr>
              <a:buFont typeface="Arial" pitchFamily="34" charset="0"/>
              <a:buChar char="•"/>
              <a:defRPr sz="1800"/>
            </a:lvl4pPr>
            <a:lvl5pPr>
              <a:buClr>
                <a:schemeClr val="bg2"/>
              </a:buClr>
              <a:buFont typeface="Arial" pitchFamily="34" charset="0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buClr>
                <a:schemeClr val="bg2"/>
              </a:buClr>
              <a:buFont typeface="Arial" pitchFamily="34" charset="0"/>
              <a:buChar char="•"/>
              <a:defRPr sz="2800"/>
            </a:lvl1pPr>
            <a:lvl2pPr>
              <a:buClr>
                <a:schemeClr val="bg2"/>
              </a:buClr>
              <a:buFont typeface="Arial" pitchFamily="34" charset="0"/>
              <a:buChar char="•"/>
              <a:defRPr sz="2400"/>
            </a:lvl2pPr>
            <a:lvl3pPr>
              <a:buClr>
                <a:schemeClr val="bg2"/>
              </a:buClr>
              <a:buFont typeface="Arial" pitchFamily="34" charset="0"/>
              <a:buChar char="•"/>
              <a:defRPr sz="2000"/>
            </a:lvl3pPr>
            <a:lvl4pPr>
              <a:buClr>
                <a:schemeClr val="bg2"/>
              </a:buClr>
              <a:buFont typeface="Arial" pitchFamily="34" charset="0"/>
              <a:buChar char="•"/>
              <a:defRPr sz="1800"/>
            </a:lvl4pPr>
            <a:lvl5pPr>
              <a:buClr>
                <a:schemeClr val="bg2"/>
              </a:buClr>
              <a:buFont typeface="Arial" pitchFamily="34" charset="0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559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DC37-36E7-4B5B-90A1-B6DF1BD90A98}" type="slidenum">
              <a:rPr lang="en-US" smtClean="0">
                <a:solidFill>
                  <a:srgbClr val="005596"/>
                </a:solidFill>
              </a:rPr>
              <a:pPr/>
              <a:t>‹#›</a:t>
            </a:fld>
            <a:endParaRPr lang="en-US" dirty="0">
              <a:solidFill>
                <a:srgbClr val="005596"/>
              </a:solidFill>
            </a:endParaRPr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29420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559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DC37-36E7-4B5B-90A1-B6DF1BD90A98}" type="slidenum">
              <a:rPr lang="en-US" smtClean="0">
                <a:solidFill>
                  <a:srgbClr val="005596"/>
                </a:solidFill>
              </a:rPr>
              <a:pPr/>
              <a:t>‹#›</a:t>
            </a:fld>
            <a:endParaRPr lang="en-US" dirty="0">
              <a:solidFill>
                <a:srgbClr val="0055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910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559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DC37-36E7-4B5B-90A1-B6DF1BD90A98}" type="slidenum">
              <a:rPr lang="en-US" smtClean="0">
                <a:solidFill>
                  <a:srgbClr val="005596"/>
                </a:solidFill>
              </a:rPr>
              <a:pPr/>
              <a:t>‹#›</a:t>
            </a:fld>
            <a:endParaRPr lang="en-US" dirty="0">
              <a:solidFill>
                <a:srgbClr val="0055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997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600200"/>
            <a:ext cx="4011084" cy="1162050"/>
          </a:xfrm>
        </p:spPr>
        <p:txBody>
          <a:bodyPr anchor="t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600201"/>
            <a:ext cx="6815667" cy="45259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3124201"/>
            <a:ext cx="4011084" cy="30019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559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DC37-36E7-4B5B-90A1-B6DF1BD90A98}" type="slidenum">
              <a:rPr lang="en-US" smtClean="0">
                <a:solidFill>
                  <a:srgbClr val="005596"/>
                </a:solidFill>
              </a:rPr>
              <a:pPr/>
              <a:t>‹#›</a:t>
            </a:fld>
            <a:endParaRPr lang="en-US" dirty="0">
              <a:solidFill>
                <a:srgbClr val="0055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937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524000"/>
            <a:ext cx="7315200" cy="32035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559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DC37-36E7-4B5B-90A1-B6DF1BD90A98}" type="slidenum">
              <a:rPr lang="en-US" smtClean="0">
                <a:solidFill>
                  <a:srgbClr val="005596"/>
                </a:solidFill>
              </a:rPr>
              <a:pPr/>
              <a:t>‹#›</a:t>
            </a:fld>
            <a:endParaRPr lang="en-US" dirty="0">
              <a:solidFill>
                <a:srgbClr val="0055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308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559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DC37-36E7-4B5B-90A1-B6DF1BD90A98}" type="slidenum">
              <a:rPr lang="en-US" smtClean="0">
                <a:solidFill>
                  <a:srgbClr val="005596"/>
                </a:solidFill>
              </a:rPr>
              <a:pPr/>
              <a:t>‹#›</a:t>
            </a:fld>
            <a:endParaRPr lang="en-US" dirty="0">
              <a:solidFill>
                <a:srgbClr val="0055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617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-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99160" y="624054"/>
            <a:ext cx="10457689" cy="5486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200" b="1" i="0" baseline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title, 1 line max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3860"/>
            <a:ext cx="12192000" cy="45731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6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 i="0" dirty="0">
              <a:solidFill>
                <a:schemeClr val="accent3">
                  <a:lumMod val="75000"/>
                </a:schemeClr>
              </a:solidFill>
              <a:latin typeface="Gotham Bold" charset="0"/>
              <a:ea typeface="Gotham Bold" charset="0"/>
              <a:cs typeface="Gotham Bold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447801"/>
            <a:ext cx="10517717" cy="479530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spcBef>
                <a:spcPts val="1200"/>
              </a:spcBef>
              <a:defRPr sz="28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76263" indent="-233363">
              <a:lnSpc>
                <a:spcPct val="100000"/>
              </a:lnSpc>
              <a:buFont typeface="Franklin Gothic Medium" panose="020B0603020102020204" pitchFamily="34" charset="0"/>
              <a:buChar char="−"/>
              <a:defRPr sz="24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973138" indent="-228600">
              <a:lnSpc>
                <a:spcPct val="100000"/>
              </a:lnSpc>
              <a:defRPr sz="20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Franklin Gothic Medium" panose="020B0603020102020204" pitchFamily="34" charset="0"/>
              </a:defRPr>
            </a:lvl4pPr>
            <a:lvl5pPr>
              <a:defRPr>
                <a:latin typeface="Franklin Gothic Medium" panose="020B0603020102020204" pitchFamily="34" charset="0"/>
              </a:defRPr>
            </a:lvl5pPr>
          </a:lstStyle>
          <a:p>
            <a:pPr lvl="0"/>
            <a:r>
              <a:rPr lang="en-US" dirty="0"/>
              <a:t>Click to add bullets</a:t>
            </a:r>
          </a:p>
          <a:p>
            <a:pPr lvl="1"/>
            <a:r>
              <a:rPr lang="en-US" dirty="0"/>
              <a:t> Bullet 2</a:t>
            </a:r>
          </a:p>
          <a:p>
            <a:pPr lvl="2"/>
            <a:r>
              <a:rPr lang="en-US" dirty="0"/>
              <a:t>Bullet 3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96383" y="6243108"/>
            <a:ext cx="10656007" cy="33020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footnote, reference or source</a:t>
            </a:r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0" y="6573308"/>
            <a:ext cx="12192000" cy="0"/>
          </a:xfrm>
          <a:prstGeom prst="line">
            <a:avLst/>
          </a:prstGeom>
          <a:ln w="2222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6303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- Table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99160" y="624054"/>
            <a:ext cx="10457689" cy="5486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200" b="1" i="0" baseline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title, 1 line max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3860"/>
            <a:ext cx="12192000" cy="45731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6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 i="0" dirty="0">
              <a:solidFill>
                <a:schemeClr val="accent3">
                  <a:lumMod val="75000"/>
                </a:schemeClr>
              </a:solidFill>
              <a:latin typeface="Gotham Bold" charset="0"/>
              <a:ea typeface="Gotham Bold" charset="0"/>
              <a:cs typeface="Gotham Bold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99911" y="6249458"/>
            <a:ext cx="10656007" cy="33020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footnote, reference or source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 hasCustomPrompt="1"/>
          </p:nvPr>
        </p:nvSpPr>
        <p:spPr>
          <a:xfrm>
            <a:off x="829733" y="1335573"/>
            <a:ext cx="10526184" cy="49028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icon below to add table or chart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6573308"/>
            <a:ext cx="12192000" cy="0"/>
          </a:xfrm>
          <a:prstGeom prst="line">
            <a:avLst/>
          </a:prstGeom>
          <a:ln w="2222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1087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- Bullets&amp;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99160" y="624054"/>
            <a:ext cx="10457689" cy="5486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200" b="1" i="0" baseline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title, 1 line max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3860"/>
            <a:ext cx="12192000" cy="45731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6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0" i="0" dirty="0">
              <a:solidFill>
                <a:schemeClr val="accent3">
                  <a:lumMod val="75000"/>
                </a:schemeClr>
              </a:solidFill>
              <a:latin typeface="Gotham Bold" charset="0"/>
              <a:ea typeface="Gotham Bold" charset="0"/>
              <a:cs typeface="Gotham Bold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335573"/>
            <a:ext cx="10517717" cy="121289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spcBef>
                <a:spcPts val="0"/>
              </a:spcBef>
              <a:defRPr sz="20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76263" indent="-233363">
              <a:lnSpc>
                <a:spcPct val="100000"/>
              </a:lnSpc>
              <a:spcBef>
                <a:spcPts val="0"/>
              </a:spcBef>
              <a:buFont typeface="Franklin Gothic Medium" panose="020B0603020102020204" pitchFamily="34" charset="0"/>
              <a:buChar char="−"/>
              <a:defRPr sz="20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973138" indent="-228600">
              <a:lnSpc>
                <a:spcPct val="100000"/>
              </a:lnSpc>
              <a:spcBef>
                <a:spcPts val="0"/>
              </a:spcBef>
              <a:defRPr sz="20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Franklin Gothic Medium" panose="020B0603020102020204" pitchFamily="34" charset="0"/>
              </a:defRPr>
            </a:lvl4pPr>
            <a:lvl5pPr>
              <a:defRPr>
                <a:latin typeface="Franklin Gothic Medium" panose="020B0603020102020204" pitchFamily="34" charset="0"/>
              </a:defRPr>
            </a:lvl5pPr>
          </a:lstStyle>
          <a:p>
            <a:pPr lvl="0"/>
            <a:r>
              <a:rPr lang="en-US" dirty="0"/>
              <a:t>Click to add bullet</a:t>
            </a:r>
          </a:p>
          <a:p>
            <a:pPr lvl="1"/>
            <a:r>
              <a:rPr lang="en-US" dirty="0"/>
              <a:t> Bullet 2</a:t>
            </a:r>
          </a:p>
          <a:p>
            <a:pPr lvl="2"/>
            <a:r>
              <a:rPr lang="en-US" dirty="0"/>
              <a:t>Bullet 3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96383" y="6251575"/>
            <a:ext cx="10656007" cy="33020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footnote, reference or source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 hasCustomPrompt="1"/>
          </p:nvPr>
        </p:nvSpPr>
        <p:spPr>
          <a:xfrm>
            <a:off x="829733" y="2548467"/>
            <a:ext cx="10526184" cy="369423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icon below to add table or chart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6573308"/>
            <a:ext cx="12192000" cy="0"/>
          </a:xfrm>
          <a:prstGeom prst="line">
            <a:avLst/>
          </a:prstGeom>
          <a:ln w="2222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9994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Lighthouse, Mountains, Full Logo, 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34" y="1985776"/>
            <a:ext cx="2527117" cy="1883383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3860"/>
            <a:ext cx="12192000" cy="25058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50000">
                <a:srgbClr val="E4EEF4"/>
              </a:gs>
              <a:gs pos="100000">
                <a:schemeClr val="accent3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rgbClr val="1F497D">
                  <a:lumMod val="75000"/>
                </a:srgb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6607418"/>
            <a:ext cx="12192000" cy="25058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50000">
                <a:srgbClr val="E4EEF4"/>
              </a:gs>
              <a:gs pos="100000">
                <a:schemeClr val="accent3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rgbClr val="1F497D">
                  <a:lumMod val="75000"/>
                </a:srgbClr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249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Title, Short Text, Logo,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590654"/>
            <a:ext cx="12192000" cy="27622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99158" y="640080"/>
            <a:ext cx="10457689" cy="548640"/>
          </a:xfrm>
        </p:spPr>
        <p:txBody>
          <a:bodyPr>
            <a:noAutofit/>
          </a:bodyPr>
          <a:lstStyle>
            <a:lvl1pPr algn="l">
              <a:defRPr sz="3600" b="0" i="0" baseline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add Title of Item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3860"/>
            <a:ext cx="12192000" cy="45731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6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rgbClr val="1F497D">
                  <a:lumMod val="75000"/>
                </a:srgb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830639" y="1"/>
            <a:ext cx="68520" cy="1078787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38200" y="1520826"/>
            <a:ext cx="10517717" cy="4519613"/>
          </a:xfrm>
        </p:spPr>
        <p:txBody>
          <a:bodyPr/>
          <a:lstStyle>
            <a:lvl1pPr>
              <a:lnSpc>
                <a:spcPct val="100000"/>
              </a:lnSpc>
              <a:spcBef>
                <a:spcPts val="1200"/>
              </a:spcBef>
              <a:defRPr sz="2800">
                <a:latin typeface="Franklin Gothic Medium" panose="020B0603020102020204" pitchFamily="34" charset="0"/>
              </a:defRPr>
            </a:lvl1pPr>
            <a:lvl2pPr marL="514350" indent="-171450">
              <a:lnSpc>
                <a:spcPct val="100000"/>
              </a:lnSpc>
              <a:buFont typeface="Franklin Gothic Medium" panose="020B0603020102020204" pitchFamily="34" charset="0"/>
              <a:buChar char="−"/>
              <a:defRPr sz="2400">
                <a:latin typeface="Franklin Gothic Medium" panose="020B0603020102020204" pitchFamily="34" charset="0"/>
              </a:defRPr>
            </a:lvl2pPr>
            <a:lvl3pPr>
              <a:lnSpc>
                <a:spcPct val="100000"/>
              </a:lnSpc>
              <a:defRPr sz="2000">
                <a:latin typeface="Franklin Gothic Medium" panose="020B0603020102020204" pitchFamily="34" charset="0"/>
              </a:defRPr>
            </a:lvl3pPr>
            <a:lvl4pPr>
              <a:defRPr>
                <a:latin typeface="Franklin Gothic Medium" panose="020B0603020102020204" pitchFamily="34" charset="0"/>
              </a:defRPr>
            </a:lvl4pPr>
            <a:lvl5pPr>
              <a:defRPr>
                <a:latin typeface="Franklin Gothic Medium" panose="020B06030201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 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667148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Title, Short Text, Logo,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590654"/>
            <a:ext cx="12192000" cy="27622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41248" y="640080"/>
            <a:ext cx="10515600" cy="548640"/>
          </a:xfrm>
        </p:spPr>
        <p:txBody>
          <a:bodyPr>
            <a:noAutofit/>
          </a:bodyPr>
          <a:lstStyle>
            <a:lvl1pPr algn="l">
              <a:defRPr sz="2800" b="0" i="0" baseline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3860"/>
            <a:ext cx="12192000" cy="45731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6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rgbClr val="1F497D">
                  <a:lumMod val="75000"/>
                </a:srgb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830639" y="1"/>
            <a:ext cx="64845" cy="102093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5400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- Table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99160" y="624054"/>
            <a:ext cx="10457689" cy="5486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200" b="1" i="0" baseline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title, 1 line max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3860"/>
            <a:ext cx="12192000" cy="45731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6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b="1" dirty="0">
              <a:solidFill>
                <a:srgbClr val="1F497D">
                  <a:lumMod val="75000"/>
                </a:srgbClr>
              </a:solidFill>
              <a:latin typeface="Gotham Bold" charset="0"/>
              <a:ea typeface="Gotham Bold" charset="0"/>
              <a:cs typeface="Gotham Bold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99911" y="6249458"/>
            <a:ext cx="10656007" cy="33020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footnote, reference or source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 hasCustomPrompt="1"/>
          </p:nvPr>
        </p:nvSpPr>
        <p:spPr>
          <a:xfrm>
            <a:off x="829733" y="1335573"/>
            <a:ext cx="10526184" cy="49028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icon below to add table or chart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6573308"/>
            <a:ext cx="12192000" cy="0"/>
          </a:xfrm>
          <a:prstGeom prst="line">
            <a:avLst/>
          </a:prstGeom>
          <a:ln w="2222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91565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203200" y="152400"/>
            <a:ext cx="11777472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914400"/>
            <a:ext cx="31496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08000" y="1981201"/>
            <a:ext cx="31496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4165600" y="685800"/>
            <a:ext cx="75184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DD46371-8A6D-467F-8F87-4007699EDF2F}" type="slidenum">
              <a:rPr lang="en-US" smtClean="0">
                <a:solidFill>
                  <a:srgbClr val="1F497D">
                    <a:shade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F497D">
                  <a:shade val="75000"/>
                </a:srgbClr>
              </a:solidFill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ABDB2-B140-4A94-B979-806360D40D0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511040" cy="365760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5359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1988800" y="1905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203200" y="2286000"/>
            <a:ext cx="11777472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7264" y="142352"/>
            <a:ext cx="11777472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4568" y="2743200"/>
            <a:ext cx="8640232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ABDB2-B140-4A94-B979-806360D40D0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203200" y="2438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DD46371-8A6D-467F-8F87-4007699EDF2F}" type="slidenum">
              <a:rPr lang="en-US" smtClean="0">
                <a:solidFill>
                  <a:srgbClr val="1F497D">
                    <a:shade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F497D">
                  <a:shade val="7500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533400"/>
            <a:ext cx="103632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778995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8800" y="3048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2819400"/>
            <a:ext cx="85344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ABDB2-B140-4A94-B979-806360D40D0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207264" y="2420112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DD46371-8A6D-467F-8F87-4007699EDF2F}" type="slidenum">
              <a:rPr lang="en-US" smtClean="0">
                <a:solidFill>
                  <a:srgbClr val="1F497D">
                    <a:shade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F497D">
                  <a:shade val="75000"/>
                </a:srgb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381000"/>
            <a:ext cx="103632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921074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6096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12192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3200" y="1371600"/>
            <a:ext cx="11777472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4564" y="6391656"/>
            <a:ext cx="11777472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5386917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388441" y="1524000"/>
            <a:ext cx="5389033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ABDB2-B140-4A94-B979-806360D40D0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6400" y="6409944"/>
            <a:ext cx="4775200" cy="365760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203200" y="128016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402336" y="2471383"/>
            <a:ext cx="5388864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6400800" y="2471383"/>
            <a:ext cx="53848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791200" y="1042417"/>
            <a:ext cx="609600" cy="441325"/>
          </a:xfrm>
        </p:spPr>
        <p:txBody>
          <a:bodyPr/>
          <a:lstStyle>
            <a:lvl1pPr algn="ctr">
              <a:defRPr/>
            </a:lvl1pPr>
          </a:lstStyle>
          <a:p>
            <a:fld id="{2DD46371-8A6D-467F-8F87-4007699EDF2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291307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- Bullets&amp;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99160" y="624054"/>
            <a:ext cx="10457689" cy="5486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200" b="1" i="0" baseline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title, 1 line max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3860"/>
            <a:ext cx="12192000" cy="45731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6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rgbClr val="1F497D">
                  <a:lumMod val="75000"/>
                </a:srgbClr>
              </a:solidFill>
              <a:latin typeface="Gotham Bold" charset="0"/>
              <a:ea typeface="Gotham Bold" charset="0"/>
              <a:cs typeface="Gotham Bold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335573"/>
            <a:ext cx="10517717" cy="121289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spcBef>
                <a:spcPts val="0"/>
              </a:spcBef>
              <a:defRPr sz="20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76263" indent="-233363">
              <a:lnSpc>
                <a:spcPct val="100000"/>
              </a:lnSpc>
              <a:spcBef>
                <a:spcPts val="0"/>
              </a:spcBef>
              <a:buFont typeface="Franklin Gothic Medium" panose="020B0603020102020204" pitchFamily="34" charset="0"/>
              <a:buChar char="−"/>
              <a:defRPr sz="20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973138" indent="-228600">
              <a:lnSpc>
                <a:spcPct val="100000"/>
              </a:lnSpc>
              <a:spcBef>
                <a:spcPts val="0"/>
              </a:spcBef>
              <a:defRPr sz="20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Franklin Gothic Medium" panose="020B0603020102020204" pitchFamily="34" charset="0"/>
              </a:defRPr>
            </a:lvl4pPr>
            <a:lvl5pPr>
              <a:defRPr>
                <a:latin typeface="Franklin Gothic Medium" panose="020B0603020102020204" pitchFamily="34" charset="0"/>
              </a:defRPr>
            </a:lvl5pPr>
          </a:lstStyle>
          <a:p>
            <a:pPr lvl="0"/>
            <a:r>
              <a:rPr lang="en-US" dirty="0"/>
              <a:t>Click to add bullet</a:t>
            </a:r>
          </a:p>
          <a:p>
            <a:pPr lvl="1"/>
            <a:r>
              <a:rPr lang="en-US" dirty="0"/>
              <a:t> Bullet 2</a:t>
            </a:r>
          </a:p>
          <a:p>
            <a:pPr lvl="2"/>
            <a:r>
              <a:rPr lang="en-US" dirty="0"/>
              <a:t>Bullet 3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96383" y="6251575"/>
            <a:ext cx="10656007" cy="33020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footnote, reference or source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 hasCustomPrompt="1"/>
          </p:nvPr>
        </p:nvSpPr>
        <p:spPr>
          <a:xfrm>
            <a:off x="829733" y="2548467"/>
            <a:ext cx="10526184" cy="369423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icon below to add table or chart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6573308"/>
            <a:ext cx="12192000" cy="0"/>
          </a:xfrm>
          <a:prstGeom prst="line">
            <a:avLst/>
          </a:prstGeom>
          <a:ln w="2222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4577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13-VH-160 PPT templates_6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559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55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211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bg2"/>
        </a:buClr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bg2"/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2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27F3A-B3E9-41ED-AF8F-A365F10BB6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773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jpg"/><Relationship Id="rId18" Type="http://schemas.openxmlformats.org/officeDocument/2006/relationships/image" Target="../media/image28.png"/><Relationship Id="rId26" Type="http://schemas.openxmlformats.org/officeDocument/2006/relationships/image" Target="../media/image36.png"/><Relationship Id="rId3" Type="http://schemas.openxmlformats.org/officeDocument/2006/relationships/image" Target="../media/image14.png"/><Relationship Id="rId21" Type="http://schemas.openxmlformats.org/officeDocument/2006/relationships/image" Target="../media/image31.gif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5" Type="http://schemas.openxmlformats.org/officeDocument/2006/relationships/image" Target="../media/image35.gif"/><Relationship Id="rId2" Type="http://schemas.openxmlformats.org/officeDocument/2006/relationships/image" Target="../media/image13.jpg"/><Relationship Id="rId16" Type="http://schemas.openxmlformats.org/officeDocument/2006/relationships/image" Target="../media/image26.png"/><Relationship Id="rId20" Type="http://schemas.openxmlformats.org/officeDocument/2006/relationships/image" Target="../media/image30.gif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pqcnc.org/" TargetMode="External"/><Relationship Id="rId11" Type="http://schemas.openxmlformats.org/officeDocument/2006/relationships/image" Target="../media/image21.png"/><Relationship Id="rId24" Type="http://schemas.openxmlformats.org/officeDocument/2006/relationships/image" Target="../media/image34.jpg"/><Relationship Id="rId5" Type="http://schemas.openxmlformats.org/officeDocument/2006/relationships/image" Target="../media/image16.jpg"/><Relationship Id="rId15" Type="http://schemas.openxmlformats.org/officeDocument/2006/relationships/image" Target="../media/image25.jpg"/><Relationship Id="rId23" Type="http://schemas.openxmlformats.org/officeDocument/2006/relationships/image" Target="../media/image33.jpg"/><Relationship Id="rId10" Type="http://schemas.openxmlformats.org/officeDocument/2006/relationships/image" Target="../media/image20.png"/><Relationship Id="rId19" Type="http://schemas.openxmlformats.org/officeDocument/2006/relationships/image" Target="../media/image29.gif"/><Relationship Id="rId4" Type="http://schemas.openxmlformats.org/officeDocument/2006/relationships/image" Target="../media/image15.jpeg"/><Relationship Id="rId9" Type="http://schemas.openxmlformats.org/officeDocument/2006/relationships/image" Target="../media/image19.png"/><Relationship Id="rId14" Type="http://schemas.openxmlformats.org/officeDocument/2006/relationships/image" Target="../media/image24.png"/><Relationship Id="rId22" Type="http://schemas.openxmlformats.org/officeDocument/2006/relationships/image" Target="../media/image32.png"/><Relationship Id="rId27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3875" y="3952978"/>
            <a:ext cx="10982325" cy="1531658"/>
          </a:xfrm>
        </p:spPr>
        <p:txBody>
          <a:bodyPr/>
          <a:lstStyle/>
          <a:p>
            <a:r>
              <a:rPr lang="en-US" b="1" dirty="0" smtClean="0"/>
              <a:t>Making </a:t>
            </a:r>
            <a:r>
              <a:rPr lang="en-US" b="1" dirty="0"/>
              <a:t>Eastern North Carolina a Better Place to be </a:t>
            </a:r>
            <a:r>
              <a:rPr lang="en-US" b="1" dirty="0" smtClean="0"/>
              <a:t>Born </a:t>
            </a:r>
            <a:endParaRPr lang="en-US" b="1" dirty="0"/>
          </a:p>
        </p:txBody>
      </p:sp>
      <p:sp>
        <p:nvSpPr>
          <p:cNvPr id="3" name="AutoShape 2" descr="East Carolina University Homepage"/>
          <p:cNvSpPr>
            <a:spLocks noChangeAspect="1" noChangeArrowheads="1"/>
          </p:cNvSpPr>
          <p:nvPr/>
        </p:nvSpPr>
        <p:spPr bwMode="auto">
          <a:xfrm>
            <a:off x="4938713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825" y="1133475"/>
            <a:ext cx="7293037" cy="21526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/>
          <p:cNvSpPr/>
          <p:nvPr/>
        </p:nvSpPr>
        <p:spPr>
          <a:xfrm>
            <a:off x="-1" y="5779911"/>
            <a:ext cx="740092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</a:rPr>
              <a:t>			Angela  T. Still,  MSN RN			</a:t>
            </a: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</a:rPr>
              <a:t>			Administrator			</a:t>
            </a: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</a:rPr>
              <a:t>			Women’s Services			</a:t>
            </a: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</a:rPr>
              <a:t>			Vidant Medical Center							</a:t>
            </a: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55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599" y="990600"/>
            <a:ext cx="11524129" cy="5730876"/>
          </a:xfrm>
        </p:spPr>
        <p:txBody>
          <a:bodyPr>
            <a:normAutofit fontScale="25000" lnSpcReduction="20000"/>
          </a:bodyPr>
          <a:lstStyle/>
          <a:p>
            <a:r>
              <a:rPr lang="en-US" sz="9600" dirty="0" smtClean="0"/>
              <a:t>Prior to 2009, Perinatal </a:t>
            </a:r>
            <a:r>
              <a:rPr lang="en-US" sz="9600" dirty="0"/>
              <a:t>and Neonatal Outreach existed through AHEC and </a:t>
            </a:r>
            <a:r>
              <a:rPr lang="en-US" sz="9600" dirty="0" smtClean="0"/>
              <a:t>the NC DHHS, Division of Maternal Health, Women’s and Children’s branch</a:t>
            </a:r>
          </a:p>
          <a:p>
            <a:endParaRPr lang="en-US" sz="9600" dirty="0" smtClean="0"/>
          </a:p>
          <a:p>
            <a:r>
              <a:rPr lang="en-US" sz="9600" dirty="0" smtClean="0"/>
              <a:t>Funded by the State of NC until funding was cut</a:t>
            </a:r>
          </a:p>
          <a:p>
            <a:pPr marL="0" indent="0">
              <a:buNone/>
            </a:pPr>
            <a:endParaRPr lang="en-US" sz="9600" dirty="0"/>
          </a:p>
          <a:p>
            <a:r>
              <a:rPr lang="en-US" sz="9600" dirty="0" smtClean="0"/>
              <a:t>PALS  Phone Line</a:t>
            </a:r>
          </a:p>
          <a:p>
            <a:endParaRPr lang="en-US" sz="9600" dirty="0" smtClean="0"/>
          </a:p>
          <a:p>
            <a:r>
              <a:rPr lang="en-US" sz="9600" dirty="0" smtClean="0"/>
              <a:t>Focused on regional initiatives to impact infant mortality such as:</a:t>
            </a:r>
            <a:endParaRPr lang="en-US" sz="9600" dirty="0"/>
          </a:p>
          <a:p>
            <a:pPr lvl="2"/>
            <a:r>
              <a:rPr lang="en-US" sz="9600" dirty="0"/>
              <a:t>Folic Acid Campaign</a:t>
            </a:r>
          </a:p>
          <a:p>
            <a:pPr lvl="2"/>
            <a:r>
              <a:rPr lang="en-US" sz="9600" dirty="0"/>
              <a:t>STD screening</a:t>
            </a:r>
          </a:p>
          <a:p>
            <a:pPr lvl="2"/>
            <a:r>
              <a:rPr lang="en-US" sz="9600" dirty="0"/>
              <a:t>Continuing education activities</a:t>
            </a:r>
          </a:p>
          <a:p>
            <a:pPr lvl="2"/>
            <a:r>
              <a:rPr lang="en-US" sz="9600" dirty="0"/>
              <a:t>Faculty resource to university and community colleges</a:t>
            </a:r>
          </a:p>
          <a:p>
            <a:pPr lvl="2"/>
            <a:r>
              <a:rPr lang="en-US" sz="9600" dirty="0"/>
              <a:t>Worked closely with DHHS regional nurse consultants</a:t>
            </a:r>
          </a:p>
          <a:p>
            <a:pPr lvl="2"/>
            <a:r>
              <a:rPr lang="en-US" sz="9600" dirty="0" smtClean="0"/>
              <a:t>Maintained </a:t>
            </a:r>
            <a:r>
              <a:rPr lang="en-US" sz="9600" dirty="0"/>
              <a:t>lending library</a:t>
            </a:r>
          </a:p>
          <a:p>
            <a:pPr lvl="2"/>
            <a:r>
              <a:rPr lang="en-US" sz="9600" dirty="0" smtClean="0"/>
              <a:t>Participated </a:t>
            </a:r>
            <a:r>
              <a:rPr lang="en-US" sz="9600" dirty="0"/>
              <a:t>in local, </a:t>
            </a:r>
            <a:r>
              <a:rPr lang="en-US" sz="9600" dirty="0" smtClean="0"/>
              <a:t>regional and state </a:t>
            </a:r>
            <a:r>
              <a:rPr lang="en-US" sz="9600" dirty="0"/>
              <a:t>committees related </a:t>
            </a:r>
            <a:r>
              <a:rPr lang="en-US" sz="9600" dirty="0" smtClean="0"/>
              <a:t>to</a:t>
            </a:r>
          </a:p>
          <a:p>
            <a:pPr marL="914400" lvl="2" indent="0">
              <a:buNone/>
            </a:pPr>
            <a:r>
              <a:rPr lang="en-US" sz="9600" dirty="0" smtClean="0"/>
              <a:t>    </a:t>
            </a:r>
            <a:r>
              <a:rPr lang="en-US" sz="9600" dirty="0"/>
              <a:t>perinatal health</a:t>
            </a:r>
          </a:p>
          <a:p>
            <a:endParaRPr lang="en-US" sz="9600" dirty="0" smtClean="0"/>
          </a:p>
          <a:p>
            <a:pPr marL="0" indent="0">
              <a:buNone/>
            </a:pPr>
            <a:r>
              <a:rPr lang="en-US" sz="9600" dirty="0" smtClean="0"/>
              <a:t>	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DC37-36E7-4B5B-90A1-B6DF1BD90A98}" type="slidenum">
              <a:rPr lang="en-US" smtClean="0">
                <a:solidFill>
                  <a:srgbClr val="005596"/>
                </a:solidFill>
              </a:rPr>
              <a:pPr/>
              <a:t>2</a:t>
            </a:fld>
            <a:endParaRPr lang="en-US" dirty="0">
              <a:solidFill>
                <a:srgbClr val="005596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North Carolina Perinatal Outreach Program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0932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DC37-36E7-4B5B-90A1-B6DF1BD90A98}" type="slidenum">
              <a:rPr lang="en-US" smtClean="0">
                <a:solidFill>
                  <a:srgbClr val="005596"/>
                </a:solidFill>
              </a:rPr>
              <a:pPr/>
              <a:t>3</a:t>
            </a:fld>
            <a:endParaRPr lang="en-US" dirty="0">
              <a:solidFill>
                <a:srgbClr val="005596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Perinatal Region VI </a:t>
            </a:r>
            <a:endParaRPr lang="en-US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776" y="1146824"/>
            <a:ext cx="8375549" cy="565968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959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FA8E01FC-9785-4B66-9DF1-AA2C81660E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25" y="1084230"/>
            <a:ext cx="8128624" cy="5415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itle 3">
            <a:extLst>
              <a:ext uri="{FF2B5EF4-FFF2-40B4-BE49-F238E27FC236}">
                <a16:creationId xmlns="" xmlns:a16="http://schemas.microsoft.com/office/drawing/2014/main" id="{BC5E70A4-866F-4254-AFF5-AB337C841B39}"/>
              </a:ext>
            </a:extLst>
          </p:cNvPr>
          <p:cNvSpPr txBox="1">
            <a:spLocks/>
          </p:cNvSpPr>
          <p:nvPr/>
        </p:nvSpPr>
        <p:spPr>
          <a:xfrm>
            <a:off x="228600" y="301082"/>
            <a:ext cx="10972800" cy="68951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Obesity   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4547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DC37-36E7-4B5B-90A1-B6DF1BD90A98}" type="slidenum">
              <a:rPr lang="en-US" smtClean="0">
                <a:solidFill>
                  <a:srgbClr val="005596"/>
                </a:solidFill>
              </a:rPr>
              <a:pPr/>
              <a:t>5</a:t>
            </a:fld>
            <a:endParaRPr lang="en-US" dirty="0">
              <a:solidFill>
                <a:srgbClr val="005596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Poverty</a:t>
            </a:r>
            <a:endParaRPr lang="en-US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4F30CF0C-5897-4ACA-B673-28F82AF12B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574" y="1108076"/>
            <a:ext cx="7121043" cy="55022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8825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DC37-36E7-4B5B-90A1-B6DF1BD90A98}" type="slidenum">
              <a:rPr lang="en-US" smtClean="0">
                <a:solidFill>
                  <a:srgbClr val="005596"/>
                </a:solidFill>
              </a:rPr>
              <a:pPr/>
              <a:t>6</a:t>
            </a:fld>
            <a:endParaRPr lang="en-US" dirty="0">
              <a:solidFill>
                <a:srgbClr val="005596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Uninsured</a:t>
            </a:r>
            <a:endParaRPr lang="en-US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D1F96A5B-1C73-48BB-8FAB-22E15DE0C5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1264359"/>
            <a:ext cx="7062600" cy="54571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491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mission of the Perinatal/Neonatal Outreach is to coordinate comprehensive perinatal and neonatal evidenced based care and education to all community hospitals throughout the 29 counties of Eastern North Carolina. </a:t>
            </a: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 As </a:t>
            </a:r>
            <a:r>
              <a:rPr lang="en-US" dirty="0"/>
              <a:t>care practices are modified to align with current evidence based initiatives, support is provided to both inpatient and outpatient locations to optimize care for perinatal and newborn patients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DC37-36E7-4B5B-90A1-B6DF1BD90A98}" type="slidenum">
              <a:rPr lang="en-US" smtClean="0">
                <a:solidFill>
                  <a:srgbClr val="005596"/>
                </a:solidFill>
              </a:rPr>
              <a:pPr/>
              <a:t>7</a:t>
            </a:fld>
            <a:endParaRPr lang="en-US" dirty="0">
              <a:solidFill>
                <a:srgbClr val="005596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Vidant Perinatal Outreach  - Began in January 2012</a:t>
            </a:r>
            <a:br>
              <a:rPr lang="en-US" b="1" dirty="0" smtClean="0"/>
            </a:br>
            <a:r>
              <a:rPr lang="en-US" b="1" dirty="0" smtClean="0"/>
              <a:t>Mission Statement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4296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66700" y="1152526"/>
            <a:ext cx="10972800" cy="467836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	</a:t>
            </a:r>
          </a:p>
          <a:p>
            <a:r>
              <a:rPr lang="en-US" dirty="0"/>
              <a:t>Vidant Community Hospitals and their providers </a:t>
            </a:r>
            <a:r>
              <a:rPr lang="en-US" dirty="0" smtClean="0"/>
              <a:t>were initial focus, however Perinatal </a:t>
            </a:r>
            <a:r>
              <a:rPr lang="en-US" dirty="0"/>
              <a:t>Outreach also provides education and assistance to hospitals who provide obstetrical services in the 29 county region. </a:t>
            </a:r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Perinatal </a:t>
            </a:r>
            <a:r>
              <a:rPr lang="en-US" dirty="0"/>
              <a:t>Outreach staff are instrumental in </a:t>
            </a:r>
            <a:r>
              <a:rPr lang="en-US" dirty="0" smtClean="0"/>
              <a:t>the operation of </a:t>
            </a:r>
            <a:r>
              <a:rPr lang="en-US" dirty="0"/>
              <a:t>the Women’s </a:t>
            </a:r>
            <a:r>
              <a:rPr lang="en-US" dirty="0" smtClean="0"/>
              <a:t>Vidant Coordinating Group, </a:t>
            </a:r>
            <a:r>
              <a:rPr lang="en-US" dirty="0"/>
              <a:t>which meets </a:t>
            </a:r>
            <a:r>
              <a:rPr lang="en-US" dirty="0" smtClean="0"/>
              <a:t>bi-monthly. 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This </a:t>
            </a:r>
            <a:r>
              <a:rPr lang="en-US" dirty="0"/>
              <a:t>team also facilitates a Regional OB Manager meeting twice a year which includes representation from each hospital in the 29 county region that deliver babies.	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DC37-36E7-4B5B-90A1-B6DF1BD90A98}" type="slidenum">
              <a:rPr lang="en-US" smtClean="0">
                <a:solidFill>
                  <a:srgbClr val="005596"/>
                </a:solidFill>
              </a:rPr>
              <a:pPr/>
              <a:t>8</a:t>
            </a:fld>
            <a:endParaRPr lang="en-US" dirty="0">
              <a:solidFill>
                <a:srgbClr val="005596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Vidant Perinatal Outreach Focus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9498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95275" y="1565275"/>
            <a:ext cx="11287125" cy="5156201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en-US" dirty="0" smtClean="0"/>
              <a:t>Perinatal Outreach Coordinators </a:t>
            </a:r>
          </a:p>
          <a:p>
            <a:pPr lvl="3"/>
            <a:r>
              <a:rPr lang="en-US" sz="2400" dirty="0" smtClean="0"/>
              <a:t>Kimberly Harper, MSN MPH RN                                      </a:t>
            </a:r>
            <a:r>
              <a:rPr lang="en-US" sz="1900" dirty="0" smtClean="0"/>
              <a:t>2012-2015</a:t>
            </a:r>
          </a:p>
          <a:p>
            <a:pPr lvl="3"/>
            <a:r>
              <a:rPr lang="en-US" sz="2400" dirty="0" smtClean="0"/>
              <a:t>Kathryn </a:t>
            </a:r>
            <a:r>
              <a:rPr lang="en-US" sz="2400" dirty="0"/>
              <a:t>Mitchell, MSN CNM RN </a:t>
            </a:r>
            <a:r>
              <a:rPr lang="en-US" sz="2400" dirty="0" smtClean="0"/>
              <a:t>                                    </a:t>
            </a:r>
            <a:r>
              <a:rPr lang="en-US" sz="1900" dirty="0" smtClean="0"/>
              <a:t>2016-present</a:t>
            </a:r>
          </a:p>
          <a:p>
            <a:pPr lvl="3"/>
            <a:r>
              <a:rPr lang="en-US" sz="2400" dirty="0" smtClean="0"/>
              <a:t>Jennifer Kendrick, MSN candidate, BSN RN                  </a:t>
            </a:r>
            <a:r>
              <a:rPr lang="en-US" sz="1900" dirty="0" smtClean="0"/>
              <a:t>2018-present</a:t>
            </a:r>
          </a:p>
          <a:p>
            <a:pPr marL="1371600" lvl="3" indent="0">
              <a:buNone/>
            </a:pPr>
            <a:r>
              <a:rPr lang="en-US" sz="1900" dirty="0" smtClean="0"/>
              <a:t>	</a:t>
            </a:r>
            <a:r>
              <a:rPr lang="en-US" dirty="0"/>
              <a:t>	 </a:t>
            </a:r>
            <a:r>
              <a:rPr lang="en-US" dirty="0" smtClean="0"/>
              <a:t>        </a:t>
            </a:r>
          </a:p>
          <a:p>
            <a:pPr lvl="1"/>
            <a:r>
              <a:rPr lang="en-US" dirty="0" smtClean="0"/>
              <a:t>Neonatal Outreach Coordinator      </a:t>
            </a:r>
            <a:r>
              <a:rPr lang="en-US" sz="2400" dirty="0" smtClean="0"/>
              <a:t>Robin Raynor, MSN RN</a:t>
            </a:r>
          </a:p>
          <a:p>
            <a:pPr marL="457200" lvl="1" indent="0">
              <a:buNone/>
            </a:pPr>
            <a:endParaRPr lang="en-US" sz="2400" dirty="0" smtClean="0"/>
          </a:p>
          <a:p>
            <a:pPr lvl="1"/>
            <a:r>
              <a:rPr lang="en-US" dirty="0" smtClean="0"/>
              <a:t>Perinatal Case Manager                    </a:t>
            </a:r>
            <a:r>
              <a:rPr lang="en-US" sz="2400" dirty="0" smtClean="0"/>
              <a:t>Dawn Daniels, BSN RN        </a:t>
            </a:r>
            <a:r>
              <a:rPr lang="en-US" sz="1900" dirty="0" smtClean="0"/>
              <a:t>2012-2018</a:t>
            </a:r>
          </a:p>
          <a:p>
            <a:pPr marL="457200" lvl="1" indent="0">
              <a:buNone/>
            </a:pPr>
            <a:endParaRPr lang="en-US" sz="1900" dirty="0" smtClean="0"/>
          </a:p>
          <a:p>
            <a:pPr lvl="1"/>
            <a:r>
              <a:rPr lang="en-US" dirty="0" smtClean="0"/>
              <a:t>Medical Directors </a:t>
            </a:r>
          </a:p>
          <a:p>
            <a:pPr lvl="3"/>
            <a:r>
              <a:rPr lang="en-US" dirty="0" smtClean="0"/>
              <a:t>    </a:t>
            </a:r>
            <a:r>
              <a:rPr lang="en-US" sz="2200" dirty="0" smtClean="0"/>
              <a:t>Dr. Jim deVente, PhD, MD Obstetrics</a:t>
            </a:r>
          </a:p>
          <a:p>
            <a:pPr lvl="3"/>
            <a:r>
              <a:rPr lang="en-US" sz="2200" dirty="0" smtClean="0"/>
              <a:t>    Dr</a:t>
            </a:r>
            <a:r>
              <a:rPr lang="en-US" sz="2200" dirty="0"/>
              <a:t>. Ryan Moore, MD </a:t>
            </a:r>
            <a:r>
              <a:rPr lang="en-US" sz="2200" dirty="0" smtClean="0"/>
              <a:t>Neonatology</a:t>
            </a:r>
            <a:r>
              <a:rPr lang="en-US" sz="2400" dirty="0" smtClean="0"/>
              <a:t>     </a:t>
            </a:r>
          </a:p>
          <a:p>
            <a:pPr marL="1371600" lvl="3" indent="0">
              <a:buNone/>
            </a:pPr>
            <a:r>
              <a:rPr lang="en-US" sz="2400" dirty="0" smtClean="0"/>
              <a:t>                                      </a:t>
            </a:r>
          </a:p>
          <a:p>
            <a:pPr lvl="1"/>
            <a:r>
              <a:rPr lang="en-US" dirty="0" smtClean="0"/>
              <a:t>Administrator           		</a:t>
            </a:r>
            <a:r>
              <a:rPr lang="en-US" dirty="0"/>
              <a:t> </a:t>
            </a:r>
            <a:r>
              <a:rPr lang="en-US" dirty="0" smtClean="0"/>
              <a:t>        </a:t>
            </a:r>
            <a:r>
              <a:rPr lang="en-US" sz="2400" dirty="0" smtClean="0"/>
              <a:t>Angela Still, MSN RN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DC37-36E7-4B5B-90A1-B6DF1BD90A98}" type="slidenum">
              <a:rPr lang="en-US" smtClean="0">
                <a:solidFill>
                  <a:srgbClr val="005596"/>
                </a:solidFill>
              </a:rPr>
              <a:pPr/>
              <a:t>9</a:t>
            </a:fld>
            <a:endParaRPr lang="en-US" dirty="0">
              <a:solidFill>
                <a:srgbClr val="005596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733425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4000" b="1" dirty="0" smtClean="0"/>
              <a:t>“Boots on the Ground”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066508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29 counties in rural eastern North Carolina</a:t>
            </a:r>
          </a:p>
          <a:p>
            <a:endParaRPr lang="en-US" dirty="0" smtClean="0"/>
          </a:p>
          <a:p>
            <a:r>
              <a:rPr lang="en-US" dirty="0" smtClean="0"/>
              <a:t>20 hospitals, only 18 provide obstetrical services</a:t>
            </a:r>
          </a:p>
          <a:p>
            <a:pPr lvl="1"/>
            <a:r>
              <a:rPr lang="en-US" dirty="0" smtClean="0"/>
              <a:t>7 Vidant Community Hospitals – 6 provide OB services</a:t>
            </a:r>
          </a:p>
          <a:p>
            <a:pPr lvl="1"/>
            <a:r>
              <a:rPr lang="en-US" dirty="0" smtClean="0"/>
              <a:t>13 Community Hospitals – 12 provide OB services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Vidant Medical Center- Tertiary Care Center</a:t>
            </a:r>
          </a:p>
          <a:p>
            <a:pPr lvl="1"/>
            <a:r>
              <a:rPr lang="en-US" dirty="0" smtClean="0"/>
              <a:t>Two Maternal Fetal Medicine Specialists</a:t>
            </a:r>
          </a:p>
          <a:p>
            <a:pPr lvl="1"/>
            <a:r>
              <a:rPr lang="en-US" dirty="0" smtClean="0"/>
              <a:t>Regional Perinatal Center at ECU Brody School of Medicine</a:t>
            </a:r>
          </a:p>
          <a:p>
            <a:pPr lvl="1"/>
            <a:r>
              <a:rPr lang="en-US" dirty="0" smtClean="0"/>
              <a:t>50 Bed NICU and 21 Bed Special Care Nursery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DC37-36E7-4B5B-90A1-B6DF1BD90A98}" type="slidenum">
              <a:rPr lang="en-US" smtClean="0">
                <a:solidFill>
                  <a:srgbClr val="005596"/>
                </a:solidFill>
              </a:rPr>
              <a:pPr/>
              <a:t>10</a:t>
            </a:fld>
            <a:endParaRPr lang="en-US" dirty="0">
              <a:solidFill>
                <a:srgbClr val="005596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Care in Perinatal Region VI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3333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endParaRPr lang="en-US" dirty="0" smtClean="0"/>
          </a:p>
          <a:p>
            <a:pPr lvl="2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DC37-36E7-4B5B-90A1-B6DF1BD90A98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Perinatal Region VI Facilities</a:t>
            </a:r>
            <a:endParaRPr lang="en-US" b="1" dirty="0"/>
          </a:p>
        </p:txBody>
      </p:sp>
      <p:pic>
        <p:nvPicPr>
          <p:cNvPr id="1026" name="Picture 1" descr="https://myvidant.org/brandcentral/brandassets/Footprint-Horiz_150dp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326" y="495300"/>
            <a:ext cx="9055347" cy="70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4041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238251"/>
            <a:ext cx="11277600" cy="4887914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Needs Assessment at Vidant Community Hospitals</a:t>
            </a:r>
          </a:p>
          <a:p>
            <a:pPr lvl="1"/>
            <a:r>
              <a:rPr lang="en-US" dirty="0"/>
              <a:t>Evidenced Based Practice</a:t>
            </a:r>
          </a:p>
          <a:p>
            <a:pPr lvl="1"/>
            <a:r>
              <a:rPr lang="en-US" dirty="0"/>
              <a:t>Equipment</a:t>
            </a:r>
          </a:p>
          <a:p>
            <a:pPr lvl="1"/>
            <a:r>
              <a:rPr lang="en-US" dirty="0"/>
              <a:t>Staff Competency</a:t>
            </a:r>
          </a:p>
          <a:p>
            <a:pPr lvl="1"/>
            <a:r>
              <a:rPr lang="en-US" dirty="0"/>
              <a:t>Provider resources and coverage</a:t>
            </a:r>
          </a:p>
          <a:p>
            <a:pPr lvl="1"/>
            <a:r>
              <a:rPr lang="en-US" dirty="0"/>
              <a:t>Multidisciplinary </a:t>
            </a:r>
            <a:r>
              <a:rPr lang="en-US" dirty="0" smtClean="0"/>
              <a:t>collaboration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 smtClean="0"/>
              <a:t>Case </a:t>
            </a:r>
            <a:r>
              <a:rPr lang="en-US" dirty="0"/>
              <a:t>Management of high risk OB patients- referrals and </a:t>
            </a:r>
            <a:r>
              <a:rPr lang="en-US" dirty="0" smtClean="0"/>
              <a:t>communication with providers</a:t>
            </a:r>
          </a:p>
          <a:p>
            <a:endParaRPr lang="en-US" dirty="0" smtClean="0"/>
          </a:p>
          <a:p>
            <a:r>
              <a:rPr lang="en-US" dirty="0" smtClean="0"/>
              <a:t>Develop Action Plan</a:t>
            </a:r>
          </a:p>
          <a:p>
            <a:endParaRPr lang="en-US" dirty="0" smtClean="0"/>
          </a:p>
          <a:p>
            <a:r>
              <a:rPr lang="en-US" dirty="0" smtClean="0"/>
              <a:t>Expand work to regional non-Vidant hospitals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DC37-36E7-4B5B-90A1-B6DF1BD90A98}" type="slidenum">
              <a:rPr lang="en-US" smtClean="0">
                <a:solidFill>
                  <a:srgbClr val="005596"/>
                </a:solidFill>
              </a:rPr>
              <a:pPr/>
              <a:t>12</a:t>
            </a:fld>
            <a:endParaRPr lang="en-US" dirty="0">
              <a:solidFill>
                <a:srgbClr val="005596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Assessment and Plan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33281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990600"/>
            <a:ext cx="10972800" cy="546735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Site consultations</a:t>
            </a:r>
          </a:p>
          <a:p>
            <a:r>
              <a:rPr lang="en-US" dirty="0" smtClean="0"/>
              <a:t>Education and Certification Programs onsite</a:t>
            </a:r>
          </a:p>
          <a:p>
            <a:r>
              <a:rPr lang="en-US" dirty="0" smtClean="0"/>
              <a:t>Simulations/Drills and Team Building </a:t>
            </a:r>
            <a:r>
              <a:rPr lang="en-US" dirty="0"/>
              <a:t>on the </a:t>
            </a:r>
            <a:r>
              <a:rPr lang="en-US" dirty="0" smtClean="0"/>
              <a:t>nursing units, e.g.:</a:t>
            </a:r>
          </a:p>
          <a:p>
            <a:pPr marL="457200" lvl="1" indent="0">
              <a:buNone/>
            </a:pPr>
            <a:r>
              <a:rPr lang="en-US" dirty="0" smtClean="0"/>
              <a:t>		Ob </a:t>
            </a:r>
            <a:r>
              <a:rPr lang="en-US" dirty="0"/>
              <a:t>hemorrhage, shoulder dystocia, </a:t>
            </a:r>
            <a:r>
              <a:rPr lang="en-US" dirty="0" smtClean="0"/>
              <a:t>obstetrical </a:t>
            </a:r>
            <a:r>
              <a:rPr lang="en-US" dirty="0"/>
              <a:t>emergencies, 	</a:t>
            </a:r>
            <a:r>
              <a:rPr lang="en-US" dirty="0" smtClean="0"/>
              <a:t>		preterm </a:t>
            </a:r>
            <a:r>
              <a:rPr lang="en-US" dirty="0"/>
              <a:t>delivery, </a:t>
            </a:r>
            <a:r>
              <a:rPr lang="en-US" dirty="0" smtClean="0"/>
              <a:t>forceps, etc..</a:t>
            </a:r>
          </a:p>
          <a:p>
            <a:r>
              <a:rPr lang="en-US" dirty="0" smtClean="0"/>
              <a:t>Practice changes such as conservative management of pre-eclampsia, post-partum hemorrhage, newborn antibiotic stewardship, etc.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DC37-36E7-4B5B-90A1-B6DF1BD90A98}" type="slidenum">
              <a:rPr lang="en-US" smtClean="0">
                <a:solidFill>
                  <a:srgbClr val="005596"/>
                </a:solidFill>
              </a:rPr>
              <a:pPr/>
              <a:t>13</a:t>
            </a:fld>
            <a:endParaRPr lang="en-US" dirty="0">
              <a:solidFill>
                <a:srgbClr val="005596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Strategies are Multidisciplinary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597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410494"/>
            <a:ext cx="10972800" cy="510460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Assist providers with maternal consults </a:t>
            </a:r>
            <a:r>
              <a:rPr lang="en-US" dirty="0" smtClean="0"/>
              <a:t>at clinic or transfers </a:t>
            </a:r>
            <a:r>
              <a:rPr lang="en-US" dirty="0"/>
              <a:t>to t</a:t>
            </a:r>
            <a:r>
              <a:rPr lang="en-US" dirty="0" smtClean="0"/>
              <a:t>ertiary center </a:t>
            </a:r>
            <a:r>
              <a:rPr lang="en-US" dirty="0"/>
              <a:t>for appropriate level of care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Participate </a:t>
            </a:r>
            <a:r>
              <a:rPr lang="en-US" dirty="0"/>
              <a:t>in local and state collaboratives and task </a:t>
            </a:r>
            <a:r>
              <a:rPr lang="en-US" dirty="0" smtClean="0"/>
              <a:t>forces</a:t>
            </a:r>
          </a:p>
          <a:p>
            <a:endParaRPr lang="en-US" dirty="0"/>
          </a:p>
          <a:p>
            <a:r>
              <a:rPr lang="en-US" dirty="0"/>
              <a:t>2018- Received Perinatal/Neonatal Outreach Coordinator </a:t>
            </a:r>
            <a:r>
              <a:rPr lang="en-US" dirty="0" smtClean="0"/>
              <a:t>Grant:  	LARC </a:t>
            </a:r>
            <a:r>
              <a:rPr lang="en-US" dirty="0"/>
              <a:t>and LOCATe </a:t>
            </a:r>
            <a:r>
              <a:rPr lang="en-US" dirty="0" smtClean="0"/>
              <a:t>- initiated </a:t>
            </a:r>
            <a:r>
              <a:rPr lang="en-US" dirty="0"/>
              <a:t>work in the region </a:t>
            </a:r>
            <a:r>
              <a:rPr lang="en-US" dirty="0" smtClean="0"/>
              <a:t>to implement</a:t>
            </a:r>
          </a:p>
          <a:p>
            <a:endParaRPr lang="en-US" dirty="0"/>
          </a:p>
          <a:p>
            <a:r>
              <a:rPr lang="en-US" dirty="0"/>
              <a:t>Partner with </a:t>
            </a:r>
            <a:r>
              <a:rPr lang="en-US" dirty="0" smtClean="0"/>
              <a:t>Vidant Physician </a:t>
            </a:r>
            <a:r>
              <a:rPr lang="en-US" dirty="0"/>
              <a:t>Outreach </a:t>
            </a:r>
            <a:endParaRPr lang="en-US" dirty="0" smtClean="0"/>
          </a:p>
          <a:p>
            <a:pPr lvl="1"/>
            <a:r>
              <a:rPr lang="en-US" dirty="0" smtClean="0"/>
              <a:t>Networking with providers in region</a:t>
            </a:r>
          </a:p>
          <a:p>
            <a:pPr lvl="1"/>
            <a:r>
              <a:rPr lang="en-US" dirty="0" smtClean="0"/>
              <a:t>Resolution of identified issues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DC37-36E7-4B5B-90A1-B6DF1BD90A98}" type="slidenum">
              <a:rPr lang="en-US" smtClean="0">
                <a:solidFill>
                  <a:srgbClr val="005596"/>
                </a:solidFill>
              </a:rPr>
              <a:pPr/>
              <a:t>14</a:t>
            </a:fld>
            <a:endParaRPr lang="en-US" dirty="0">
              <a:solidFill>
                <a:srgbClr val="005596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Strategies continued…..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16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238250"/>
            <a:ext cx="10972800" cy="4878949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Consultative Site Visits:16</a:t>
            </a:r>
          </a:p>
          <a:p>
            <a:pPr lvl="1"/>
            <a:r>
              <a:rPr lang="en-US" dirty="0" smtClean="0"/>
              <a:t>Vidant facilities: 7 (including Vidant Bertie ED)</a:t>
            </a:r>
          </a:p>
          <a:p>
            <a:pPr lvl="1"/>
            <a:r>
              <a:rPr lang="en-US" dirty="0" smtClean="0"/>
              <a:t>Non-Vidant facilities: 9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Local and State Collaboratives, e.g.:</a:t>
            </a:r>
          </a:p>
          <a:p>
            <a:pPr lvl="1"/>
            <a:r>
              <a:rPr lang="en-US" dirty="0" smtClean="0"/>
              <a:t>Perinatal Quality Collaborative of NC (PQCNC)</a:t>
            </a:r>
          </a:p>
          <a:p>
            <a:pPr lvl="1"/>
            <a:r>
              <a:rPr lang="en-US" dirty="0" smtClean="0"/>
              <a:t>NC AWHONN Board of Directors</a:t>
            </a:r>
          </a:p>
          <a:p>
            <a:pPr lvl="1"/>
            <a:r>
              <a:rPr lang="en-US" dirty="0" smtClean="0"/>
              <a:t>PIMPAC (Pitt Infant Mortality Prevention Advisory Council)	</a:t>
            </a:r>
          </a:p>
          <a:p>
            <a:pPr marL="457200" lvl="1" indent="0">
              <a:buNone/>
            </a:pPr>
            <a:r>
              <a:rPr lang="en-US" dirty="0" smtClean="0"/>
              <a:t>	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/>
              <a:t>Perinatal/Neonatal </a:t>
            </a:r>
            <a:r>
              <a:rPr lang="en-US" dirty="0"/>
              <a:t>Outreach Program Grant</a:t>
            </a:r>
          </a:p>
          <a:p>
            <a:pPr lvl="1"/>
            <a:r>
              <a:rPr lang="en-US" dirty="0"/>
              <a:t>CDC LOCATe Evaluation</a:t>
            </a:r>
          </a:p>
          <a:p>
            <a:pPr lvl="1"/>
            <a:r>
              <a:rPr lang="en-US" dirty="0"/>
              <a:t>Increase access to IPP LARC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DC37-36E7-4B5B-90A1-B6DF1BD90A98}" type="slidenum">
              <a:rPr lang="en-US" smtClean="0">
                <a:solidFill>
                  <a:srgbClr val="005596"/>
                </a:solidFill>
              </a:rPr>
              <a:pPr/>
              <a:t>15</a:t>
            </a:fld>
            <a:endParaRPr lang="en-US" dirty="0">
              <a:solidFill>
                <a:srgbClr val="005596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2018 Perinatal Outreach Overview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3058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399" y="1162051"/>
            <a:ext cx="11534775" cy="53435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	Perinatal/Neonatal Outreach Educational Programs: 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	</a:t>
            </a:r>
            <a:r>
              <a:rPr lang="en-US" dirty="0" smtClean="0">
                <a:solidFill>
                  <a:srgbClr val="FF0000"/>
                </a:solidFill>
              </a:rPr>
              <a:t>	</a:t>
            </a:r>
            <a:r>
              <a:rPr lang="en-US" sz="2600" dirty="0" smtClean="0"/>
              <a:t>11 Programs with 162 offerings and 1,386 attendees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1700" dirty="0"/>
              <a:t>Advanced Life Support for Obstetrics (ALSO): 12 courses; 144 attendees</a:t>
            </a:r>
          </a:p>
          <a:p>
            <a:pPr marL="0" indent="0">
              <a:buNone/>
            </a:pPr>
            <a:r>
              <a:rPr lang="en-US" sz="1700" dirty="0" smtClean="0"/>
              <a:t>	AWHONN Intermediate Electronic Fetal Monitoring : 27 courses; 160 attendees</a:t>
            </a:r>
          </a:p>
          <a:p>
            <a:pPr marL="0" indent="0">
              <a:buNone/>
            </a:pPr>
            <a:r>
              <a:rPr lang="en-US" sz="1700" dirty="0" smtClean="0"/>
              <a:t>	AWHONN Advanced Electronic Fetal Monitoring: 3 courses; 18 attendees</a:t>
            </a:r>
          </a:p>
          <a:p>
            <a:pPr marL="0" indent="0">
              <a:buNone/>
            </a:pPr>
            <a:r>
              <a:rPr lang="en-US" sz="1700" dirty="0"/>
              <a:t>	</a:t>
            </a:r>
            <a:r>
              <a:rPr lang="en-US" sz="1700" dirty="0" smtClean="0"/>
              <a:t>Advanced Cardiac Life Support (ACLS): 10 courses; 60 attendees</a:t>
            </a:r>
          </a:p>
          <a:p>
            <a:pPr marL="0" indent="0">
              <a:buNone/>
            </a:pPr>
            <a:r>
              <a:rPr lang="en-US" sz="1700" dirty="0"/>
              <a:t>	</a:t>
            </a:r>
            <a:r>
              <a:rPr lang="en-US" sz="1700" dirty="0" smtClean="0"/>
              <a:t>The Heart in OB: 10 courses; 120 attendees</a:t>
            </a:r>
          </a:p>
          <a:p>
            <a:pPr marL="0" indent="0">
              <a:buNone/>
            </a:pPr>
            <a:r>
              <a:rPr lang="en-US" sz="1700" dirty="0"/>
              <a:t>	</a:t>
            </a:r>
            <a:r>
              <a:rPr lang="en-US" sz="1700" dirty="0" smtClean="0"/>
              <a:t>Cardiac STABLE: 10 courses; 100 attendees</a:t>
            </a:r>
          </a:p>
          <a:p>
            <a:pPr marL="0" indent="0">
              <a:buNone/>
            </a:pPr>
            <a:r>
              <a:rPr lang="en-US" sz="1700" dirty="0"/>
              <a:t>	</a:t>
            </a:r>
            <a:r>
              <a:rPr lang="en-US" sz="1700" dirty="0" smtClean="0"/>
              <a:t>STABLE: 35 courses; 280 attendees</a:t>
            </a:r>
          </a:p>
          <a:p>
            <a:pPr marL="0" indent="0">
              <a:buNone/>
            </a:pPr>
            <a:r>
              <a:rPr lang="en-US" sz="1700" dirty="0" smtClean="0"/>
              <a:t>	Neonatal Respiratory Support &amp; Surfactant Administration: 42 courses; 420 attendees</a:t>
            </a:r>
          </a:p>
          <a:p>
            <a:pPr marL="0" indent="0">
              <a:buNone/>
            </a:pPr>
            <a:r>
              <a:rPr lang="en-US" sz="1700" dirty="0"/>
              <a:t>	</a:t>
            </a:r>
            <a:r>
              <a:rPr lang="en-US" sz="1700" dirty="0" smtClean="0"/>
              <a:t>Neonatal Resuscitation for the Provider: 8 courses; 40 attendees</a:t>
            </a:r>
          </a:p>
          <a:p>
            <a:pPr marL="0" indent="0">
              <a:buNone/>
            </a:pPr>
            <a:r>
              <a:rPr lang="en-US" sz="1700" dirty="0" smtClean="0"/>
              <a:t>	Labor Support Education for Labor/Delivery Staff: 2 courses; 20 attendees</a:t>
            </a:r>
          </a:p>
          <a:p>
            <a:pPr marL="0" indent="0">
              <a:buNone/>
            </a:pPr>
            <a:r>
              <a:rPr lang="en-US" sz="1700" dirty="0"/>
              <a:t>	</a:t>
            </a:r>
            <a:r>
              <a:rPr lang="en-US" sz="1700" dirty="0" smtClean="0"/>
              <a:t>Childbirth and Postpartum Professional Association (CAPPA) Certification Training Course: 3 courses; 24 attendees</a:t>
            </a:r>
          </a:p>
          <a:p>
            <a:pPr marL="0" indent="0">
              <a:buNone/>
            </a:pPr>
            <a:r>
              <a:rPr lang="en-US" sz="1700" dirty="0"/>
              <a:t>	</a:t>
            </a:r>
            <a:endParaRPr lang="en-US" sz="17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DC37-36E7-4B5B-90A1-B6DF1BD90A98}" type="slidenum">
              <a:rPr lang="en-US" smtClean="0">
                <a:solidFill>
                  <a:srgbClr val="005596"/>
                </a:solidFill>
              </a:rPr>
              <a:pPr/>
              <a:t>16</a:t>
            </a:fld>
            <a:endParaRPr lang="en-US" dirty="0">
              <a:solidFill>
                <a:srgbClr val="005596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2018 Perinatal Outreach Overview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9950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0500" y="1143000"/>
            <a:ext cx="11791950" cy="5391149"/>
          </a:xfrm>
        </p:spPr>
        <p:txBody>
          <a:bodyPr>
            <a:normAutofit/>
          </a:bodyPr>
          <a:lstStyle/>
          <a:p>
            <a:r>
              <a:rPr lang="en-US" dirty="0" smtClean="0"/>
              <a:t>Multidisciplinary Simulations on Nursing Units</a:t>
            </a:r>
          </a:p>
          <a:p>
            <a:pPr marL="0" indent="0">
              <a:buNone/>
            </a:pPr>
            <a:r>
              <a:rPr lang="en-US" dirty="0" smtClean="0"/>
              <a:t>	         13 facilities (2-3 per facility/year)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         36 offerings; 540 attendees</a:t>
            </a:r>
          </a:p>
          <a:p>
            <a:pPr lvl="2"/>
            <a:r>
              <a:rPr lang="en-US" dirty="0" smtClean="0"/>
              <a:t>Postpartum hemorrhage with Bakri balloon insertion</a:t>
            </a:r>
          </a:p>
          <a:p>
            <a:pPr lvl="2"/>
            <a:r>
              <a:rPr lang="en-US" dirty="0" smtClean="0"/>
              <a:t>Preterm delivery with neonatal resuscitation</a:t>
            </a:r>
          </a:p>
          <a:p>
            <a:pPr lvl="2"/>
            <a:r>
              <a:rPr lang="en-US" dirty="0" smtClean="0"/>
              <a:t>Abruption with neonatal resuscitation</a:t>
            </a:r>
          </a:p>
          <a:p>
            <a:pPr lvl="2"/>
            <a:r>
              <a:rPr lang="en-US" dirty="0" smtClean="0"/>
              <a:t>Shoulder dystocia with neonatal resuscitation</a:t>
            </a:r>
          </a:p>
          <a:p>
            <a:pPr lvl="2"/>
            <a:r>
              <a:rPr lang="en-US" dirty="0" smtClean="0"/>
              <a:t>Eclamptic seizure</a:t>
            </a:r>
          </a:p>
          <a:p>
            <a:pPr lvl="2"/>
            <a:r>
              <a:rPr lang="en-US" dirty="0" smtClean="0"/>
              <a:t>Prolapsed cord with stat C-section and neonatal resuscitation</a:t>
            </a:r>
          </a:p>
          <a:p>
            <a:pPr lvl="2"/>
            <a:r>
              <a:rPr lang="en-US" dirty="0" smtClean="0"/>
              <a:t>Maternal resuscitation with neonatal resuscitation</a:t>
            </a:r>
          </a:p>
          <a:p>
            <a:pPr lvl="1"/>
            <a:endParaRPr lang="en-US" sz="2400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DC37-36E7-4B5B-90A1-B6DF1BD90A98}" type="slidenum">
              <a:rPr lang="en-US" smtClean="0">
                <a:solidFill>
                  <a:srgbClr val="005596"/>
                </a:solidFill>
              </a:rPr>
              <a:pPr/>
              <a:t>17</a:t>
            </a:fld>
            <a:endParaRPr lang="en-US" dirty="0">
              <a:solidFill>
                <a:srgbClr val="005596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2018 Perinatal Outreach </a:t>
            </a:r>
            <a:r>
              <a:rPr lang="en-US" b="1" dirty="0" smtClean="0"/>
              <a:t>Overview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85485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600201"/>
            <a:ext cx="11277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 Goal of Grant: </a:t>
            </a:r>
          </a:p>
          <a:p>
            <a:pPr marL="457200" lvl="1" indent="0">
              <a:buNone/>
            </a:pPr>
            <a:r>
              <a:rPr lang="en-US" dirty="0" smtClean="0"/>
              <a:t>Improve NC’s maternal &amp; neonatal morbidity and mortality rates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LOCATe Facility Evaluations:        </a:t>
            </a:r>
          </a:p>
          <a:p>
            <a:pPr lvl="1"/>
            <a:r>
              <a:rPr lang="en-US" dirty="0" smtClean="0"/>
              <a:t>All 18 facilities have completed </a:t>
            </a:r>
          </a:p>
          <a:p>
            <a:pPr lvl="1"/>
            <a:r>
              <a:rPr lang="en-US" dirty="0" smtClean="0"/>
              <a:t>2019 Grant team will deliver results and facilitate discussion </a:t>
            </a:r>
          </a:p>
          <a:p>
            <a:pPr marL="457200" lvl="1" indent="0">
              <a:buNone/>
            </a:pPr>
            <a:r>
              <a:rPr lang="en-US" dirty="0" smtClean="0"/>
              <a:t>	on risk appropriate care for moms and babies in Region VI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IPP LARCs Access:  </a:t>
            </a:r>
          </a:p>
          <a:p>
            <a:pPr lvl="1"/>
            <a:r>
              <a:rPr lang="en-US" dirty="0" smtClean="0"/>
              <a:t>VMC is the pilot facility to establish implementation plan to roll-out to the region. </a:t>
            </a:r>
          </a:p>
          <a:p>
            <a:pPr lvl="1"/>
            <a:r>
              <a:rPr lang="en-US" dirty="0" smtClean="0"/>
              <a:t>To date devices placed: 77 Mirena IUDs &amp; 53 Nexplanon = 130 devices</a:t>
            </a:r>
          </a:p>
          <a:p>
            <a:pPr lvl="2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DC37-36E7-4B5B-90A1-B6DF1BD90A98}" type="slidenum">
              <a:rPr lang="en-US" smtClean="0">
                <a:solidFill>
                  <a:srgbClr val="005596"/>
                </a:solidFill>
              </a:rPr>
              <a:pPr/>
              <a:t>18</a:t>
            </a:fld>
            <a:endParaRPr lang="en-US" dirty="0">
              <a:solidFill>
                <a:srgbClr val="005596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Perinatal Outreach Grant Overview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3865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599" y="1600201"/>
            <a:ext cx="11325225" cy="449867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Logged over 36,000 miles equivalent to 1 ½ times around the globe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/>
              <a:t>Instructed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/>
              <a:t>198 educational offerings </a:t>
            </a:r>
          </a:p>
          <a:p>
            <a:r>
              <a:rPr lang="en-US" sz="2800" dirty="0" smtClean="0"/>
              <a:t>Conducted 36 simulations</a:t>
            </a:r>
          </a:p>
          <a:p>
            <a:r>
              <a:rPr lang="en-US" sz="2800" dirty="0" smtClean="0"/>
              <a:t>Completed 16 consultative site visits</a:t>
            </a:r>
          </a:p>
          <a:p>
            <a:r>
              <a:rPr lang="en-US" sz="2800" dirty="0" smtClean="0"/>
              <a:t>Facilitated 1-2 electronic consults/queries per week regional OB managers</a:t>
            </a:r>
          </a:p>
          <a:p>
            <a:r>
              <a:rPr lang="en-US" sz="2800" dirty="0" smtClean="0"/>
              <a:t>Exceeded year 1 grant metrics for LOCATe and LARC</a:t>
            </a:r>
          </a:p>
          <a:p>
            <a:pPr marL="0" indent="0">
              <a:buNone/>
            </a:pPr>
            <a:endParaRPr lang="en-US" sz="2800" dirty="0" smtClean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DC37-36E7-4B5B-90A1-B6DF1BD90A98}" type="slidenum">
              <a:rPr lang="en-US" smtClean="0">
                <a:solidFill>
                  <a:srgbClr val="005596"/>
                </a:solidFill>
              </a:rPr>
              <a:pPr/>
              <a:t>19</a:t>
            </a:fld>
            <a:endParaRPr lang="en-US" dirty="0">
              <a:solidFill>
                <a:srgbClr val="005596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 2018 Perinatal Outreach…..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4654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DC37-36E7-4B5B-90A1-B6DF1BD90A98}" type="slidenum">
              <a:rPr lang="en-US" smtClean="0">
                <a:solidFill>
                  <a:srgbClr val="005596"/>
                </a:solidFill>
              </a:rPr>
              <a:pPr/>
              <a:t>20</a:t>
            </a:fld>
            <a:endParaRPr lang="en-US" dirty="0">
              <a:solidFill>
                <a:srgbClr val="005596"/>
              </a:solidFill>
            </a:endParaRPr>
          </a:p>
        </p:txBody>
      </p:sp>
      <p:pic>
        <p:nvPicPr>
          <p:cNvPr id="3" name="Picture 2"/>
          <p:cNvPicPr/>
          <p:nvPr/>
        </p:nvPicPr>
        <p:blipFill rotWithShape="1">
          <a:blip r:embed="rId2"/>
          <a:srcRect l="834" t="46295" r="1038" b="475"/>
          <a:stretch/>
        </p:blipFill>
        <p:spPr>
          <a:xfrm>
            <a:off x="897081" y="1162050"/>
            <a:ext cx="8504094" cy="545782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itle 2"/>
          <p:cNvSpPr txBox="1">
            <a:spLocks/>
          </p:cNvSpPr>
          <p:nvPr/>
        </p:nvSpPr>
        <p:spPr>
          <a:xfrm>
            <a:off x="419100" y="171450"/>
            <a:ext cx="10972800" cy="990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Infant </a:t>
            </a:r>
            <a:r>
              <a:rPr lang="en-US" b="1" dirty="0" smtClean="0"/>
              <a:t>Mortality 2017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6549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7205403"/>
              </p:ext>
            </p:extLst>
          </p:nvPr>
        </p:nvGraphicFramePr>
        <p:xfrm>
          <a:off x="257176" y="1188524"/>
          <a:ext cx="10296524" cy="5102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DC37-36E7-4B5B-90A1-B6DF1BD90A98}" type="slidenum">
              <a:rPr lang="en-US" smtClean="0">
                <a:solidFill>
                  <a:srgbClr val="005596"/>
                </a:solidFill>
              </a:rPr>
              <a:pPr/>
              <a:t>21</a:t>
            </a:fld>
            <a:endParaRPr lang="en-US" dirty="0">
              <a:solidFill>
                <a:srgbClr val="005596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Infant Mortality in Our Region, NC, and the USA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68418" y="5744290"/>
            <a:ext cx="15716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Source:  NCDHHS and CDC</a:t>
            </a:r>
          </a:p>
        </p:txBody>
      </p:sp>
      <p:sp>
        <p:nvSpPr>
          <p:cNvPr id="11" name="Cloud Callout 10"/>
          <p:cNvSpPr/>
          <p:nvPr/>
        </p:nvSpPr>
        <p:spPr>
          <a:xfrm>
            <a:off x="7472239" y="659946"/>
            <a:ext cx="4719761" cy="2492829"/>
          </a:xfrm>
          <a:prstGeom prst="cloudCallout">
            <a:avLst>
              <a:gd name="adj1" fmla="val -36625"/>
              <a:gd name="adj2" fmla="val 88253"/>
            </a:avLst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i="1" dirty="0">
                <a:solidFill>
                  <a:schemeClr val="tx2"/>
                </a:solidFill>
                <a:latin typeface="Century Gothic" panose="020B0502020202020204" pitchFamily="34" charset="0"/>
              </a:rPr>
              <a:t>Eastern North Carolina’s Infant Mortality </a:t>
            </a:r>
            <a:r>
              <a:rPr lang="en-US" sz="1600" b="1" i="1" dirty="0" smtClean="0">
                <a:solidFill>
                  <a:schemeClr val="tx2"/>
                </a:solidFill>
                <a:latin typeface="Century Gothic" panose="020B0502020202020204" pitchFamily="34" charset="0"/>
              </a:rPr>
              <a:t>is for </a:t>
            </a:r>
            <a:r>
              <a:rPr lang="en-US" sz="1600" b="1" i="1" u="sng" dirty="0">
                <a:solidFill>
                  <a:schemeClr val="tx2"/>
                </a:solidFill>
                <a:latin typeface="Century Gothic" panose="020B0502020202020204" pitchFamily="34" charset="0"/>
              </a:rPr>
              <a:t>the first time in 20 years </a:t>
            </a:r>
            <a:r>
              <a:rPr lang="en-US" sz="1600" b="1" i="1" dirty="0">
                <a:solidFill>
                  <a:schemeClr val="tx2"/>
                </a:solidFill>
                <a:latin typeface="Century Gothic" panose="020B0502020202020204" pitchFamily="34" charset="0"/>
              </a:rPr>
              <a:t>equal to that of the entire state</a:t>
            </a:r>
            <a:r>
              <a:rPr lang="en-US" sz="1600" b="1" i="1" dirty="0" smtClean="0">
                <a:solidFill>
                  <a:schemeClr val="tx2"/>
                </a:solidFill>
                <a:latin typeface="Century Gothic" panose="020B0502020202020204" pitchFamily="34" charset="0"/>
              </a:rPr>
              <a:t>!</a:t>
            </a:r>
            <a:endParaRPr lang="en-US" sz="1600" b="1" i="1" dirty="0"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448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45060767-7E63-4547-97A4-A4C22F4B0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DC37-36E7-4B5B-90A1-B6DF1BD90A98}" type="slidenum">
              <a:rPr lang="en-US" smtClean="0">
                <a:solidFill>
                  <a:srgbClr val="005596"/>
                </a:solidFill>
              </a:rPr>
              <a:pPr/>
              <a:t>22</a:t>
            </a:fld>
            <a:endParaRPr lang="en-US" dirty="0">
              <a:solidFill>
                <a:srgbClr val="005596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83D9DDF1-C680-4D7F-AE2E-8912AC55B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Infant Mortality by Perinatal Region </a:t>
            </a: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="" xmlns:a16="http://schemas.microsoft.com/office/drawing/2014/main" id="{21243C9A-8E7D-48A0-BD8C-D710045ABF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6909462"/>
              </p:ext>
            </p:extLst>
          </p:nvPr>
        </p:nvGraphicFramePr>
        <p:xfrm>
          <a:off x="141112" y="1049112"/>
          <a:ext cx="10972800" cy="53072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4729C965-E4C3-446C-A89C-85B2F9378F67}"/>
              </a:ext>
            </a:extLst>
          </p:cNvPr>
          <p:cNvSpPr txBox="1"/>
          <p:nvPr/>
        </p:nvSpPr>
        <p:spPr>
          <a:xfrm>
            <a:off x="7410451" y="3318570"/>
            <a:ext cx="4533899" cy="35394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70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At 17,500 </a:t>
            </a:r>
            <a:r>
              <a:rPr lang="en-US" sz="12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live births per year in Perinatal Region </a:t>
            </a:r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VI </a:t>
            </a:r>
            <a:endParaRPr lang="en-US" sz="1200" b="1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lvl="1"/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n-US" sz="12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175,000 live Birth for 10 years</a:t>
            </a:r>
          </a:p>
          <a:p>
            <a:endParaRPr lang="en-US" sz="1200" b="1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With an Infant </a:t>
            </a:r>
            <a:r>
              <a:rPr lang="en-US" sz="12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Mortality Rate of 9.1 per 1000 births </a:t>
            </a:r>
            <a:endParaRPr lang="en-US" sz="1200" b="1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lvl="1"/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1,592 </a:t>
            </a:r>
            <a:r>
              <a:rPr lang="en-US" sz="12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infant deaths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With an Infant </a:t>
            </a:r>
            <a:r>
              <a:rPr lang="en-US" sz="12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Mortality Rate of 7.9 per 1000 births</a:t>
            </a:r>
          </a:p>
          <a:p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            1,382 </a:t>
            </a:r>
            <a:r>
              <a:rPr lang="en-US" sz="12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infant deaths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400" b="1" i="1" u="sng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SO… what does this mean</a:t>
            </a:r>
            <a:r>
              <a:rPr lang="en-US" sz="1400" b="1" i="1" u="sng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!</a:t>
            </a:r>
          </a:p>
          <a:p>
            <a:pPr algn="ctr"/>
            <a:endParaRPr lang="en-US" sz="1400" b="1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By improving </a:t>
            </a:r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Infant 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M</a:t>
            </a:r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ortality 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in </a:t>
            </a:r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Region VI we 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have prevented 210 infant </a:t>
            </a:r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deaths over 10 years</a:t>
            </a:r>
            <a:endParaRPr lang="en-US" sz="1400" b="1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b="1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Therefore s preventing 21 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infant deaths per </a:t>
            </a:r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year!</a:t>
            </a:r>
            <a:endParaRPr lang="en-US" sz="1400" b="1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b="1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b="1" i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That is a </a:t>
            </a:r>
            <a:r>
              <a:rPr lang="en-US" b="1" i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kindergarten class per year</a:t>
            </a:r>
            <a:r>
              <a:rPr lang="en-US" sz="1400" b="1" i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!</a:t>
            </a:r>
            <a:endParaRPr lang="en-US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Cloud Callout 1">
            <a:extLst>
              <a:ext uri="{FF2B5EF4-FFF2-40B4-BE49-F238E27FC236}">
                <a16:creationId xmlns="" xmlns:a16="http://schemas.microsoft.com/office/drawing/2014/main" id="{3D631CF2-E823-4243-9A5C-4A5FFAD9E4FC}"/>
              </a:ext>
            </a:extLst>
          </p:cNvPr>
          <p:cNvSpPr/>
          <p:nvPr/>
        </p:nvSpPr>
        <p:spPr>
          <a:xfrm>
            <a:off x="4368801" y="1640115"/>
            <a:ext cx="1959428" cy="885371"/>
          </a:xfrm>
          <a:prstGeom prst="cloudCallout">
            <a:avLst>
              <a:gd name="adj1" fmla="val -69280"/>
              <a:gd name="adj2" fmla="val 48986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p = 0.0051</a:t>
            </a:r>
          </a:p>
        </p:txBody>
      </p:sp>
    </p:spTree>
    <p:extLst>
      <p:ext uri="{BB962C8B-B14F-4D97-AF65-F5344CB8AC3E}">
        <p14:creationId xmlns:p14="http://schemas.microsoft.com/office/powerpoint/2010/main" val="282293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45060767-7E63-4547-97A4-A4C22F4B0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DC37-36E7-4B5B-90A1-B6DF1BD90A98}" type="slidenum">
              <a:rPr lang="en-US" smtClean="0">
                <a:solidFill>
                  <a:srgbClr val="005596"/>
                </a:solidFill>
              </a:rPr>
              <a:pPr/>
              <a:t>23</a:t>
            </a:fld>
            <a:endParaRPr lang="en-US" dirty="0">
              <a:solidFill>
                <a:srgbClr val="005596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83D9DDF1-C680-4D7F-AE2E-8912AC55B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Infant Mortality by </a:t>
            </a:r>
            <a:r>
              <a:rPr lang="en-US" b="1" dirty="0" smtClean="0"/>
              <a:t>Race Perinatal </a:t>
            </a:r>
            <a:r>
              <a:rPr lang="en-US" b="1" dirty="0"/>
              <a:t>Region </a:t>
            </a:r>
            <a:r>
              <a:rPr lang="en-US" b="1" dirty="0" smtClean="0"/>
              <a:t>VI &amp; NC</a:t>
            </a:r>
            <a:endParaRPr lang="en-US" b="1" dirty="0"/>
          </a:p>
        </p:txBody>
      </p:sp>
      <p:graphicFrame>
        <p:nvGraphicFramePr>
          <p:cNvPr id="6" name="Content Placeholder 10">
            <a:extLst>
              <a:ext uri="{FF2B5EF4-FFF2-40B4-BE49-F238E27FC236}">
                <a16:creationId xmlns="" xmlns:a16="http://schemas.microsoft.com/office/drawing/2014/main" id="{21243C9A-8E7D-48A0-BD8C-D710045ABF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651457"/>
              </p:ext>
            </p:extLst>
          </p:nvPr>
        </p:nvGraphicFramePr>
        <p:xfrm>
          <a:off x="421341" y="1143000"/>
          <a:ext cx="10685930" cy="49619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8270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DC37-36E7-4B5B-90A1-B6DF1BD90A98}" type="slidenum">
              <a:rPr lang="en-US" smtClean="0">
                <a:solidFill>
                  <a:srgbClr val="005596"/>
                </a:solidFill>
              </a:rPr>
              <a:pPr/>
              <a:t>24</a:t>
            </a:fld>
            <a:endParaRPr lang="en-US" dirty="0">
              <a:solidFill>
                <a:srgbClr val="005596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High-risk Undelivered OB Patients Transferred </a:t>
            </a:r>
            <a:br>
              <a:rPr lang="en-US" dirty="0" smtClean="0"/>
            </a:br>
            <a:r>
              <a:rPr lang="en-US" dirty="0" smtClean="0"/>
              <a:t> Region VI Hospitals to VMC 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6854514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1697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DC37-36E7-4B5B-90A1-B6DF1BD90A98}" type="slidenum">
              <a:rPr lang="en-US" smtClean="0">
                <a:solidFill>
                  <a:srgbClr val="005596"/>
                </a:solidFill>
              </a:rPr>
              <a:pPr/>
              <a:t>25</a:t>
            </a:fld>
            <a:endParaRPr lang="en-US" dirty="0">
              <a:solidFill>
                <a:srgbClr val="005596"/>
              </a:solidFill>
            </a:endParaRPr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90600"/>
          </a:xfrm>
        </p:spPr>
        <p:txBody>
          <a:bodyPr/>
          <a:lstStyle/>
          <a:p>
            <a:r>
              <a:rPr lang="en-US" dirty="0"/>
              <a:t>Preterm Delivery </a:t>
            </a:r>
            <a:r>
              <a:rPr lang="en-US" dirty="0" smtClean="0"/>
              <a:t>Rate  </a:t>
            </a:r>
            <a:endParaRPr lang="en-US" dirty="0"/>
          </a:p>
        </p:txBody>
      </p:sp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1062905334"/>
              </p:ext>
            </p:extLst>
          </p:nvPr>
        </p:nvGraphicFramePr>
        <p:xfrm>
          <a:off x="729673" y="1121448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Cloud Callout 10"/>
          <p:cNvSpPr/>
          <p:nvPr/>
        </p:nvSpPr>
        <p:spPr>
          <a:xfrm>
            <a:off x="9074728" y="1459923"/>
            <a:ext cx="2881746" cy="2024784"/>
          </a:xfrm>
          <a:prstGeom prst="cloudCallout">
            <a:avLst>
              <a:gd name="adj1" fmla="val -70489"/>
              <a:gd name="adj2" fmla="val 44106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>
                <a:solidFill>
                  <a:schemeClr val="tx2">
                    <a:lumMod val="75000"/>
                  </a:schemeClr>
                </a:solidFill>
              </a:rPr>
              <a:t>14.8% decrease in infants born less than 37 weeks</a:t>
            </a:r>
          </a:p>
        </p:txBody>
      </p:sp>
      <p:sp>
        <p:nvSpPr>
          <p:cNvPr id="12" name="Cloud Callout 11"/>
          <p:cNvSpPr/>
          <p:nvPr/>
        </p:nvSpPr>
        <p:spPr>
          <a:xfrm>
            <a:off x="9074728" y="4139046"/>
            <a:ext cx="2955347" cy="1804554"/>
          </a:xfrm>
          <a:prstGeom prst="cloudCallout">
            <a:avLst>
              <a:gd name="adj1" fmla="val -71970"/>
              <a:gd name="adj2" fmla="val 2437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>
                <a:solidFill>
                  <a:schemeClr val="tx2">
                    <a:lumMod val="75000"/>
                  </a:schemeClr>
                </a:solidFill>
              </a:rPr>
              <a:t>40.7% decrease in infants born less than 32 weeks</a:t>
            </a: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702091231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321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4230753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09600" y="6356351"/>
            <a:ext cx="5051612" cy="365125"/>
          </a:xfrm>
        </p:spPr>
        <p:txBody>
          <a:bodyPr/>
          <a:lstStyle/>
          <a:p>
            <a:fld id="{99B8DC37-36E7-4B5B-90A1-B6DF1BD90A98}" type="slidenum">
              <a:rPr lang="en-US" smtClean="0">
                <a:solidFill>
                  <a:srgbClr val="005596"/>
                </a:solidFill>
              </a:rPr>
              <a:pPr/>
              <a:t>26</a:t>
            </a:fld>
            <a:r>
              <a:rPr lang="en-US" dirty="0">
                <a:solidFill>
                  <a:srgbClr val="005596"/>
                </a:solidFill>
              </a:rPr>
              <a:t> </a:t>
            </a:r>
            <a:r>
              <a:rPr lang="en-US" dirty="0" smtClean="0">
                <a:solidFill>
                  <a:srgbClr val="005596"/>
                </a:solidFill>
              </a:rPr>
              <a:t>          NC Center of Health Statistics: Detailed Mortality Statistics- 2015-2017</a:t>
            </a:r>
            <a:endParaRPr lang="en-US" dirty="0">
              <a:solidFill>
                <a:srgbClr val="005596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Maternal Deaths 2015-2017 </a:t>
            </a:r>
            <a:br>
              <a:rPr lang="en-US" dirty="0"/>
            </a:br>
            <a:r>
              <a:rPr lang="en-US" dirty="0"/>
              <a:t>North Carolina &amp; Perinatal </a:t>
            </a:r>
            <a:r>
              <a:rPr lang="en-US" dirty="0" smtClean="0"/>
              <a:t>Region VI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64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A89A083D-16CD-461D-A971-B151E92AE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Fetal Deaths at VMC FY 2017-2018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47E7E219-7129-4CD1-8B67-006D3A806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DC37-36E7-4B5B-90A1-B6DF1BD90A98}" type="slidenum">
              <a:rPr lang="en-US" smtClean="0">
                <a:solidFill>
                  <a:srgbClr val="005596"/>
                </a:solidFill>
              </a:rPr>
              <a:pPr/>
              <a:t>27</a:t>
            </a:fld>
            <a:endParaRPr lang="en-US" dirty="0">
              <a:solidFill>
                <a:srgbClr val="005596"/>
              </a:solidFill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xmlns="" id="{2AEBF974-39E4-4464-B337-B8C8AE6AADEE}"/>
              </a:ext>
            </a:extLst>
          </p:cNvPr>
          <p:cNvGraphicFramePr/>
          <p:nvPr>
            <p:extLst/>
          </p:nvPr>
        </p:nvGraphicFramePr>
        <p:xfrm>
          <a:off x="209602" y="1197428"/>
          <a:ext cx="6919593" cy="45502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BC2B7D1-4B1C-4F1E-B025-82F094B2DEE4}"/>
              </a:ext>
            </a:extLst>
          </p:cNvPr>
          <p:cNvSpPr txBox="1"/>
          <p:nvPr/>
        </p:nvSpPr>
        <p:spPr>
          <a:xfrm>
            <a:off x="7246817" y="1197428"/>
            <a:ext cx="17093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Fetal Death Rate =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560A9F7-77D7-470B-9D5A-AEF11B9811F9}"/>
              </a:ext>
            </a:extLst>
          </p:cNvPr>
          <p:cNvSpPr txBox="1"/>
          <p:nvPr/>
        </p:nvSpPr>
        <p:spPr>
          <a:xfrm>
            <a:off x="8919194" y="1137256"/>
            <a:ext cx="2080058" cy="45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u="sng" dirty="0"/>
              <a:t># fetal deaths &gt; 20 weeks</a:t>
            </a:r>
          </a:p>
          <a:p>
            <a:pPr algn="ctr"/>
            <a:r>
              <a:rPr lang="en-US" sz="1400" dirty="0"/>
              <a:t># live births + # fetal deaths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A1D64DA-2221-43F5-940E-52B50D77361A}"/>
              </a:ext>
            </a:extLst>
          </p:cNvPr>
          <p:cNvSpPr txBox="1"/>
          <p:nvPr/>
        </p:nvSpPr>
        <p:spPr>
          <a:xfrm>
            <a:off x="10999252" y="1231011"/>
            <a:ext cx="647890" cy="2678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 1000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C2BF55C-40FD-4E71-9668-15DDE4DB6687}"/>
              </a:ext>
            </a:extLst>
          </p:cNvPr>
          <p:cNvSpPr txBox="1"/>
          <p:nvPr/>
        </p:nvSpPr>
        <p:spPr>
          <a:xfrm>
            <a:off x="7302613" y="2208404"/>
            <a:ext cx="17093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Fetal Death Rate =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212B6BDD-6E60-4F2B-9F18-93995DC74102}"/>
              </a:ext>
            </a:extLst>
          </p:cNvPr>
          <p:cNvSpPr txBox="1"/>
          <p:nvPr/>
        </p:nvSpPr>
        <p:spPr>
          <a:xfrm>
            <a:off x="9011927" y="2074714"/>
            <a:ext cx="1165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/>
              <a:t>      73        </a:t>
            </a:r>
          </a:p>
          <a:p>
            <a:pPr algn="ctr"/>
            <a:r>
              <a:rPr lang="en-US" dirty="0"/>
              <a:t>7,344 + 73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8805DD53-C93A-4058-846E-8172E913FF7C}"/>
              </a:ext>
            </a:extLst>
          </p:cNvPr>
          <p:cNvSpPr txBox="1"/>
          <p:nvPr/>
        </p:nvSpPr>
        <p:spPr>
          <a:xfrm>
            <a:off x="10270365" y="2208404"/>
            <a:ext cx="647890" cy="2678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 1000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F7D552D6-9957-4B5F-8CDA-C047FA6D2723}"/>
              </a:ext>
            </a:extLst>
          </p:cNvPr>
          <p:cNvSpPr txBox="1"/>
          <p:nvPr/>
        </p:nvSpPr>
        <p:spPr>
          <a:xfrm>
            <a:off x="7302613" y="3050103"/>
            <a:ext cx="17093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Fetal Death Rate =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02D988E6-FDEA-4B38-8F11-06A14C3F2C9A}"/>
              </a:ext>
            </a:extLst>
          </p:cNvPr>
          <p:cNvSpPr txBox="1"/>
          <p:nvPr/>
        </p:nvSpPr>
        <p:spPr>
          <a:xfrm>
            <a:off x="8919194" y="3019325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9.8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C1951041-A836-4455-8DDB-B28F9C3A3244}"/>
              </a:ext>
            </a:extLst>
          </p:cNvPr>
          <p:cNvSpPr txBox="1"/>
          <p:nvPr/>
        </p:nvSpPr>
        <p:spPr>
          <a:xfrm>
            <a:off x="424543" y="5203372"/>
            <a:ext cx="2423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Total Fetal Deaths = 119</a:t>
            </a:r>
          </a:p>
        </p:txBody>
      </p:sp>
    </p:spTree>
    <p:extLst>
      <p:ext uri="{BB962C8B-B14F-4D97-AF65-F5344CB8AC3E}">
        <p14:creationId xmlns:p14="http://schemas.microsoft.com/office/powerpoint/2010/main" val="396884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45060767-7E63-4547-97A4-A4C22F4B0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DC37-36E7-4B5B-90A1-B6DF1BD90A98}" type="slidenum">
              <a:rPr lang="en-US" smtClean="0">
                <a:solidFill>
                  <a:srgbClr val="005596"/>
                </a:solidFill>
              </a:rPr>
              <a:pPr/>
              <a:t>28</a:t>
            </a:fld>
            <a:endParaRPr lang="en-US" dirty="0">
              <a:solidFill>
                <a:srgbClr val="005596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xmlns="" id="{83D9DDF1-C680-4D7F-AE2E-8912AC55B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Fetal Deaths (&gt;20 weeks) </a:t>
            </a: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xmlns="" id="{21243C9A-8E7D-48A0-BD8C-D710045ABF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8435938"/>
              </p:ext>
            </p:extLst>
          </p:nvPr>
        </p:nvGraphicFramePr>
        <p:xfrm>
          <a:off x="861015" y="1296390"/>
          <a:ext cx="10972800" cy="5309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8541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A89A083D-16CD-461D-A971-B151E92AE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Fetal Deaths at VMC FY 2017-2018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47E7E219-7129-4CD1-8B67-006D3A806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DC37-36E7-4B5B-90A1-B6DF1BD90A98}" type="slidenum">
              <a:rPr lang="en-US" smtClean="0">
                <a:solidFill>
                  <a:srgbClr val="005596"/>
                </a:solidFill>
              </a:rPr>
              <a:pPr/>
              <a:t>29</a:t>
            </a:fld>
            <a:endParaRPr lang="en-US" dirty="0">
              <a:solidFill>
                <a:srgbClr val="005596"/>
              </a:solidFill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xmlns="" id="{2AEBF974-39E4-4464-B337-B8C8AE6AAD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0006064"/>
              </p:ext>
            </p:extLst>
          </p:nvPr>
        </p:nvGraphicFramePr>
        <p:xfrm>
          <a:off x="290285" y="1197427"/>
          <a:ext cx="11664150" cy="5524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805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4299" y="1362075"/>
            <a:ext cx="11687175" cy="4764089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Teams travel to all obstetrical units in the region focusing on:</a:t>
            </a:r>
          </a:p>
          <a:p>
            <a:pPr lvl="1"/>
            <a:r>
              <a:rPr lang="en-US" dirty="0" smtClean="0"/>
              <a:t>Education – Fetal monitoring, ALSO, STABLE, etc.</a:t>
            </a:r>
          </a:p>
          <a:p>
            <a:pPr lvl="1"/>
            <a:r>
              <a:rPr lang="en-US" dirty="0" smtClean="0"/>
              <a:t>Evidenced based practice and team building through multidisciplinary simulation</a:t>
            </a:r>
          </a:p>
          <a:p>
            <a:pPr lvl="1"/>
            <a:r>
              <a:rPr lang="en-US" dirty="0" smtClean="0"/>
              <a:t>Lead Quality Initiatives – PQCNC, AIM, etc.</a:t>
            </a:r>
          </a:p>
          <a:p>
            <a:pPr lvl="1"/>
            <a:r>
              <a:rPr lang="en-US" dirty="0" smtClean="0"/>
              <a:t>Collaborate through regional meetings with unit leaders and providers</a:t>
            </a:r>
          </a:p>
          <a:p>
            <a:pPr lvl="1"/>
            <a:r>
              <a:rPr lang="en-US" dirty="0" smtClean="0"/>
              <a:t>Recognize and celebrate units with best practices</a:t>
            </a:r>
          </a:p>
          <a:p>
            <a:pPr lvl="1"/>
            <a:r>
              <a:rPr lang="en-US" dirty="0" smtClean="0"/>
              <a:t>Navigate logistics regarding EHR, Transfers, Transports, Communication, LARC and LOCATe, etc.</a:t>
            </a:r>
          </a:p>
          <a:p>
            <a:pPr lvl="1"/>
            <a:r>
              <a:rPr lang="en-US" dirty="0" smtClean="0"/>
              <a:t>Share outcomes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Include:</a:t>
            </a:r>
          </a:p>
          <a:p>
            <a:pPr lvl="1"/>
            <a:r>
              <a:rPr lang="en-US" dirty="0" smtClean="0"/>
              <a:t>Master’s prepared OB RN</a:t>
            </a:r>
          </a:p>
          <a:p>
            <a:pPr lvl="1"/>
            <a:r>
              <a:rPr lang="en-US" dirty="0" smtClean="0"/>
              <a:t>Master’s prepared Neonatal RN </a:t>
            </a:r>
          </a:p>
          <a:p>
            <a:pPr lvl="1"/>
            <a:r>
              <a:rPr lang="en-US" dirty="0" smtClean="0"/>
              <a:t>Obstetrician</a:t>
            </a:r>
          </a:p>
          <a:p>
            <a:pPr lvl="1"/>
            <a:r>
              <a:rPr lang="en-US" dirty="0" smtClean="0"/>
              <a:t>Neonatologist or Pediatrician</a:t>
            </a:r>
          </a:p>
          <a:p>
            <a:pPr lvl="1"/>
            <a:r>
              <a:rPr lang="en-US" dirty="0" smtClean="0"/>
              <a:t>Pharmacist Consultant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8DC37-36E7-4B5B-90A1-B6DF1BD90A98}" type="slidenum">
              <a:rPr lang="en-US" smtClean="0">
                <a:solidFill>
                  <a:srgbClr val="005596"/>
                </a:solidFill>
              </a:rPr>
              <a:pPr/>
              <a:t>30</a:t>
            </a:fld>
            <a:endParaRPr lang="en-US" dirty="0">
              <a:solidFill>
                <a:srgbClr val="005596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Regional Perinatal Outreach Team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307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09600" y="6356351"/>
            <a:ext cx="2844800" cy="365125"/>
          </a:xfrm>
        </p:spPr>
        <p:txBody>
          <a:bodyPr/>
          <a:lstStyle/>
          <a:p>
            <a:fld id="{99B8DC37-36E7-4B5B-90A1-B6DF1BD90A98}" type="slidenum">
              <a:rPr lang="en-US" smtClean="0">
                <a:solidFill>
                  <a:srgbClr val="005596"/>
                </a:solidFill>
              </a:rPr>
              <a:pPr/>
              <a:t>31</a:t>
            </a:fld>
            <a:endParaRPr lang="en-US" dirty="0">
              <a:solidFill>
                <a:srgbClr val="00559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17312" y="42569"/>
            <a:ext cx="51598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dirty="0" smtClean="0">
                <a:solidFill>
                  <a:schemeClr val="bg1"/>
                </a:solidFill>
              </a:rPr>
              <a:t>A few of our Partners</a:t>
            </a:r>
            <a:endParaRPr lang="en-US" sz="4400" b="1" i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358F7A26-63D0-416F-962F-3383B339AC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178"/>
          <a:stretch/>
        </p:blipFill>
        <p:spPr>
          <a:xfrm>
            <a:off x="10073870" y="1265860"/>
            <a:ext cx="1855891" cy="2923671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2133" y="1126324"/>
            <a:ext cx="1858653" cy="1048280"/>
          </a:xfrm>
          <a:prstGeom prst="rect">
            <a:avLst/>
          </a:prstGeom>
          <a:ln>
            <a:solidFill>
              <a:srgbClr val="5A007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331" y="1258289"/>
            <a:ext cx="3573474" cy="825462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688"/>
          <a:stretch/>
        </p:blipFill>
        <p:spPr>
          <a:xfrm>
            <a:off x="1581677" y="2450718"/>
            <a:ext cx="1335635" cy="653303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9" name="Picture 2" descr="Home">
            <a:hlinkClick r:id="rId6" tooltip="Home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19" y="1100552"/>
            <a:ext cx="2539382" cy="99922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358" y="2202395"/>
            <a:ext cx="1050603" cy="1050603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9"/>
          <a:srcRect l="26955" t="7108" r="26319" b="56078"/>
          <a:stretch/>
        </p:blipFill>
        <p:spPr>
          <a:xfrm>
            <a:off x="153970" y="3516761"/>
            <a:ext cx="1901628" cy="929949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2619" y="4790590"/>
            <a:ext cx="1447800" cy="857250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285" y="4389166"/>
            <a:ext cx="1796158" cy="41683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936" y="3623998"/>
            <a:ext cx="2108060" cy="608094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47" y="6101681"/>
            <a:ext cx="2292027" cy="509339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553" y="5002879"/>
            <a:ext cx="1771190" cy="531357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048" name="Group 2047"/>
          <p:cNvGrpSpPr/>
          <p:nvPr/>
        </p:nvGrpSpPr>
        <p:grpSpPr>
          <a:xfrm>
            <a:off x="2758662" y="5808715"/>
            <a:ext cx="1642799" cy="912761"/>
            <a:chOff x="3083065" y="4442528"/>
            <a:chExt cx="1642799" cy="91276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3065" y="4442528"/>
              <a:ext cx="1642799" cy="779465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3083065" y="5124457"/>
              <a:ext cx="1642799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900" i="1" dirty="0"/>
                <a:t>ALBEMARLE MEDICAL CENTER</a:t>
              </a:r>
            </a:p>
          </p:txBody>
        </p:sp>
      </p:grpSp>
      <p:pic>
        <p:nvPicPr>
          <p:cNvPr id="2049" name="Picture 2048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682" y="3811667"/>
            <a:ext cx="1791475" cy="857986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50" name="Picture 2049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793" y="4924150"/>
            <a:ext cx="1762145" cy="727491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54" name="Picture 2053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539" y="5867061"/>
            <a:ext cx="2776234" cy="605724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55" name="Picture 2054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430" y="4437862"/>
            <a:ext cx="1163553" cy="1066083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56" name="Picture 2055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671" y="2514087"/>
            <a:ext cx="1511519" cy="6308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57" name="Picture 2056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330" y="5808715"/>
            <a:ext cx="1730788" cy="7224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58" name="Picture 2057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7" t="11628" r="17788" b="4138"/>
          <a:stretch/>
        </p:blipFill>
        <p:spPr>
          <a:xfrm>
            <a:off x="6826899" y="3287614"/>
            <a:ext cx="1035780" cy="102768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59" name="Picture 2058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5205" y="2450718"/>
            <a:ext cx="1678733" cy="6994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66" name="Picture 2065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907" y="2323372"/>
            <a:ext cx="2285107" cy="10354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67" name="Picture 2066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293" y="3467621"/>
            <a:ext cx="1599634" cy="6676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68" name="Picture 2067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333874" y="4276119"/>
            <a:ext cx="1227826" cy="12278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69" name="Picture 2068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842" y="4755729"/>
            <a:ext cx="1008636" cy="110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452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Vidant">
      <a:dk1>
        <a:srgbClr val="000000"/>
      </a:dk1>
      <a:lt1>
        <a:sysClr val="window" lastClr="FFFFFF"/>
      </a:lt1>
      <a:dk2>
        <a:srgbClr val="005596"/>
      </a:dk2>
      <a:lt2>
        <a:srgbClr val="00A0AF"/>
      </a:lt2>
      <a:accent1>
        <a:srgbClr val="A4D7F4"/>
      </a:accent1>
      <a:accent2>
        <a:srgbClr val="C2D1D4"/>
      </a:accent2>
      <a:accent3>
        <a:srgbClr val="EE3103"/>
      </a:accent3>
      <a:accent4>
        <a:srgbClr val="E7A614"/>
      </a:accent4>
      <a:accent5>
        <a:srgbClr val="4BACC6"/>
      </a:accent5>
      <a:accent6>
        <a:srgbClr val="E7A614"/>
      </a:accent6>
      <a:hlink>
        <a:srgbClr val="00559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NC Brand PPT 04.23.15">
      <a:dk1>
        <a:sysClr val="windowText" lastClr="000000"/>
      </a:dk1>
      <a:lt1>
        <a:srgbClr val="FFFFFF"/>
      </a:lt1>
      <a:dk2>
        <a:srgbClr val="1F497D"/>
      </a:dk2>
      <a:lt2>
        <a:srgbClr val="EEECE1"/>
      </a:lt2>
      <a:accent1>
        <a:srgbClr val="7F9E3F"/>
      </a:accent1>
      <a:accent2>
        <a:srgbClr val="52849C"/>
      </a:accent2>
      <a:accent3>
        <a:srgbClr val="1F497D"/>
      </a:accent3>
      <a:accent4>
        <a:srgbClr val="71C9C5"/>
      </a:accent4>
      <a:accent5>
        <a:srgbClr val="6D2E75"/>
      </a:accent5>
      <a:accent6>
        <a:srgbClr val="F6D888"/>
      </a:accent6>
      <a:hlink>
        <a:srgbClr val="52849C"/>
      </a:hlink>
      <a:folHlink>
        <a:srgbClr val="52849C"/>
      </a:folHlink>
    </a:clrScheme>
    <a:fontScheme name="TNR/Arial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25142</TotalTime>
  <Words>1054</Words>
  <Application>Microsoft Office PowerPoint</Application>
  <PresentationFormat>Widescreen</PresentationFormat>
  <Paragraphs>274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Arial</vt:lpstr>
      <vt:lpstr>Calibri</vt:lpstr>
      <vt:lpstr>Century Gothic</vt:lpstr>
      <vt:lpstr>Franklin Gothic Demi Cond</vt:lpstr>
      <vt:lpstr>Franklin Gothic Medium</vt:lpstr>
      <vt:lpstr>Gotham Bold</vt:lpstr>
      <vt:lpstr>Times New Roman</vt:lpstr>
      <vt:lpstr>1_Office Theme</vt:lpstr>
      <vt:lpstr>2_Office Theme</vt:lpstr>
      <vt:lpstr>Making Eastern North Carolina a Better Place to be Born </vt:lpstr>
      <vt:lpstr>North Carolina Perinatal Outreach Program</vt:lpstr>
      <vt:lpstr>Perinatal Region VI </vt:lpstr>
      <vt:lpstr>PowerPoint Presentation</vt:lpstr>
      <vt:lpstr>Poverty</vt:lpstr>
      <vt:lpstr>Uninsured</vt:lpstr>
      <vt:lpstr>Vidant Perinatal Outreach  - Began in January 2012 Mission Statement</vt:lpstr>
      <vt:lpstr>Vidant Perinatal Outreach Focus</vt:lpstr>
      <vt:lpstr> “Boots on the Ground”</vt:lpstr>
      <vt:lpstr>Care in Perinatal Region VI</vt:lpstr>
      <vt:lpstr>Perinatal Region VI Facilities</vt:lpstr>
      <vt:lpstr>Assessment and Plan</vt:lpstr>
      <vt:lpstr>Strategies are Multidisciplinary</vt:lpstr>
      <vt:lpstr>Strategies continued…..</vt:lpstr>
      <vt:lpstr>2018 Perinatal Outreach Overview</vt:lpstr>
      <vt:lpstr>2018 Perinatal Outreach Overview</vt:lpstr>
      <vt:lpstr>2018 Perinatal Outreach Overview</vt:lpstr>
      <vt:lpstr>Perinatal Outreach Grant Overview</vt:lpstr>
      <vt:lpstr>In 2018 Perinatal Outreach…..</vt:lpstr>
      <vt:lpstr>PowerPoint Presentation</vt:lpstr>
      <vt:lpstr>Infant Mortality in Our Region, NC, and the USA</vt:lpstr>
      <vt:lpstr>Infant Mortality by Perinatal Region </vt:lpstr>
      <vt:lpstr>Infant Mortality by Race Perinatal Region VI &amp; NC</vt:lpstr>
      <vt:lpstr>High-risk Undelivered OB Patients Transferred   Region VI Hospitals to VMC </vt:lpstr>
      <vt:lpstr>Preterm Delivery Rate  </vt:lpstr>
      <vt:lpstr>Maternal Deaths 2015-2017  North Carolina &amp; Perinatal Region VI</vt:lpstr>
      <vt:lpstr>Fetal Deaths at VMC FY 2017-2018</vt:lpstr>
      <vt:lpstr>Fetal Deaths (&gt;20 weeks) </vt:lpstr>
      <vt:lpstr>Fetal Deaths at VMC FY 2017-2018</vt:lpstr>
      <vt:lpstr>Regional Perinatal Outreach Team</vt:lpstr>
      <vt:lpstr>PowerPoint Presentation</vt:lpstr>
    </vt:vector>
  </TitlesOfParts>
  <Company>Vidant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Conservative Management of Pre-eclampsia</dc:title>
  <dc:creator>Devente, James E</dc:creator>
  <cp:lastModifiedBy>Still, Angela</cp:lastModifiedBy>
  <cp:revision>199</cp:revision>
  <cp:lastPrinted>2019-02-27T19:38:47Z</cp:lastPrinted>
  <dcterms:created xsi:type="dcterms:W3CDTF">2017-12-20T12:31:45Z</dcterms:created>
  <dcterms:modified xsi:type="dcterms:W3CDTF">2019-02-27T19:38:55Z</dcterms:modified>
</cp:coreProperties>
</file>