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8"/>
  </p:notesMasterIdLst>
  <p:sldIdLst>
    <p:sldId id="459" r:id="rId2"/>
    <p:sldId id="462" r:id="rId3"/>
    <p:sldId id="472" r:id="rId4"/>
    <p:sldId id="473" r:id="rId5"/>
    <p:sldId id="471" r:id="rId6"/>
    <p:sldId id="47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4D5356-7158-43AB-B314-7EA70658BD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86C189-EE15-41F0-A104-155D827A686D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ctr"/>
          <a:r>
            <a:rPr lang="en-US" sz="2400" b="1" dirty="0"/>
            <a:t>Provisional License</a:t>
          </a:r>
        </a:p>
        <a:p>
          <a:pPr algn="l"/>
          <a:r>
            <a:rPr lang="en-US" sz="2400" dirty="0"/>
            <a:t>Graduation from an accredited interpreter training program: A.A.S. or B.A/B.S.</a:t>
          </a:r>
        </a:p>
        <a:p>
          <a:pPr algn="l"/>
          <a:r>
            <a:rPr lang="en-US" sz="2400" dirty="0"/>
            <a:t>Minimum EIPA score of 3.0.</a:t>
          </a:r>
        </a:p>
      </dgm:t>
    </dgm:pt>
    <dgm:pt modelId="{5671A0A7-B009-4058-A92D-2EA857444E69}" type="parTrans" cxnId="{28AFDC84-F236-4338-9FE7-F10A8ADAC23F}">
      <dgm:prSet/>
      <dgm:spPr/>
      <dgm:t>
        <a:bodyPr/>
        <a:lstStyle/>
        <a:p>
          <a:endParaRPr lang="en-US"/>
        </a:p>
      </dgm:t>
    </dgm:pt>
    <dgm:pt modelId="{95FF9CB3-8F5C-4387-A13B-FE15E2717734}" type="sibTrans" cxnId="{28AFDC84-F236-4338-9FE7-F10A8ADAC23F}">
      <dgm:prSet/>
      <dgm:spPr/>
      <dgm:t>
        <a:bodyPr/>
        <a:lstStyle/>
        <a:p>
          <a:endParaRPr lang="en-US"/>
        </a:p>
      </dgm:t>
    </dgm:pt>
    <dgm:pt modelId="{9C37B7EE-4460-4BF4-8A3E-8EE1D760950C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ctr"/>
          <a:r>
            <a:rPr lang="en-US" sz="2800" b="1" dirty="0"/>
            <a:t>Full License</a:t>
          </a:r>
        </a:p>
        <a:p>
          <a:pPr algn="ctr"/>
          <a:r>
            <a:rPr lang="en-US" sz="2800" dirty="0"/>
            <a:t>RID Certification </a:t>
          </a:r>
        </a:p>
      </dgm:t>
    </dgm:pt>
    <dgm:pt modelId="{5A511933-DB90-4788-B280-700931338F8B}" type="parTrans" cxnId="{C6B26DD2-0230-4824-9A89-550FE84D1F5F}">
      <dgm:prSet/>
      <dgm:spPr/>
      <dgm:t>
        <a:bodyPr/>
        <a:lstStyle/>
        <a:p>
          <a:endParaRPr lang="en-US"/>
        </a:p>
      </dgm:t>
    </dgm:pt>
    <dgm:pt modelId="{6A468878-9EE8-4A18-9A09-C23994D8E1E9}" type="sibTrans" cxnId="{C6B26DD2-0230-4824-9A89-550FE84D1F5F}">
      <dgm:prSet/>
      <dgm:spPr/>
      <dgm:t>
        <a:bodyPr/>
        <a:lstStyle/>
        <a:p>
          <a:endParaRPr lang="en-US"/>
        </a:p>
      </dgm:t>
    </dgm:pt>
    <dgm:pt modelId="{E7DD7290-75F4-4C22-8CA9-3F0AD8FAB0AB}" type="pres">
      <dgm:prSet presAssocID="{D84D5356-7158-43AB-B314-7EA70658BD68}" presName="linear" presStyleCnt="0">
        <dgm:presLayoutVars>
          <dgm:animLvl val="lvl"/>
          <dgm:resizeHandles val="exact"/>
        </dgm:presLayoutVars>
      </dgm:prSet>
      <dgm:spPr/>
    </dgm:pt>
    <dgm:pt modelId="{82EAF25C-043E-4FFC-99ED-E19C9F49491B}" type="pres">
      <dgm:prSet presAssocID="{B986C189-EE15-41F0-A104-155D827A686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E6668E4-3255-4AFC-BF02-E68EEA4C6AB7}" type="pres">
      <dgm:prSet presAssocID="{95FF9CB3-8F5C-4387-A13B-FE15E2717734}" presName="spacer" presStyleCnt="0"/>
      <dgm:spPr/>
    </dgm:pt>
    <dgm:pt modelId="{F6C21B66-283A-4D34-B9D1-CCD36A9FEA7D}" type="pres">
      <dgm:prSet presAssocID="{9C37B7EE-4460-4BF4-8A3E-8EE1D760950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6738E23-31F9-476B-A751-B40058677376}" type="presOf" srcId="{9C37B7EE-4460-4BF4-8A3E-8EE1D760950C}" destId="{F6C21B66-283A-4D34-B9D1-CCD36A9FEA7D}" srcOrd="0" destOrd="0" presId="urn:microsoft.com/office/officeart/2005/8/layout/vList2"/>
    <dgm:cxn modelId="{2EA20824-9D6F-4F09-88C8-E6B159759D17}" type="presOf" srcId="{B986C189-EE15-41F0-A104-155D827A686D}" destId="{82EAF25C-043E-4FFC-99ED-E19C9F49491B}" srcOrd="0" destOrd="0" presId="urn:microsoft.com/office/officeart/2005/8/layout/vList2"/>
    <dgm:cxn modelId="{28AFDC84-F236-4338-9FE7-F10A8ADAC23F}" srcId="{D84D5356-7158-43AB-B314-7EA70658BD68}" destId="{B986C189-EE15-41F0-A104-155D827A686D}" srcOrd="0" destOrd="0" parTransId="{5671A0A7-B009-4058-A92D-2EA857444E69}" sibTransId="{95FF9CB3-8F5C-4387-A13B-FE15E2717734}"/>
    <dgm:cxn modelId="{C6B26DD2-0230-4824-9A89-550FE84D1F5F}" srcId="{D84D5356-7158-43AB-B314-7EA70658BD68}" destId="{9C37B7EE-4460-4BF4-8A3E-8EE1D760950C}" srcOrd="1" destOrd="0" parTransId="{5A511933-DB90-4788-B280-700931338F8B}" sibTransId="{6A468878-9EE8-4A18-9A09-C23994D8E1E9}"/>
    <dgm:cxn modelId="{785224E3-AD15-4436-8EF0-65A7EED4786C}" type="presOf" srcId="{D84D5356-7158-43AB-B314-7EA70658BD68}" destId="{E7DD7290-75F4-4C22-8CA9-3F0AD8FAB0AB}" srcOrd="0" destOrd="0" presId="urn:microsoft.com/office/officeart/2005/8/layout/vList2"/>
    <dgm:cxn modelId="{A74436A6-F216-403A-A5D1-A9A63974F4E7}" type="presParOf" srcId="{E7DD7290-75F4-4C22-8CA9-3F0AD8FAB0AB}" destId="{82EAF25C-043E-4FFC-99ED-E19C9F49491B}" srcOrd="0" destOrd="0" presId="urn:microsoft.com/office/officeart/2005/8/layout/vList2"/>
    <dgm:cxn modelId="{49C5D9F2-3F4C-4F1E-A7E1-14000327E12F}" type="presParOf" srcId="{E7DD7290-75F4-4C22-8CA9-3F0AD8FAB0AB}" destId="{0E6668E4-3255-4AFC-BF02-E68EEA4C6AB7}" srcOrd="1" destOrd="0" presId="urn:microsoft.com/office/officeart/2005/8/layout/vList2"/>
    <dgm:cxn modelId="{DAB9A590-D92B-4B14-9FAF-8BAC6A0656F1}" type="presParOf" srcId="{E7DD7290-75F4-4C22-8CA9-3F0AD8FAB0AB}" destId="{F6C21B66-283A-4D34-B9D1-CCD36A9FEA7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5A8569-4733-4165-B474-30C5B438B30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1A936F-F829-4471-9688-7A8C26F25F88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n-US" sz="900" b="1" dirty="0"/>
        </a:p>
        <a:p>
          <a:r>
            <a:rPr lang="en-US" sz="1800" b="1" dirty="0"/>
            <a:t>Independent contractors</a:t>
          </a:r>
        </a:p>
      </dgm:t>
    </dgm:pt>
    <dgm:pt modelId="{495DD1B1-BE61-4584-87E6-03D25BC616EE}" type="parTrans" cxnId="{FD7AD58B-1008-4902-8D67-A6872E21BCF0}">
      <dgm:prSet/>
      <dgm:spPr/>
      <dgm:t>
        <a:bodyPr/>
        <a:lstStyle/>
        <a:p>
          <a:endParaRPr lang="en-US" sz="1800"/>
        </a:p>
      </dgm:t>
    </dgm:pt>
    <dgm:pt modelId="{B565ACF8-FC67-4794-85BA-DE6FE4B0609A}" type="sibTrans" cxnId="{FD7AD58B-1008-4902-8D67-A6872E21BCF0}">
      <dgm:prSet/>
      <dgm:spPr/>
      <dgm:t>
        <a:bodyPr/>
        <a:lstStyle/>
        <a:p>
          <a:endParaRPr lang="en-US" sz="1800"/>
        </a:p>
      </dgm:t>
    </dgm:pt>
    <dgm:pt modelId="{B935CEB8-92E4-4A4F-BCF5-842F9020413B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n-US" sz="1400" b="1" dirty="0"/>
        </a:p>
        <a:p>
          <a:r>
            <a:rPr lang="en-US" sz="1800" b="1" dirty="0"/>
            <a:t>Service provider agencies</a:t>
          </a:r>
        </a:p>
      </dgm:t>
    </dgm:pt>
    <dgm:pt modelId="{46FCC99E-AE28-43A4-A6D0-5F5187C80106}" type="parTrans" cxnId="{35C07505-802C-4F77-B91D-A3238B323DB2}">
      <dgm:prSet/>
      <dgm:spPr/>
      <dgm:t>
        <a:bodyPr/>
        <a:lstStyle/>
        <a:p>
          <a:endParaRPr lang="en-US" sz="1800"/>
        </a:p>
      </dgm:t>
    </dgm:pt>
    <dgm:pt modelId="{4640B688-8A09-4415-8B75-0A671DD611AA}" type="sibTrans" cxnId="{35C07505-802C-4F77-B91D-A3238B323DB2}">
      <dgm:prSet/>
      <dgm:spPr/>
      <dgm:t>
        <a:bodyPr/>
        <a:lstStyle/>
        <a:p>
          <a:endParaRPr lang="en-US" sz="1800"/>
        </a:p>
      </dgm:t>
    </dgm:pt>
    <dgm:pt modelId="{12B7CE96-7E23-41D4-A666-3C1BC56A0423}">
      <dgm:prSet custT="1"/>
      <dgm:spPr/>
      <dgm:t>
        <a:bodyPr/>
        <a:lstStyle/>
        <a:p>
          <a:r>
            <a:rPr lang="en-US" sz="1800" dirty="0"/>
            <a:t>Self-employed</a:t>
          </a:r>
        </a:p>
      </dgm:t>
    </dgm:pt>
    <dgm:pt modelId="{AEF32C0E-BB7D-430B-845D-5FCBAF1BBEDA}" type="parTrans" cxnId="{929827B5-8632-4051-91AE-8AE06AFCFE62}">
      <dgm:prSet/>
      <dgm:spPr/>
      <dgm:t>
        <a:bodyPr/>
        <a:lstStyle/>
        <a:p>
          <a:endParaRPr lang="en-US" sz="1800"/>
        </a:p>
      </dgm:t>
    </dgm:pt>
    <dgm:pt modelId="{2E0AB5F2-746C-421E-B910-914C377E489D}" type="sibTrans" cxnId="{929827B5-8632-4051-91AE-8AE06AFCFE62}">
      <dgm:prSet/>
      <dgm:spPr/>
      <dgm:t>
        <a:bodyPr/>
        <a:lstStyle/>
        <a:p>
          <a:endParaRPr lang="en-US" sz="1800"/>
        </a:p>
      </dgm:t>
    </dgm:pt>
    <dgm:pt modelId="{CFE8BE9D-9D38-4979-ADE5-921AF8162CF2}">
      <dgm:prSet custT="1"/>
      <dgm:spPr/>
      <dgm:t>
        <a:bodyPr/>
        <a:lstStyle/>
        <a:p>
          <a:r>
            <a:rPr lang="en-US" sz="1800" dirty="0"/>
            <a:t>Responsible for all aspects of operating their own business.</a:t>
          </a:r>
        </a:p>
      </dgm:t>
    </dgm:pt>
    <dgm:pt modelId="{01EA9A5F-AC00-4564-ACC9-10400F92F3B0}" type="parTrans" cxnId="{F12D7865-972C-4D19-88B6-66CFC213B025}">
      <dgm:prSet/>
      <dgm:spPr/>
      <dgm:t>
        <a:bodyPr/>
        <a:lstStyle/>
        <a:p>
          <a:endParaRPr lang="en-US" sz="1800"/>
        </a:p>
      </dgm:t>
    </dgm:pt>
    <dgm:pt modelId="{73EBB84C-2180-4778-B9EC-2E83362E719B}" type="sibTrans" cxnId="{F12D7865-972C-4D19-88B6-66CFC213B025}">
      <dgm:prSet/>
      <dgm:spPr/>
      <dgm:t>
        <a:bodyPr/>
        <a:lstStyle/>
        <a:p>
          <a:endParaRPr lang="en-US" sz="1800"/>
        </a:p>
      </dgm:t>
    </dgm:pt>
    <dgm:pt modelId="{1BABD9B4-D84E-4D5A-BB90-73BF3E54C75F}">
      <dgm:prSet custT="1"/>
      <dgm:spPr/>
      <dgm:t>
        <a:bodyPr/>
        <a:lstStyle/>
        <a:p>
          <a:r>
            <a:rPr lang="en-US" sz="1800" dirty="0"/>
            <a:t>Employees who work either full-time or part-time with all business aspects handled by their employer.</a:t>
          </a:r>
        </a:p>
      </dgm:t>
    </dgm:pt>
    <dgm:pt modelId="{A7F034EE-A1F4-4022-8F0E-D418DA4F4636}" type="parTrans" cxnId="{8F3E6BC0-E1C0-41B1-8112-A8465CD554C8}">
      <dgm:prSet/>
      <dgm:spPr/>
      <dgm:t>
        <a:bodyPr/>
        <a:lstStyle/>
        <a:p>
          <a:endParaRPr lang="en-US" sz="1800"/>
        </a:p>
      </dgm:t>
    </dgm:pt>
    <dgm:pt modelId="{8C8207E1-064D-489A-AA5F-71CBB487EA4C}" type="sibTrans" cxnId="{8F3E6BC0-E1C0-41B1-8112-A8465CD554C8}">
      <dgm:prSet/>
      <dgm:spPr/>
      <dgm:t>
        <a:bodyPr/>
        <a:lstStyle/>
        <a:p>
          <a:endParaRPr lang="en-US" sz="1800"/>
        </a:p>
      </dgm:t>
    </dgm:pt>
    <dgm:pt modelId="{E8011120-BC79-4712-A941-3880EEADC598}" type="pres">
      <dgm:prSet presAssocID="{AF5A8569-4733-4165-B474-30C5B438B30D}" presName="linearFlow" presStyleCnt="0">
        <dgm:presLayoutVars>
          <dgm:dir/>
          <dgm:animLvl val="lvl"/>
          <dgm:resizeHandles val="exact"/>
        </dgm:presLayoutVars>
      </dgm:prSet>
      <dgm:spPr/>
    </dgm:pt>
    <dgm:pt modelId="{B18232E6-B02E-4F2B-8655-19921BF0DD39}" type="pres">
      <dgm:prSet presAssocID="{F61A936F-F829-4471-9688-7A8C26F25F88}" presName="composite" presStyleCnt="0"/>
      <dgm:spPr/>
    </dgm:pt>
    <dgm:pt modelId="{C606CF64-D9E7-4AB8-AD4B-289A46D704B9}" type="pres">
      <dgm:prSet presAssocID="{F61A936F-F829-4471-9688-7A8C26F25F88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6577B51E-28FC-4629-A846-06DAA99E36C6}" type="pres">
      <dgm:prSet presAssocID="{F61A936F-F829-4471-9688-7A8C26F25F88}" presName="descendantText" presStyleLbl="alignAcc1" presStyleIdx="0" presStyleCnt="2">
        <dgm:presLayoutVars>
          <dgm:bulletEnabled val="1"/>
        </dgm:presLayoutVars>
      </dgm:prSet>
      <dgm:spPr/>
    </dgm:pt>
    <dgm:pt modelId="{8F29D2EB-C642-42AF-9EE2-8D4417F61144}" type="pres">
      <dgm:prSet presAssocID="{B565ACF8-FC67-4794-85BA-DE6FE4B0609A}" presName="sp" presStyleCnt="0"/>
      <dgm:spPr/>
    </dgm:pt>
    <dgm:pt modelId="{F454AB0C-D8D0-49EA-98D1-71E7DE2F1F0E}" type="pres">
      <dgm:prSet presAssocID="{B935CEB8-92E4-4A4F-BCF5-842F9020413B}" presName="composite" presStyleCnt="0"/>
      <dgm:spPr/>
    </dgm:pt>
    <dgm:pt modelId="{91BCD39A-4563-4958-93B4-4C0BCF59F0A2}" type="pres">
      <dgm:prSet presAssocID="{B935CEB8-92E4-4A4F-BCF5-842F9020413B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BF6985EE-71BC-4EBB-B156-778857E43475}" type="pres">
      <dgm:prSet presAssocID="{B935CEB8-92E4-4A4F-BCF5-842F9020413B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35C07505-802C-4F77-B91D-A3238B323DB2}" srcId="{AF5A8569-4733-4165-B474-30C5B438B30D}" destId="{B935CEB8-92E4-4A4F-BCF5-842F9020413B}" srcOrd="1" destOrd="0" parTransId="{46FCC99E-AE28-43A4-A6D0-5F5187C80106}" sibTransId="{4640B688-8A09-4415-8B75-0A671DD611AA}"/>
    <dgm:cxn modelId="{C75A8444-A56E-4AA9-9264-EEF66D03B8EE}" type="presOf" srcId="{1BABD9B4-D84E-4D5A-BB90-73BF3E54C75F}" destId="{BF6985EE-71BC-4EBB-B156-778857E43475}" srcOrd="0" destOrd="0" presId="urn:microsoft.com/office/officeart/2005/8/layout/chevron2"/>
    <dgm:cxn modelId="{F12D7865-972C-4D19-88B6-66CFC213B025}" srcId="{F61A936F-F829-4471-9688-7A8C26F25F88}" destId="{CFE8BE9D-9D38-4979-ADE5-921AF8162CF2}" srcOrd="1" destOrd="0" parTransId="{01EA9A5F-AC00-4564-ACC9-10400F92F3B0}" sibTransId="{73EBB84C-2180-4778-B9EC-2E83362E719B}"/>
    <dgm:cxn modelId="{F79C1173-BB6A-48AD-9469-C9283BBD2723}" type="presOf" srcId="{AF5A8569-4733-4165-B474-30C5B438B30D}" destId="{E8011120-BC79-4712-A941-3880EEADC598}" srcOrd="0" destOrd="0" presId="urn:microsoft.com/office/officeart/2005/8/layout/chevron2"/>
    <dgm:cxn modelId="{23397077-C9AA-44AF-B0D2-59CB81F902C1}" type="presOf" srcId="{12B7CE96-7E23-41D4-A666-3C1BC56A0423}" destId="{6577B51E-28FC-4629-A846-06DAA99E36C6}" srcOrd="0" destOrd="0" presId="urn:microsoft.com/office/officeart/2005/8/layout/chevron2"/>
    <dgm:cxn modelId="{A69EDF83-4C64-4D58-A478-28A5A456D623}" type="presOf" srcId="{F61A936F-F829-4471-9688-7A8C26F25F88}" destId="{C606CF64-D9E7-4AB8-AD4B-289A46D704B9}" srcOrd="0" destOrd="0" presId="urn:microsoft.com/office/officeart/2005/8/layout/chevron2"/>
    <dgm:cxn modelId="{FD7AD58B-1008-4902-8D67-A6872E21BCF0}" srcId="{AF5A8569-4733-4165-B474-30C5B438B30D}" destId="{F61A936F-F829-4471-9688-7A8C26F25F88}" srcOrd="0" destOrd="0" parTransId="{495DD1B1-BE61-4584-87E6-03D25BC616EE}" sibTransId="{B565ACF8-FC67-4794-85BA-DE6FE4B0609A}"/>
    <dgm:cxn modelId="{7AD315AE-EA7C-4EAB-9706-46975DA47665}" type="presOf" srcId="{CFE8BE9D-9D38-4979-ADE5-921AF8162CF2}" destId="{6577B51E-28FC-4629-A846-06DAA99E36C6}" srcOrd="0" destOrd="1" presId="urn:microsoft.com/office/officeart/2005/8/layout/chevron2"/>
    <dgm:cxn modelId="{38FCB5B0-635A-4C21-834E-D4EC2B81AE56}" type="presOf" srcId="{B935CEB8-92E4-4A4F-BCF5-842F9020413B}" destId="{91BCD39A-4563-4958-93B4-4C0BCF59F0A2}" srcOrd="0" destOrd="0" presId="urn:microsoft.com/office/officeart/2005/8/layout/chevron2"/>
    <dgm:cxn modelId="{929827B5-8632-4051-91AE-8AE06AFCFE62}" srcId="{F61A936F-F829-4471-9688-7A8C26F25F88}" destId="{12B7CE96-7E23-41D4-A666-3C1BC56A0423}" srcOrd="0" destOrd="0" parTransId="{AEF32C0E-BB7D-430B-845D-5FCBAF1BBEDA}" sibTransId="{2E0AB5F2-746C-421E-B910-914C377E489D}"/>
    <dgm:cxn modelId="{8F3E6BC0-E1C0-41B1-8112-A8465CD554C8}" srcId="{B935CEB8-92E4-4A4F-BCF5-842F9020413B}" destId="{1BABD9B4-D84E-4D5A-BB90-73BF3E54C75F}" srcOrd="0" destOrd="0" parTransId="{A7F034EE-A1F4-4022-8F0E-D418DA4F4636}" sibTransId="{8C8207E1-064D-489A-AA5F-71CBB487EA4C}"/>
    <dgm:cxn modelId="{3FC0E95A-52B4-4D79-B3D3-FABED2C3471D}" type="presParOf" srcId="{E8011120-BC79-4712-A941-3880EEADC598}" destId="{B18232E6-B02E-4F2B-8655-19921BF0DD39}" srcOrd="0" destOrd="0" presId="urn:microsoft.com/office/officeart/2005/8/layout/chevron2"/>
    <dgm:cxn modelId="{C0CCB131-40ED-4E1F-B477-1E705E5DB97D}" type="presParOf" srcId="{B18232E6-B02E-4F2B-8655-19921BF0DD39}" destId="{C606CF64-D9E7-4AB8-AD4B-289A46D704B9}" srcOrd="0" destOrd="0" presId="urn:microsoft.com/office/officeart/2005/8/layout/chevron2"/>
    <dgm:cxn modelId="{35A5A221-61AD-417D-85BF-F9A4C49723E7}" type="presParOf" srcId="{B18232E6-B02E-4F2B-8655-19921BF0DD39}" destId="{6577B51E-28FC-4629-A846-06DAA99E36C6}" srcOrd="1" destOrd="0" presId="urn:microsoft.com/office/officeart/2005/8/layout/chevron2"/>
    <dgm:cxn modelId="{40470F3B-7D2E-4851-8D8C-FF96A3801E49}" type="presParOf" srcId="{E8011120-BC79-4712-A941-3880EEADC598}" destId="{8F29D2EB-C642-42AF-9EE2-8D4417F61144}" srcOrd="1" destOrd="0" presId="urn:microsoft.com/office/officeart/2005/8/layout/chevron2"/>
    <dgm:cxn modelId="{CA9AD1E4-EE24-4E75-88BE-635BB874CF16}" type="presParOf" srcId="{E8011120-BC79-4712-A941-3880EEADC598}" destId="{F454AB0C-D8D0-49EA-98D1-71E7DE2F1F0E}" srcOrd="2" destOrd="0" presId="urn:microsoft.com/office/officeart/2005/8/layout/chevron2"/>
    <dgm:cxn modelId="{5E1B133D-8B4D-4172-A84C-F490DF0581F7}" type="presParOf" srcId="{F454AB0C-D8D0-49EA-98D1-71E7DE2F1F0E}" destId="{91BCD39A-4563-4958-93B4-4C0BCF59F0A2}" srcOrd="0" destOrd="0" presId="urn:microsoft.com/office/officeart/2005/8/layout/chevron2"/>
    <dgm:cxn modelId="{6A153241-0DFE-414A-B7F1-C5D88E45769C}" type="presParOf" srcId="{F454AB0C-D8D0-49EA-98D1-71E7DE2F1F0E}" destId="{BF6985EE-71BC-4EBB-B156-778857E4347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EAF25C-043E-4FFC-99ED-E19C9F49491B}">
      <dsp:nvSpPr>
        <dsp:cNvPr id="0" name=""/>
        <dsp:cNvSpPr/>
      </dsp:nvSpPr>
      <dsp:spPr>
        <a:xfrm>
          <a:off x="0" y="2333"/>
          <a:ext cx="4837872" cy="2337851"/>
        </a:xfrm>
        <a:prstGeom prst="round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Provisional License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Graduation from an accredited interpreter training program: A.A.S. or B.A/B.S.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Minimum EIPA score of 3.0.</a:t>
          </a:r>
        </a:p>
      </dsp:txBody>
      <dsp:txXfrm>
        <a:off x="114124" y="116457"/>
        <a:ext cx="4609624" cy="2109603"/>
      </dsp:txXfrm>
    </dsp:sp>
    <dsp:sp modelId="{F6C21B66-283A-4D34-B9D1-CCD36A9FEA7D}">
      <dsp:nvSpPr>
        <dsp:cNvPr id="0" name=""/>
        <dsp:cNvSpPr/>
      </dsp:nvSpPr>
      <dsp:spPr>
        <a:xfrm>
          <a:off x="0" y="2354290"/>
          <a:ext cx="4837872" cy="2337851"/>
        </a:xfrm>
        <a:prstGeom prst="round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Full License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RID Certification </a:t>
          </a:r>
        </a:p>
      </dsp:txBody>
      <dsp:txXfrm>
        <a:off x="114124" y="2468414"/>
        <a:ext cx="4609624" cy="2109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06CF64-D9E7-4AB8-AD4B-289A46D704B9}">
      <dsp:nvSpPr>
        <dsp:cNvPr id="0" name=""/>
        <dsp:cNvSpPr/>
      </dsp:nvSpPr>
      <dsp:spPr>
        <a:xfrm rot="5400000">
          <a:off x="-324407" y="327502"/>
          <a:ext cx="2162713" cy="1513899"/>
        </a:xfrm>
        <a:prstGeom prst="chevron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b="1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Independent contractors</a:t>
          </a:r>
        </a:p>
      </dsp:txBody>
      <dsp:txXfrm rot="-5400000">
        <a:off x="1" y="760045"/>
        <a:ext cx="1513899" cy="648814"/>
      </dsp:txXfrm>
    </dsp:sp>
    <dsp:sp modelId="{6577B51E-28FC-4629-A846-06DAA99E36C6}">
      <dsp:nvSpPr>
        <dsp:cNvPr id="0" name=""/>
        <dsp:cNvSpPr/>
      </dsp:nvSpPr>
      <dsp:spPr>
        <a:xfrm rot="5400000">
          <a:off x="3997048" y="-2480053"/>
          <a:ext cx="1406503" cy="63728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Self-employed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Responsible for all aspects of operating their own business.</a:t>
          </a:r>
        </a:p>
      </dsp:txBody>
      <dsp:txXfrm rot="-5400000">
        <a:off x="1513900" y="71755"/>
        <a:ext cx="6304140" cy="1269183"/>
      </dsp:txXfrm>
    </dsp:sp>
    <dsp:sp modelId="{91BCD39A-4563-4958-93B4-4C0BCF59F0A2}">
      <dsp:nvSpPr>
        <dsp:cNvPr id="0" name=""/>
        <dsp:cNvSpPr/>
      </dsp:nvSpPr>
      <dsp:spPr>
        <a:xfrm rot="5400000">
          <a:off x="-324407" y="2203823"/>
          <a:ext cx="2162713" cy="1513899"/>
        </a:xfrm>
        <a:prstGeom prst="chevron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Service provider agencies</a:t>
          </a:r>
        </a:p>
      </dsp:txBody>
      <dsp:txXfrm rot="-5400000">
        <a:off x="1" y="2636366"/>
        <a:ext cx="1513899" cy="648814"/>
      </dsp:txXfrm>
    </dsp:sp>
    <dsp:sp modelId="{BF6985EE-71BC-4EBB-B156-778857E43475}">
      <dsp:nvSpPr>
        <dsp:cNvPr id="0" name=""/>
        <dsp:cNvSpPr/>
      </dsp:nvSpPr>
      <dsp:spPr>
        <a:xfrm rot="5400000">
          <a:off x="3997417" y="-604101"/>
          <a:ext cx="1405764" cy="63728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Employees who work either full-time or part-time with all business aspects handled by their employer.</a:t>
          </a:r>
        </a:p>
      </dsp:txBody>
      <dsp:txXfrm rot="-5400000">
        <a:off x="1513899" y="1948041"/>
        <a:ext cx="6304176" cy="1268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A078D-8BBB-42AC-A5B0-364319C7963E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7ADBA-E0C4-470D-B16E-654883B40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04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869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6BCA-E500-41AD-BC2E-863D4431348E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14DF-81E2-488B-ABC6-983DD6BD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7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6BCA-E500-41AD-BC2E-863D4431348E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14DF-81E2-488B-ABC6-983DD6BD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99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6BCA-E500-41AD-BC2E-863D4431348E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14DF-81E2-488B-ABC6-983DD6BD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93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- Photo header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67" y="2069526"/>
            <a:ext cx="2689348" cy="1987602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30110"/>
            <a:ext cx="12192000" cy="35162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691462" y="2051009"/>
            <a:ext cx="7699023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0" i="0" baseline="0">
                <a:solidFill>
                  <a:srgbClr val="31425A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691462" y="4071833"/>
            <a:ext cx="7699023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solidFill>
                  <a:srgbClr val="385676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Nova Light" panose="020B03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691462" y="5020585"/>
            <a:ext cx="7699023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solidFill>
                  <a:srgbClr val="385676"/>
                </a:solidFill>
                <a:latin typeface="Arial Nova Light" panose="020B0304020202020204" pitchFamily="34" charset="0"/>
                <a:ea typeface="Arial Nova Light" panose="020B0304020202020204" pitchFamily="34" charset="0"/>
                <a:cs typeface="Arial Nova Light" panose="020B03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35D06F6F-23C4-44D4-84F9-79D382A355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-1"/>
            <a:ext cx="12192000" cy="165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36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0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89000" y="1320801"/>
            <a:ext cx="10517717" cy="479530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 b="1" i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 b="1" i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973138" indent="-228600">
              <a:lnSpc>
                <a:spcPct val="100000"/>
              </a:lnSpc>
              <a:defRPr sz="2000" b="1" i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89000" y="6192308"/>
            <a:ext cx="10564989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65352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6BCA-E500-41AD-BC2E-863D4431348E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14DF-81E2-488B-ABC6-983DD6BD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8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6BCA-E500-41AD-BC2E-863D4431348E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14DF-81E2-488B-ABC6-983DD6BD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9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6BCA-E500-41AD-BC2E-863D4431348E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14DF-81E2-488B-ABC6-983DD6BD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4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6BCA-E500-41AD-BC2E-863D4431348E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14DF-81E2-488B-ABC6-983DD6BD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0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6BCA-E500-41AD-BC2E-863D4431348E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14DF-81E2-488B-ABC6-983DD6BD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21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6BCA-E500-41AD-BC2E-863D4431348E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14DF-81E2-488B-ABC6-983DD6BD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88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6BCA-E500-41AD-BC2E-863D4431348E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14DF-81E2-488B-ABC6-983DD6BD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6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6BCA-E500-41AD-BC2E-863D4431348E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14DF-81E2-488B-ABC6-983DD6BD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14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56BCA-E500-41AD-BC2E-863D4431348E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314DF-81E2-488B-ABC6-983DD6BD5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06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779993" y="2051009"/>
            <a:ext cx="6799473" cy="2020824"/>
          </a:xfrm>
        </p:spPr>
        <p:txBody>
          <a:bodyPr/>
          <a:lstStyle/>
          <a:p>
            <a:r>
              <a:rPr lang="en-US" sz="2400" b="1" dirty="0"/>
              <a:t>Communication Access to Health Care</a:t>
            </a:r>
          </a:p>
          <a:p>
            <a:r>
              <a:rPr lang="en-US" sz="2000" b="1" dirty="0"/>
              <a:t>American Sign Language (ASL)/English Interpreter Business Practices</a:t>
            </a:r>
            <a:endParaRPr lang="en-US" sz="200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292597" y="4071833"/>
            <a:ext cx="5774267" cy="948752"/>
          </a:xfrm>
        </p:spPr>
        <p:txBody>
          <a:bodyPr/>
          <a:lstStyle/>
          <a:p>
            <a:pPr algn="ctr"/>
            <a:r>
              <a:rPr lang="en-US" sz="1600" dirty="0"/>
              <a:t>NCIOM Task Force on Health Services for Individuals Who are Deaf and Hard of Hearing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292597" y="5020585"/>
            <a:ext cx="5774267" cy="488226"/>
          </a:xfrm>
        </p:spPr>
        <p:txBody>
          <a:bodyPr>
            <a:normAutofit/>
          </a:bodyPr>
          <a:lstStyle/>
          <a:p>
            <a:r>
              <a:rPr lang="en-US" sz="2000" dirty="0"/>
              <a:t>April 5, 2019</a:t>
            </a:r>
          </a:p>
        </p:txBody>
      </p:sp>
    </p:spTree>
    <p:extLst>
      <p:ext uri="{BB962C8B-B14F-4D97-AF65-F5344CB8AC3E}">
        <p14:creationId xmlns:p14="http://schemas.microsoft.com/office/powerpoint/2010/main" val="2860315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F8F61C9B-736E-40BC-ACBA-E38ED0B61A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29322" y="580202"/>
            <a:ext cx="7690979" cy="55083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NC requirement for licensure</a:t>
            </a:r>
            <a:endParaRPr lang="en-US" b="0" dirty="0">
              <a:solidFill>
                <a:schemeClr val="tx2">
                  <a:lumMod val="75000"/>
                </a:schemeClr>
              </a:solidFill>
              <a:latin typeface="Gotham Book" panose="02000604040000020004" pitchFamily="50" charset="0"/>
            </a:endParaRPr>
          </a:p>
          <a:p>
            <a:pPr marL="0" indent="0">
              <a:buNone/>
            </a:pPr>
            <a:endParaRPr lang="en-US" sz="1400" b="0" dirty="0">
              <a:solidFill>
                <a:schemeClr val="tx2">
                  <a:lumMod val="75000"/>
                </a:schemeClr>
              </a:solidFill>
              <a:latin typeface="Gotham Book" panose="02000604040000020004" pitchFamily="50" charset="0"/>
            </a:endParaRPr>
          </a:p>
          <a:p>
            <a:pPr marL="0" indent="0">
              <a:buNone/>
            </a:pPr>
            <a:endParaRPr lang="en-US" sz="1400" b="0" dirty="0">
              <a:solidFill>
                <a:schemeClr val="tx2">
                  <a:lumMod val="75000"/>
                </a:schemeClr>
              </a:solidFill>
              <a:latin typeface="Gotham Book" panose="02000604040000020004" pitchFamily="50" charset="0"/>
            </a:endParaRP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6AEA69F8-E7B5-4355-9B40-679475AE08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4816973"/>
              </p:ext>
            </p:extLst>
          </p:nvPr>
        </p:nvGraphicFramePr>
        <p:xfrm>
          <a:off x="2152651" y="1159672"/>
          <a:ext cx="4837872" cy="4694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0C733DF3-C5AF-4B62-B810-8F5F7CC6909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89467" y="1601910"/>
            <a:ext cx="3810000" cy="381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46513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F8F61C9B-736E-40BC-ACBA-E38ED0B61A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29322" y="580202"/>
            <a:ext cx="7690979" cy="550833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/>
              <a:t>Standard ASL/English Interpreter Business Practices</a:t>
            </a:r>
            <a:endParaRPr lang="en-US" sz="2000" b="0" dirty="0">
              <a:solidFill>
                <a:schemeClr val="tx2">
                  <a:lumMod val="75000"/>
                </a:schemeClr>
              </a:solidFill>
              <a:latin typeface="Gotham Book" panose="02000604040000020004" pitchFamily="50" charset="0"/>
            </a:endParaRPr>
          </a:p>
          <a:p>
            <a:pPr marL="0" indent="0">
              <a:buNone/>
            </a:pPr>
            <a:endParaRPr lang="en-US" sz="1400" b="0" dirty="0">
              <a:solidFill>
                <a:schemeClr val="tx2">
                  <a:lumMod val="75000"/>
                </a:schemeClr>
              </a:solidFill>
              <a:latin typeface="Gotham Book" panose="02000604040000020004" pitchFamily="50" charset="0"/>
            </a:endParaRPr>
          </a:p>
          <a:p>
            <a:pPr marL="0" indent="0">
              <a:buNone/>
            </a:pPr>
            <a:endParaRPr lang="en-US" sz="1400" b="0" dirty="0">
              <a:solidFill>
                <a:schemeClr val="tx2">
                  <a:lumMod val="75000"/>
                </a:schemeClr>
              </a:solidFill>
              <a:latin typeface="Gotham Book" panose="02000604040000020004" pitchFamily="50" charset="0"/>
            </a:endParaRP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53D90CC1-1D40-43D2-8CB7-FAFA8B7918D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152650" y="1600200"/>
          <a:ext cx="7886700" cy="4045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3933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F8F61C9B-736E-40BC-ACBA-E38ED0B61A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29322" y="580202"/>
            <a:ext cx="7690979" cy="550833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/>
              <a:t>Interpreter Terms of Services</a:t>
            </a:r>
            <a:endParaRPr lang="en-US" sz="2000" b="0" dirty="0">
              <a:solidFill>
                <a:schemeClr val="tx2">
                  <a:lumMod val="75000"/>
                </a:schemeClr>
              </a:solidFill>
              <a:latin typeface="Gotham Book" panose="02000604040000020004" pitchFamily="50" charset="0"/>
            </a:endParaRPr>
          </a:p>
          <a:p>
            <a:pPr marL="0" indent="0">
              <a:buNone/>
            </a:pPr>
            <a:endParaRPr lang="en-US" sz="1400" b="0" dirty="0">
              <a:solidFill>
                <a:schemeClr val="tx2">
                  <a:lumMod val="75000"/>
                </a:schemeClr>
              </a:solidFill>
              <a:latin typeface="Gotham Book" panose="02000604040000020004" pitchFamily="50" charset="0"/>
            </a:endParaRPr>
          </a:p>
          <a:p>
            <a:pPr marL="0" indent="0">
              <a:buNone/>
            </a:pPr>
            <a:endParaRPr lang="en-US" sz="1400" b="0" dirty="0">
              <a:solidFill>
                <a:schemeClr val="tx2">
                  <a:lumMod val="75000"/>
                </a:schemeClr>
              </a:solidFill>
              <a:latin typeface="Gotham Book" panose="02000604040000020004" pitchFamily="50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751DDED-9593-49B3-8E9B-A5DA1B6A2469}"/>
              </a:ext>
            </a:extLst>
          </p:cNvPr>
          <p:cNvGrpSpPr/>
          <p:nvPr/>
        </p:nvGrpSpPr>
        <p:grpSpPr>
          <a:xfrm>
            <a:off x="1982486" y="1332370"/>
            <a:ext cx="2507456" cy="518400"/>
            <a:chOff x="0" y="146554"/>
            <a:chExt cx="2507456" cy="518400"/>
          </a:xfrm>
          <a:solidFill>
            <a:schemeClr val="accent3">
              <a:lumMod val="75000"/>
            </a:schemeClr>
          </a:solidFill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EB7423C-7F27-4F53-A474-7E9B787E6564}"/>
                </a:ext>
              </a:extLst>
            </p:cNvPr>
            <p:cNvSpPr/>
            <p:nvPr/>
          </p:nvSpPr>
          <p:spPr>
            <a:xfrm>
              <a:off x="0" y="146554"/>
              <a:ext cx="2507456" cy="518400"/>
            </a:xfrm>
            <a:prstGeom prst="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7787955-43DA-4AE6-B3E3-FC2F3E2CF49B}"/>
                </a:ext>
              </a:extLst>
            </p:cNvPr>
            <p:cNvSpPr txBox="1"/>
            <p:nvPr/>
          </p:nvSpPr>
          <p:spPr>
            <a:xfrm>
              <a:off x="0" y="146554"/>
              <a:ext cx="2507456" cy="5184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73152" rIns="128016" bIns="73152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/>
                <a:t>Rates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64D6E5A-E00A-450B-9B24-C78451735646}"/>
              </a:ext>
            </a:extLst>
          </p:cNvPr>
          <p:cNvGrpSpPr/>
          <p:nvPr/>
        </p:nvGrpSpPr>
        <p:grpSpPr>
          <a:xfrm>
            <a:off x="1982486" y="1850761"/>
            <a:ext cx="2507456" cy="3674868"/>
            <a:chOff x="0" y="664945"/>
            <a:chExt cx="2507456" cy="3674868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82E5305-2132-4B6C-8384-D1796AA04DC1}"/>
                </a:ext>
              </a:extLst>
            </p:cNvPr>
            <p:cNvSpPr/>
            <p:nvPr/>
          </p:nvSpPr>
          <p:spPr>
            <a:xfrm>
              <a:off x="0" y="664945"/>
              <a:ext cx="2507456" cy="3674868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80E04DE-4CFC-46F0-9C00-39E819394017}"/>
                </a:ext>
              </a:extLst>
            </p:cNvPr>
            <p:cNvSpPr txBox="1"/>
            <p:nvPr/>
          </p:nvSpPr>
          <p:spPr>
            <a:xfrm>
              <a:off x="0" y="664945"/>
              <a:ext cx="2507456" cy="367486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171450" lvl="1" indent="-171450" defTabSz="800100">
                <a:spcBef>
                  <a:spcPct val="0"/>
                </a:spcBef>
                <a:buChar char="•"/>
              </a:pPr>
              <a:r>
                <a:rPr lang="en-US" dirty="0"/>
                <a:t>Hourly rates (2 hour minimum)</a:t>
              </a:r>
            </a:p>
            <a:p>
              <a:pPr marL="171450" lvl="1" indent="-171450" defTabSz="800100">
                <a:spcBef>
                  <a:spcPct val="0"/>
                </a:spcBef>
                <a:buChar char="•"/>
              </a:pPr>
              <a:endParaRPr lang="en-US" dirty="0"/>
            </a:p>
            <a:p>
              <a:pPr marL="171450" lvl="1" indent="-171450" defTabSz="800100">
                <a:spcBef>
                  <a:spcPct val="0"/>
                </a:spcBef>
                <a:buChar char="•"/>
              </a:pPr>
              <a:r>
                <a:rPr lang="en-US" dirty="0"/>
                <a:t>Vary among individuals and agencies.</a:t>
              </a:r>
            </a:p>
            <a:p>
              <a:pPr marL="171450" lvl="1" indent="-171450" defTabSz="800100">
                <a:spcBef>
                  <a:spcPct val="0"/>
                </a:spcBef>
                <a:buChar char="•"/>
              </a:pPr>
              <a:endParaRPr lang="en-US" dirty="0"/>
            </a:p>
            <a:p>
              <a:pPr marL="171450" lvl="1" indent="-171450" defTabSz="800100">
                <a:spcBef>
                  <a:spcPct val="0"/>
                </a:spcBef>
                <a:buChar char="•"/>
              </a:pPr>
              <a:r>
                <a:rPr lang="en-US" dirty="0"/>
                <a:t>$50 to $70 per hour from individuals</a:t>
              </a:r>
            </a:p>
            <a:p>
              <a:pPr marL="171450" lvl="1" indent="-171450" defTabSz="800100">
                <a:spcBef>
                  <a:spcPct val="0"/>
                </a:spcBef>
                <a:buChar char="•"/>
              </a:pPr>
              <a:endParaRPr lang="en-US" dirty="0"/>
            </a:p>
            <a:p>
              <a:pPr marL="171450" lvl="1" indent="-171450" defTabSz="800100">
                <a:spcBef>
                  <a:spcPct val="0"/>
                </a:spcBef>
                <a:buChar char="•"/>
              </a:pPr>
              <a:r>
                <a:rPr lang="en-US" dirty="0"/>
                <a:t>$80 to $120 per hour from agencies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186244C-28C5-48F9-B8C8-FE8C22A93EBC}"/>
              </a:ext>
            </a:extLst>
          </p:cNvPr>
          <p:cNvGrpSpPr/>
          <p:nvPr/>
        </p:nvGrpSpPr>
        <p:grpSpPr>
          <a:xfrm>
            <a:off x="4840975" y="1332370"/>
            <a:ext cx="2507456" cy="518400"/>
            <a:chOff x="2858489" y="146554"/>
            <a:chExt cx="2507456" cy="518400"/>
          </a:xfrm>
          <a:solidFill>
            <a:schemeClr val="accent3">
              <a:lumMod val="75000"/>
            </a:schemeClr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3F34C37-844E-4C55-94E3-5AF17B9F5519}"/>
                </a:ext>
              </a:extLst>
            </p:cNvPr>
            <p:cNvSpPr/>
            <p:nvPr/>
          </p:nvSpPr>
          <p:spPr>
            <a:xfrm>
              <a:off x="2858489" y="146554"/>
              <a:ext cx="2507456" cy="518400"/>
            </a:xfrm>
            <a:prstGeom prst="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63567A5-F430-469F-B9BC-14AC0BC3B1E0}"/>
                </a:ext>
              </a:extLst>
            </p:cNvPr>
            <p:cNvSpPr txBox="1"/>
            <p:nvPr/>
          </p:nvSpPr>
          <p:spPr>
            <a:xfrm>
              <a:off x="2858489" y="146554"/>
              <a:ext cx="2507456" cy="5184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73152" rIns="128016" bIns="73152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/>
                <a:t>Travel Fees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9E0235B-8C6D-4D34-8C96-FC7463EFA354}"/>
              </a:ext>
            </a:extLst>
          </p:cNvPr>
          <p:cNvGrpSpPr/>
          <p:nvPr/>
        </p:nvGrpSpPr>
        <p:grpSpPr>
          <a:xfrm>
            <a:off x="4840975" y="1850761"/>
            <a:ext cx="2507456" cy="3674868"/>
            <a:chOff x="2858489" y="664945"/>
            <a:chExt cx="2507456" cy="3674868"/>
          </a:xfrm>
          <a:solidFill>
            <a:srgbClr val="E9F0F3"/>
          </a:solidFill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35C34FF-CEA2-4A4D-965B-0CD2A72730EC}"/>
                </a:ext>
              </a:extLst>
            </p:cNvPr>
            <p:cNvSpPr/>
            <p:nvPr/>
          </p:nvSpPr>
          <p:spPr>
            <a:xfrm>
              <a:off x="2858489" y="664945"/>
              <a:ext cx="2507456" cy="3674868"/>
            </a:xfrm>
            <a:prstGeom prst="rect">
              <a:avLst/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5AF1A2-DDF0-4AD6-B4C2-BE6938B38E5C}"/>
                </a:ext>
              </a:extLst>
            </p:cNvPr>
            <p:cNvSpPr txBox="1"/>
            <p:nvPr/>
          </p:nvSpPr>
          <p:spPr>
            <a:xfrm>
              <a:off x="2858489" y="664945"/>
              <a:ext cx="2507456" cy="367486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171450" lvl="1" indent="-171450" defTabSz="800100">
                <a:spcBef>
                  <a:spcPct val="0"/>
                </a:spcBef>
                <a:buChar char="•"/>
              </a:pPr>
              <a:r>
                <a:rPr lang="en-US" dirty="0"/>
                <a:t>Mileage fees based on round trip miles multiplied by the federal rate, currently at $.58/mile</a:t>
              </a:r>
            </a:p>
            <a:p>
              <a:pPr marL="171450" lvl="1" indent="-171450" defTabSz="800100">
                <a:spcBef>
                  <a:spcPct val="0"/>
                </a:spcBef>
                <a:buChar char="•"/>
              </a:pPr>
              <a:endParaRPr lang="en-US" dirty="0"/>
            </a:p>
            <a:p>
              <a:pPr marL="171450" lvl="1" indent="-171450" defTabSz="800100">
                <a:spcBef>
                  <a:spcPct val="0"/>
                </a:spcBef>
                <a:buChar char="•"/>
              </a:pPr>
              <a:r>
                <a:rPr lang="en-US" dirty="0"/>
                <a:t>Sometimes travel time is charged at the hourly interpreting rate.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47E942B-50AD-48FA-B5BF-CD48574A7D26}"/>
              </a:ext>
            </a:extLst>
          </p:cNvPr>
          <p:cNvGrpSpPr/>
          <p:nvPr/>
        </p:nvGrpSpPr>
        <p:grpSpPr>
          <a:xfrm>
            <a:off x="7699475" y="1332370"/>
            <a:ext cx="2507456" cy="518400"/>
            <a:chOff x="5716989" y="146554"/>
            <a:chExt cx="2507456" cy="518400"/>
          </a:xfrm>
          <a:solidFill>
            <a:schemeClr val="accent3">
              <a:lumMod val="75000"/>
            </a:schemeClr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75FFBBC-CD89-4FFB-92B7-BFC015C015A2}"/>
                </a:ext>
              </a:extLst>
            </p:cNvPr>
            <p:cNvSpPr/>
            <p:nvPr/>
          </p:nvSpPr>
          <p:spPr>
            <a:xfrm>
              <a:off x="5716989" y="146554"/>
              <a:ext cx="2507456" cy="518400"/>
            </a:xfrm>
            <a:prstGeom prst="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4908300-327D-4EB7-96FE-7388E3B3E5AD}"/>
                </a:ext>
              </a:extLst>
            </p:cNvPr>
            <p:cNvSpPr txBox="1"/>
            <p:nvPr/>
          </p:nvSpPr>
          <p:spPr>
            <a:xfrm>
              <a:off x="5716989" y="146554"/>
              <a:ext cx="2507456" cy="5184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73152" rIns="128016" bIns="73152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/>
                <a:t>Cancellation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08C016E-F1D3-4A92-925D-91DACCBFD945}"/>
              </a:ext>
            </a:extLst>
          </p:cNvPr>
          <p:cNvGrpSpPr/>
          <p:nvPr/>
        </p:nvGrpSpPr>
        <p:grpSpPr>
          <a:xfrm>
            <a:off x="7702057" y="1842383"/>
            <a:ext cx="2507456" cy="3674868"/>
            <a:chOff x="5719571" y="656567"/>
            <a:chExt cx="2507456" cy="367486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8905706-B2DA-4641-A120-4B5CD670E4F2}"/>
                </a:ext>
              </a:extLst>
            </p:cNvPr>
            <p:cNvSpPr/>
            <p:nvPr/>
          </p:nvSpPr>
          <p:spPr>
            <a:xfrm>
              <a:off x="5719571" y="656567"/>
              <a:ext cx="2507456" cy="3674868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B01AC6F-83C9-4826-8BC1-7C911AEE3B16}"/>
                </a:ext>
              </a:extLst>
            </p:cNvPr>
            <p:cNvSpPr txBox="1"/>
            <p:nvPr/>
          </p:nvSpPr>
          <p:spPr>
            <a:xfrm>
              <a:off x="5719571" y="656567"/>
              <a:ext cx="2507456" cy="367486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171450" lvl="1" indent="-171450" defTabSz="800100">
                <a:spcBef>
                  <a:spcPct val="0"/>
                </a:spcBef>
                <a:buChar char="•"/>
              </a:pPr>
              <a:r>
                <a:rPr lang="en-US" dirty="0"/>
                <a:t>Policies vary from twenty-four (24) hours to two (2) weeks, </a:t>
              </a:r>
            </a:p>
            <a:p>
              <a:pPr marL="171450" lvl="1" indent="-171450" defTabSz="800100">
                <a:spcBef>
                  <a:spcPct val="0"/>
                </a:spcBef>
                <a:buChar char="•"/>
              </a:pPr>
              <a:endParaRPr lang="en-US" dirty="0"/>
            </a:p>
            <a:p>
              <a:pPr marL="171450" lvl="1" indent="-171450" defTabSz="800100">
                <a:spcBef>
                  <a:spcPct val="0"/>
                </a:spcBef>
                <a:buChar char="•"/>
              </a:pPr>
              <a:r>
                <a:rPr lang="en-US" dirty="0"/>
                <a:t>If assignment requires less time than scheduled or the assignment is cancelled upon arrival, the charges are generally for the time originally requested.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3352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F8F61C9B-736E-40BC-ACBA-E38ED0B61A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29322" y="580202"/>
            <a:ext cx="7690979" cy="55083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Provider Business Practices</a:t>
            </a:r>
            <a:endParaRPr lang="en-US" b="0" dirty="0">
              <a:solidFill>
                <a:schemeClr val="tx2">
                  <a:lumMod val="75000"/>
                </a:schemeClr>
              </a:solidFill>
              <a:latin typeface="Gotham Book" panose="02000604040000020004" pitchFamily="50" charset="0"/>
            </a:endParaRPr>
          </a:p>
          <a:p>
            <a:pPr marL="0" indent="0">
              <a:buNone/>
            </a:pPr>
            <a:endParaRPr lang="en-US" sz="1400" b="0" dirty="0">
              <a:solidFill>
                <a:schemeClr val="tx2">
                  <a:lumMod val="75000"/>
                </a:schemeClr>
              </a:solidFill>
              <a:latin typeface="Gotham Book" panose="02000604040000020004" pitchFamily="50" charset="0"/>
            </a:endParaRPr>
          </a:p>
          <a:p>
            <a:pPr marL="0" indent="0">
              <a:buNone/>
            </a:pPr>
            <a:endParaRPr lang="en-US" sz="1400" b="0" dirty="0">
              <a:solidFill>
                <a:schemeClr val="tx2">
                  <a:lumMod val="75000"/>
                </a:schemeClr>
              </a:solidFill>
              <a:latin typeface="Gotham Book" panose="02000604040000020004" pitchFamily="50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591E08-FDDE-4449-A4DB-D9EB7C0633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119"/>
          <a:stretch/>
        </p:blipFill>
        <p:spPr>
          <a:xfrm>
            <a:off x="7220556" y="1987827"/>
            <a:ext cx="3172714" cy="301155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4185271-858E-4C4C-A418-56A684940B29}"/>
              </a:ext>
            </a:extLst>
          </p:cNvPr>
          <p:cNvSpPr txBox="1"/>
          <p:nvPr/>
        </p:nvSpPr>
        <p:spPr>
          <a:xfrm>
            <a:off x="2343151" y="1657350"/>
            <a:ext cx="44291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Use of provisionally licensed interpreters;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Use of VRI only; and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Hospitals tend to contract with one interpreter service agency, which limits the pool of qualified interpreters.</a:t>
            </a:r>
          </a:p>
        </p:txBody>
      </p:sp>
    </p:spTree>
    <p:extLst>
      <p:ext uri="{BB962C8B-B14F-4D97-AF65-F5344CB8AC3E}">
        <p14:creationId xmlns:p14="http://schemas.microsoft.com/office/powerpoint/2010/main" val="1442065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F8F61C9B-736E-40BC-ACBA-E38ED0B61A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29322" y="580202"/>
            <a:ext cx="7690979" cy="55083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Medical Interpreter Credentialing?</a:t>
            </a:r>
            <a:endParaRPr lang="en-US" b="0" dirty="0">
              <a:solidFill>
                <a:schemeClr val="tx2">
                  <a:lumMod val="75000"/>
                </a:schemeClr>
              </a:solidFill>
              <a:latin typeface="Gotham Book" panose="02000604040000020004" pitchFamily="50" charset="0"/>
            </a:endParaRPr>
          </a:p>
          <a:p>
            <a:pPr marL="0" indent="0">
              <a:buNone/>
            </a:pPr>
            <a:endParaRPr lang="en-US" sz="1400" b="0" dirty="0">
              <a:solidFill>
                <a:schemeClr val="tx2">
                  <a:lumMod val="75000"/>
                </a:schemeClr>
              </a:solidFill>
              <a:latin typeface="Gotham Book" panose="02000604040000020004" pitchFamily="50" charset="0"/>
            </a:endParaRPr>
          </a:p>
          <a:p>
            <a:pPr marL="0" indent="0">
              <a:buNone/>
            </a:pPr>
            <a:endParaRPr lang="en-US" sz="1400" b="0" dirty="0">
              <a:solidFill>
                <a:schemeClr val="tx2">
                  <a:lumMod val="75000"/>
                </a:schemeClr>
              </a:solidFill>
              <a:latin typeface="Gotham Book" panose="02000604040000020004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0D540B-71F0-48E7-8F00-0CAB34BD49F9}"/>
              </a:ext>
            </a:extLst>
          </p:cNvPr>
          <p:cNvSpPr txBox="1"/>
          <p:nvPr/>
        </p:nvSpPr>
        <p:spPr>
          <a:xfrm>
            <a:off x="939114" y="1631092"/>
            <a:ext cx="93911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No standardized, accredited program/certificate for Sign Language Interpreters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RIT/NTID – non-credit “Certificate in Healthcare Interpreting” 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045264BB-8972-45C2-9527-7E72A08B93B0}"/>
              </a:ext>
            </a:extLst>
          </p:cNvPr>
          <p:cNvSpPr txBox="1">
            <a:spLocks/>
          </p:cNvSpPr>
          <p:nvPr/>
        </p:nvSpPr>
        <p:spPr>
          <a:xfrm>
            <a:off x="1789191" y="3481214"/>
            <a:ext cx="7690979" cy="5508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800" b="1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576263" indent="-23336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Franklin Gothic Medium" panose="020B0603020102020204" pitchFamily="34" charset="0"/>
              <a:buChar char="−"/>
              <a:defRPr sz="2400" b="1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973138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HIPAA Compliance?</a:t>
            </a:r>
            <a:endParaRPr lang="en-US" b="0" dirty="0">
              <a:solidFill>
                <a:schemeClr val="tx2">
                  <a:lumMod val="75000"/>
                </a:schemeClr>
              </a:solidFill>
              <a:latin typeface="Gotham Book" panose="02000604040000020004" pitchFamily="50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400" b="0" dirty="0">
              <a:solidFill>
                <a:schemeClr val="tx2">
                  <a:lumMod val="75000"/>
                </a:schemeClr>
              </a:solidFill>
              <a:latin typeface="Gotham Book" panose="02000604040000020004" pitchFamily="50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400" b="0" dirty="0">
              <a:solidFill>
                <a:schemeClr val="tx2">
                  <a:lumMod val="75000"/>
                </a:schemeClr>
              </a:solidFill>
              <a:latin typeface="Gotham Book" panose="02000604040000020004" pitchFamily="50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01A052-7216-44B0-B700-4709E88E5F27}"/>
              </a:ext>
            </a:extLst>
          </p:cNvPr>
          <p:cNvSpPr txBox="1"/>
          <p:nvPr/>
        </p:nvSpPr>
        <p:spPr>
          <a:xfrm>
            <a:off x="939114" y="4312509"/>
            <a:ext cx="93911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Interpreters are considered “business associates” who are assisting covered entities perform health care operations.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8891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301</Words>
  <Application>Microsoft Office PowerPoint</Application>
  <PresentationFormat>Widescreen</PresentationFormat>
  <Paragraphs>48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Arial Black</vt:lpstr>
      <vt:lpstr>Arial Nova Light</vt:lpstr>
      <vt:lpstr>Calibri</vt:lpstr>
      <vt:lpstr>Calibri Light</vt:lpstr>
      <vt:lpstr>Franklin Gothic Demi Cond</vt:lpstr>
      <vt:lpstr>Franklin Gothic Medium</vt:lpstr>
      <vt:lpstr>Gotham Bold</vt:lpstr>
      <vt:lpstr>Gotham Book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Williamson, Lee M</dc:creator>
  <cp:lastModifiedBy>Williamson, Lee M</cp:lastModifiedBy>
  <cp:revision>7</cp:revision>
  <dcterms:created xsi:type="dcterms:W3CDTF">2019-04-04T18:24:39Z</dcterms:created>
  <dcterms:modified xsi:type="dcterms:W3CDTF">2019-04-04T21:01:37Z</dcterms:modified>
</cp:coreProperties>
</file>