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459" r:id="rId2"/>
    <p:sldId id="498" r:id="rId3"/>
    <p:sldId id="500" r:id="rId4"/>
    <p:sldId id="501" r:id="rId5"/>
    <p:sldId id="499" r:id="rId6"/>
    <p:sldId id="502" r:id="rId7"/>
    <p:sldId id="490" r:id="rId8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C46B77-9267-47F4-A8D4-25C803AEC74F}">
          <p14:sldIdLst>
            <p14:sldId id="459"/>
          </p14:sldIdLst>
        </p14:section>
        <p14:section name="Untitled Section" id="{D0548158-F8F8-41D8-9B82-D2DCE1D4B178}">
          <p14:sldIdLst>
            <p14:sldId id="498"/>
            <p14:sldId id="500"/>
            <p14:sldId id="501"/>
            <p14:sldId id="499"/>
            <p14:sldId id="502"/>
            <p14:sldId id="4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rche, Julia K" initials="LJK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7E32"/>
    <a:srgbClr val="5292C1"/>
    <a:srgbClr val="F7FAFC"/>
    <a:srgbClr val="385676"/>
    <a:srgbClr val="31425A"/>
    <a:srgbClr val="456991"/>
    <a:srgbClr val="5086B0"/>
    <a:srgbClr val="395778"/>
    <a:srgbClr val="15365E"/>
    <a:srgbClr val="94B6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54" autoAdjust="0"/>
    <p:restoredTop sz="86425" autoAdjust="0"/>
  </p:normalViewPr>
  <p:slideViewPr>
    <p:cSldViewPr snapToGrid="0">
      <p:cViewPr varScale="1">
        <p:scale>
          <a:sx n="79" d="100"/>
          <a:sy n="79" d="100"/>
        </p:scale>
        <p:origin x="180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27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9" y="0"/>
            <a:ext cx="3038475" cy="463550"/>
          </a:xfrm>
          <a:prstGeom prst="rect">
            <a:avLst/>
          </a:prstGeom>
        </p:spPr>
        <p:txBody>
          <a:bodyPr vert="horz" lIns="91759" tIns="45880" rIns="91759" bIns="458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5" y="0"/>
            <a:ext cx="3038475" cy="463550"/>
          </a:xfrm>
          <a:prstGeom prst="rect">
            <a:avLst/>
          </a:prstGeom>
        </p:spPr>
        <p:txBody>
          <a:bodyPr vert="horz" lIns="91759" tIns="45880" rIns="91759" bIns="45880" rtlCol="0"/>
          <a:lstStyle>
            <a:lvl1pPr algn="r">
              <a:defRPr sz="1200"/>
            </a:lvl1pPr>
          </a:lstStyle>
          <a:p>
            <a:fld id="{A9B734D9-FBB7-4B85-86A2-24E15EDE55E0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9" y="8772526"/>
            <a:ext cx="3038475" cy="463550"/>
          </a:xfrm>
          <a:prstGeom prst="rect">
            <a:avLst/>
          </a:prstGeom>
        </p:spPr>
        <p:txBody>
          <a:bodyPr vert="horz" lIns="91759" tIns="45880" rIns="91759" bIns="458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5" y="8772526"/>
            <a:ext cx="3038475" cy="463550"/>
          </a:xfrm>
          <a:prstGeom prst="rect">
            <a:avLst/>
          </a:prstGeom>
        </p:spPr>
        <p:txBody>
          <a:bodyPr vert="horz" lIns="91759" tIns="45880" rIns="91759" bIns="45880" rtlCol="0" anchor="b"/>
          <a:lstStyle>
            <a:lvl1pPr algn="r">
              <a:defRPr sz="1200"/>
            </a:lvl1pPr>
          </a:lstStyle>
          <a:p>
            <a:fld id="{41803F26-4061-4820-A8A7-DA9F547591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75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7"/>
            <a:ext cx="3037840" cy="463408"/>
          </a:xfrm>
          <a:prstGeom prst="rect">
            <a:avLst/>
          </a:prstGeom>
        </p:spPr>
        <p:txBody>
          <a:bodyPr vert="horz" lIns="93155" tIns="46576" rIns="93155" bIns="465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7"/>
            <a:ext cx="3037840" cy="463408"/>
          </a:xfrm>
          <a:prstGeom prst="rect">
            <a:avLst/>
          </a:prstGeom>
        </p:spPr>
        <p:txBody>
          <a:bodyPr vert="horz" lIns="93155" tIns="46576" rIns="93155" bIns="46576" rtlCol="0"/>
          <a:lstStyle>
            <a:lvl1pPr algn="r">
              <a:defRPr sz="1200"/>
            </a:lvl1pPr>
          </a:lstStyle>
          <a:p>
            <a:fld id="{E3FD6F98-055A-4837-90F2-8E5F6821A1BB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5" tIns="46576" rIns="93155" bIns="4657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8"/>
            <a:ext cx="5608320" cy="3636705"/>
          </a:xfrm>
          <a:prstGeom prst="rect">
            <a:avLst/>
          </a:prstGeom>
        </p:spPr>
        <p:txBody>
          <a:bodyPr vert="horz" lIns="93155" tIns="46576" rIns="93155" bIns="4657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7"/>
            <a:ext cx="3037840" cy="463407"/>
          </a:xfrm>
          <a:prstGeom prst="rect">
            <a:avLst/>
          </a:prstGeom>
        </p:spPr>
        <p:txBody>
          <a:bodyPr vert="horz" lIns="93155" tIns="46576" rIns="93155" bIns="465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72677"/>
            <a:ext cx="3037840" cy="463407"/>
          </a:xfrm>
          <a:prstGeom prst="rect">
            <a:avLst/>
          </a:prstGeom>
        </p:spPr>
        <p:txBody>
          <a:bodyPr vert="horz" lIns="93155" tIns="46576" rIns="93155" bIns="46576" rtlCol="0" anchor="b"/>
          <a:lstStyle>
            <a:lvl1pPr algn="r">
              <a:defRPr sz="1200"/>
            </a:lvl1pPr>
          </a:lstStyle>
          <a:p>
            <a:fld id="{DBCC7D24-0DC9-4E9C-89C0-35D79A09D3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17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863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965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- Photo header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0" y="2069526"/>
            <a:ext cx="2017011" cy="1987602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30109"/>
            <a:ext cx="9144000" cy="351629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0" i="0" baseline="0">
                <a:solidFill>
                  <a:srgbClr val="31425A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solidFill>
                  <a:srgbClr val="385676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Nova Light" panose="020B03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0" i="0" baseline="0">
                <a:solidFill>
                  <a:srgbClr val="385676"/>
                </a:solidFill>
                <a:latin typeface="Arial Nova Light" panose="020B0304020202020204" pitchFamily="34" charset="0"/>
                <a:ea typeface="Arial Nova Light" panose="020B0304020202020204" pitchFamily="34" charset="0"/>
                <a:cs typeface="Arial Nova Light" panose="020B03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35D06F6F-23C4-44D4-84F9-79D382A355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-1"/>
            <a:ext cx="9144000" cy="1650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20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66750" y="1320800"/>
            <a:ext cx="7888288" cy="479530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1200"/>
              </a:spcBef>
              <a:defRPr sz="2800" b="1" i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576263" indent="-233363">
              <a:lnSpc>
                <a:spcPct val="100000"/>
              </a:lnSpc>
              <a:buFont typeface="Franklin Gothic Medium" panose="020B0603020102020204" pitchFamily="34" charset="0"/>
              <a:buChar char="−"/>
              <a:defRPr sz="2400" b="1" i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973138" indent="-228600">
              <a:lnSpc>
                <a:spcPct val="100000"/>
              </a:lnSpc>
              <a:defRPr sz="2000" b="1" i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66750" y="6192308"/>
            <a:ext cx="7923742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65352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&amp;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0" i="0" baseline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80676" y="1233972"/>
            <a:ext cx="7836261" cy="12128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Nova Light" panose="020B0304020202020204" pitchFamily="34" charset="0"/>
                <a:cs typeface="Arial Nova Light" panose="020B0304020202020204" pitchFamily="34" charset="0"/>
              </a:defRPr>
            </a:lvl1pPr>
            <a:lvl2pPr marL="576263" indent="-233363">
              <a:lnSpc>
                <a:spcPct val="100000"/>
              </a:lnSpc>
              <a:spcBef>
                <a:spcPts val="0"/>
              </a:spcBef>
              <a:buFont typeface="Franklin Gothic Medium" panose="020B0603020102020204" pitchFamily="34" charset="0"/>
              <a:buChar char="−"/>
              <a:defRPr sz="2000" b="1" i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Nova Light" panose="020B0304020202020204" pitchFamily="34" charset="0"/>
                <a:cs typeface="Arial Nova Light" panose="020B0304020202020204" pitchFamily="34" charset="0"/>
              </a:defRPr>
            </a:lvl2pPr>
            <a:lvl3pPr marL="973138" indent="-228600"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Nova Light" panose="020B0304020202020204" pitchFamily="34" charset="0"/>
                <a:cs typeface="Arial Nova Light" panose="020B03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74369" y="6175375"/>
            <a:ext cx="7839923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74368" y="2472267"/>
            <a:ext cx="7842569" cy="369423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Nova Light" panose="020B0304020202020204" pitchFamily="34" charset="0"/>
                <a:cs typeface="Arial Nova Light" panose="020B03040202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0" y="64971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Table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0" i="0" baseline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74368" y="6135158"/>
            <a:ext cx="7842570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74368" y="1221273"/>
            <a:ext cx="7842569" cy="49028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Nova Light" panose="020B0304020202020204" pitchFamily="34" charset="0"/>
                <a:cs typeface="Arial Nova Light" panose="020B03040202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6" name="Straight Connector 5"/>
          <p:cNvCxnSpPr>
            <a:cxnSpLocks/>
          </p:cNvCxnSpPr>
          <p:nvPr userDrawn="1"/>
        </p:nvCxnSpPr>
        <p:spPr>
          <a:xfrm>
            <a:off x="60309" y="6497108"/>
            <a:ext cx="9083691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0" i="0" baseline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74369" y="6185958"/>
            <a:ext cx="7842569" cy="22754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74369" y="1782231"/>
            <a:ext cx="3788410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Nova Light" panose="020B0304020202020204" pitchFamily="34" charset="0"/>
                <a:cs typeface="Arial Nova Light" panose="020B0304020202020204" pitchFamily="34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4665132" y="1782231"/>
            <a:ext cx="3840480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Nova Light" panose="020B0304020202020204" pitchFamily="34" charset="0"/>
                <a:cs typeface="Arial Nova Light" panose="020B0304020202020204" pitchFamily="34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74370" y="1214964"/>
            <a:ext cx="378841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Nova Light" panose="020B0304020202020204" pitchFamily="34" charset="0"/>
                <a:cs typeface="Arial Nova Light" panose="020B03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149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Nova Light" panose="020B0304020202020204" pitchFamily="34" charset="0"/>
                <a:cs typeface="Arial Nova Light" panose="020B03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5098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74369" y="1785938"/>
            <a:ext cx="3788094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i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Nova Light" panose="020B0304020202020204" pitchFamily="34" charset="0"/>
                <a:cs typeface="Arial Nova Light" panose="020B0304020202020204" pitchFamily="34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="1" i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Nova Light" panose="020B0304020202020204" pitchFamily="34" charset="0"/>
                <a:cs typeface="Arial Nova Light" panose="020B0304020202020204" pitchFamily="34" charset="0"/>
              </a:defRPr>
            </a:lvl2pPr>
            <a:lvl3pPr>
              <a:defRPr sz="2000" b="1" i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Nova Light" panose="020B0304020202020204" pitchFamily="34" charset="0"/>
                <a:cs typeface="Arial Nova Light" panose="020B03040202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0" i="0" baseline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74369" y="6188075"/>
            <a:ext cx="7842569" cy="31285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74372" y="1214964"/>
            <a:ext cx="3788407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Nova Light" panose="020B0304020202020204" pitchFamily="34" charset="0"/>
                <a:cs typeface="Arial Nova Light" panose="020B03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149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Nova Light" panose="020B0304020202020204" pitchFamily="34" charset="0"/>
                <a:cs typeface="Arial Nova Light" panose="020B03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665449" y="1777059"/>
            <a:ext cx="3840163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i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Nova Light" panose="020B0304020202020204" pitchFamily="34" charset="0"/>
                <a:cs typeface="Arial Nova Light" panose="020B0304020202020204" pitchFamily="34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="1" i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Nova Light" panose="020B0304020202020204" pitchFamily="34" charset="0"/>
                <a:cs typeface="Arial Nova Light" panose="020B0304020202020204" pitchFamily="34" charset="0"/>
              </a:defRPr>
            </a:lvl2pPr>
            <a:lvl3pPr>
              <a:defRPr sz="2000" b="1" i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Nova Light" panose="020B0304020202020204" pitchFamily="34" charset="0"/>
                <a:cs typeface="Arial Nova Light" panose="020B03040202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5098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op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0" i="0" baseline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 txBox="1">
            <a:spLocks/>
          </p:cNvSpPr>
          <p:nvPr userDrawn="1"/>
        </p:nvSpPr>
        <p:spPr>
          <a:xfrm>
            <a:off x="522287" y="6527132"/>
            <a:ext cx="7994651" cy="2667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 baseline="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Arial Black" panose="020B0A04020102020204" pitchFamily="34" charset="0"/>
                <a:cs typeface="Arial Nova Light" panose="020B0304020202020204" pitchFamily="34" charset="0"/>
              </a:rPr>
              <a:t>NCDHHS, Division of Services for the Deaf and Hard of Hearing</a:t>
            </a:r>
          </a:p>
        </p:txBody>
      </p:sp>
      <p:sp>
        <p:nvSpPr>
          <p:cNvPr id="5" name="Text Placeholder 13"/>
          <p:cNvSpPr txBox="1">
            <a:spLocks/>
          </p:cNvSpPr>
          <p:nvPr userDrawn="1"/>
        </p:nvSpPr>
        <p:spPr>
          <a:xfrm>
            <a:off x="8627269" y="6600157"/>
            <a:ext cx="406400" cy="2698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D8F5E8-15B1-AB47-A7E0-4212F4A2D8F9}" type="slidenum">
              <a:rPr lang="en-US" smtClean="0">
                <a:latin typeface="Arial Black" panose="020B0A04020102020204" pitchFamily="34" charset="0"/>
              </a:rPr>
              <a:pPr/>
              <a:t>‹#›</a:t>
            </a:fld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51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76" r:id="rId2"/>
    <p:sldLayoutId id="2147483677" r:id="rId3"/>
    <p:sldLayoutId id="2147483678" r:id="rId4"/>
    <p:sldLayoutId id="2147483691" r:id="rId5"/>
    <p:sldLayoutId id="2147483692" r:id="rId6"/>
    <p:sldLayoutId id="2147483681" r:id="rId7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768596" y="1746363"/>
            <a:ext cx="6084002" cy="2020824"/>
          </a:xfrm>
        </p:spPr>
        <p:txBody>
          <a:bodyPr/>
          <a:lstStyle/>
          <a:p>
            <a:r>
              <a:rPr lang="en-US" sz="2800" dirty="0">
                <a:latin typeface="+mn-lt"/>
              </a:rPr>
              <a:t>Division of Services for the Deaf and Hard of Hearing</a:t>
            </a:r>
          </a:p>
          <a:p>
            <a:r>
              <a:rPr lang="en-US" sz="4800" dirty="0">
                <a:solidFill>
                  <a:srgbClr val="657E32"/>
                </a:solidFill>
              </a:rPr>
              <a:t>The Basics…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768596" y="3569416"/>
            <a:ext cx="5774267" cy="948752"/>
          </a:xfrm>
        </p:spPr>
        <p:txBody>
          <a:bodyPr/>
          <a:lstStyle/>
          <a:p>
            <a:r>
              <a:rPr lang="en-US" dirty="0"/>
              <a:t>Jan Withers, Director</a:t>
            </a:r>
          </a:p>
          <a:p>
            <a:endParaRPr lang="en-US" sz="2400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2768595" y="4216717"/>
            <a:ext cx="5774267" cy="847652"/>
          </a:xfrm>
        </p:spPr>
        <p:txBody>
          <a:bodyPr>
            <a:normAutofit/>
          </a:bodyPr>
          <a:lstStyle/>
          <a:p>
            <a:r>
              <a:rPr lang="en-US" sz="2000" b="1" dirty="0"/>
              <a:t>NCIOM Task Force</a:t>
            </a:r>
          </a:p>
          <a:p>
            <a:r>
              <a:rPr lang="en-US" sz="2000" b="1" dirty="0"/>
              <a:t>March 18, 2019</a:t>
            </a:r>
          </a:p>
        </p:txBody>
      </p:sp>
    </p:spTree>
    <p:extLst>
      <p:ext uri="{BB962C8B-B14F-4D97-AF65-F5344CB8AC3E}">
        <p14:creationId xmlns:p14="http://schemas.microsoft.com/office/powerpoint/2010/main" val="2860315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704F14AB-94E1-4832-9FB9-EEC145D0C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81354" y="459228"/>
            <a:ext cx="9143999" cy="930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 defTabSz="685800" eaLnBrk="1" hangingPunct="1">
              <a:defRPr/>
            </a:pPr>
            <a:r>
              <a:rPr lang="en-US" sz="4000" b="1" dirty="0">
                <a:solidFill>
                  <a:srgbClr val="657E32"/>
                </a:solidFill>
                <a:effectLst/>
                <a:latin typeface="MS Reference Sans Serif" panose="020B0604030504040204" pitchFamily="34" charset="0"/>
              </a:rPr>
              <a:t>Basic Terms You Need Know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8F263A-B94D-428A-BC5F-774C8C43643B}"/>
              </a:ext>
            </a:extLst>
          </p:cNvPr>
          <p:cNvSpPr txBox="1"/>
          <p:nvPr/>
        </p:nvSpPr>
        <p:spPr>
          <a:xfrm>
            <a:off x="633046" y="1708220"/>
            <a:ext cx="77774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Deaf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Hard of Hearing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Deaf-Blind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/>
              <a:t>Deaf or Hard of Hearing with Low 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Late Deafened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Deaf Plus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strike="sngStrike" dirty="0"/>
              <a:t>Hearing-Impaired</a:t>
            </a:r>
            <a:endParaRPr lang="en-US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Hearing Loss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Intersectionality</a:t>
            </a:r>
          </a:p>
        </p:txBody>
      </p:sp>
    </p:spTree>
    <p:extLst>
      <p:ext uri="{BB962C8B-B14F-4D97-AF65-F5344CB8AC3E}">
        <p14:creationId xmlns:p14="http://schemas.microsoft.com/office/powerpoint/2010/main" val="2789060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704F14AB-94E1-4832-9FB9-EEC145D0C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81354" y="459228"/>
            <a:ext cx="9143999" cy="930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 defTabSz="685800" eaLnBrk="1" hangingPunct="1">
              <a:defRPr/>
            </a:pPr>
            <a:r>
              <a:rPr lang="en-US" sz="4000" b="1" dirty="0">
                <a:solidFill>
                  <a:srgbClr val="657E32"/>
                </a:solidFill>
                <a:effectLst/>
                <a:latin typeface="MS Reference Sans Serif" panose="020B0604030504040204" pitchFamily="34" charset="0"/>
              </a:rPr>
              <a:t>“People-First Language”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8F263A-B94D-428A-BC5F-774C8C43643B}"/>
              </a:ext>
            </a:extLst>
          </p:cNvPr>
          <p:cNvSpPr txBox="1"/>
          <p:nvPr/>
        </p:nvSpPr>
        <p:spPr>
          <a:xfrm>
            <a:off x="633046" y="1708220"/>
            <a:ext cx="777742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Widely used by people with disabilities.</a:t>
            </a:r>
          </a:p>
          <a:p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/>
              <a:t>Exception: Culturally Deaf people – those who use American Sign Language (ASL) and are members of the Deaf community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/>
              <a:t>Reason: Deaf identity as a source of pride and view of Deafness as a culture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/>
              <a:t>This sentiment is not as strong among hard of hearing people, though it is acceptable to many to say “Hard of Hearing people.”  More commonly-used is “people with hearing loss.”</a:t>
            </a:r>
          </a:p>
        </p:txBody>
      </p:sp>
    </p:spTree>
    <p:extLst>
      <p:ext uri="{BB962C8B-B14F-4D97-AF65-F5344CB8AC3E}">
        <p14:creationId xmlns:p14="http://schemas.microsoft.com/office/powerpoint/2010/main" val="336871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704F14AB-94E1-4832-9FB9-EEC145D0C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81354" y="459228"/>
            <a:ext cx="9143999" cy="930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 defTabSz="685800" eaLnBrk="1" hangingPunct="1">
              <a:defRPr/>
            </a:pPr>
            <a:r>
              <a:rPr lang="en-US" sz="4000" b="1" dirty="0">
                <a:solidFill>
                  <a:srgbClr val="657E32"/>
                </a:solidFill>
                <a:effectLst/>
                <a:latin typeface="MS Reference Sans Serif" panose="020B0604030504040204" pitchFamily="34" charset="0"/>
              </a:rPr>
              <a:t>American Sign Language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8F263A-B94D-428A-BC5F-774C8C43643B}"/>
              </a:ext>
            </a:extLst>
          </p:cNvPr>
          <p:cNvSpPr txBox="1"/>
          <p:nvPr/>
        </p:nvSpPr>
        <p:spPr>
          <a:xfrm>
            <a:off x="602901" y="1389670"/>
            <a:ext cx="77774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/>
              <a:t>A true language that meets all linguistic requirements for a language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/>
              <a:t>Not “universal” – there are hundreds of sign languages around the world as well as regional dialects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/>
              <a:t>Rich and sophisticated – capable of conveying complex, nuanced, and/or abstract concepts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/>
              <a:t>Prelingually Deaf children face challenges in acquiring language, usually because the early intervention and education systems are inadequate in ensuring language acquisition and literacy</a:t>
            </a:r>
          </a:p>
        </p:txBody>
      </p:sp>
    </p:spTree>
    <p:extLst>
      <p:ext uri="{BB962C8B-B14F-4D97-AF65-F5344CB8AC3E}">
        <p14:creationId xmlns:p14="http://schemas.microsoft.com/office/powerpoint/2010/main" val="1341997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704F14AB-94E1-4832-9FB9-EEC145D0C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81354" y="459228"/>
            <a:ext cx="9143999" cy="930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 defTabSz="685800" eaLnBrk="1" hangingPunct="1">
              <a:defRPr/>
            </a:pPr>
            <a:r>
              <a:rPr lang="en-US" sz="4000" b="1" dirty="0">
                <a:solidFill>
                  <a:srgbClr val="657E32"/>
                </a:solidFill>
                <a:effectLst/>
                <a:latin typeface="MS Reference Sans Serif" panose="020B0604030504040204" pitchFamily="34" charset="0"/>
              </a:rPr>
              <a:t>Communication Rules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8F263A-B94D-428A-BC5F-774C8C43643B}"/>
              </a:ext>
            </a:extLst>
          </p:cNvPr>
          <p:cNvSpPr txBox="1"/>
          <p:nvPr/>
        </p:nvSpPr>
        <p:spPr>
          <a:xfrm>
            <a:off x="602901" y="1389670"/>
            <a:ext cx="793819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Given the wide variety of communication methods used by meeting participants, communication rules serve to ensure all meeting participants have an equal opportunity to participate in a meeting.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Raise your hand if you want to speak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Wait for facilitator to recognize you before speaking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State your name before speaking so that the Deaf, Hard of Hearing, or Deaf-Blind participants know who is talking</a:t>
            </a:r>
          </a:p>
          <a:p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85315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704F14AB-94E1-4832-9FB9-EEC145D0C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81354" y="459228"/>
            <a:ext cx="9143999" cy="930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 defTabSz="685800" eaLnBrk="1" hangingPunct="1">
              <a:defRPr/>
            </a:pPr>
            <a:r>
              <a:rPr lang="en-US" sz="4000" b="1" dirty="0">
                <a:solidFill>
                  <a:srgbClr val="657E32"/>
                </a:solidFill>
                <a:effectLst/>
                <a:latin typeface="MS Reference Sans Serif" panose="020B0604030504040204" pitchFamily="34" charset="0"/>
              </a:rPr>
              <a:t>Sign Language Interpreters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8F263A-B94D-428A-BC5F-774C8C43643B}"/>
              </a:ext>
            </a:extLst>
          </p:cNvPr>
          <p:cNvSpPr txBox="1"/>
          <p:nvPr/>
        </p:nvSpPr>
        <p:spPr>
          <a:xfrm>
            <a:off x="602901" y="1569677"/>
            <a:ext cx="793819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Lag 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Look at the speaker, not the interpreter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Speak normally – they will tell you if you speaking too rapidly, too quietly, </a:t>
            </a:r>
            <a:r>
              <a:rPr lang="en-US" sz="3200" dirty="0" err="1"/>
              <a:t>etc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They are </a:t>
            </a:r>
            <a:r>
              <a:rPr lang="en-US" sz="3200" u="sng" dirty="0"/>
              <a:t>not</a:t>
            </a:r>
            <a:r>
              <a:rPr lang="en-US" sz="3200" dirty="0"/>
              <a:t> participants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Conduct governed by Registry of Interpreters for the Deaf (RID) Code of Professional Conduct</a:t>
            </a:r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10797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BDB0A02-AF84-4D91-B4EB-8429BA4580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38052" y="627230"/>
            <a:ext cx="4153668" cy="1365971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CF092671-0D4D-4880-8813-7113AF6AFD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31809" y="2289289"/>
            <a:ext cx="923330" cy="92333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7BDD07B3-6FBA-42D7-909D-D2FA0246B0A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31809" y="3465997"/>
            <a:ext cx="923330" cy="92333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70115DF1-1708-4CA7-ADE0-A5530E1EED5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34978" y="4707877"/>
            <a:ext cx="923331" cy="9233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FFBD9AE-73CD-4C82-8879-E4388F02D4A8}"/>
              </a:ext>
            </a:extLst>
          </p:cNvPr>
          <p:cNvSpPr txBox="1"/>
          <p:nvPr/>
        </p:nvSpPr>
        <p:spPr>
          <a:xfrm>
            <a:off x="2280451" y="2348624"/>
            <a:ext cx="50833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rgbClr val="789C4A"/>
                </a:solidFill>
              </a:rPr>
              <a:t>Communicate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9B122A-4A46-43A0-B12A-4570C8789ADB}"/>
              </a:ext>
            </a:extLst>
          </p:cNvPr>
          <p:cNvSpPr txBox="1"/>
          <p:nvPr/>
        </p:nvSpPr>
        <p:spPr>
          <a:xfrm>
            <a:off x="2280451" y="3470861"/>
            <a:ext cx="43788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rgbClr val="789C4A"/>
                </a:solidFill>
              </a:rPr>
              <a:t>Collaborate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0F23D6-146D-47DF-85C7-476ACA19A805}"/>
              </a:ext>
            </a:extLst>
          </p:cNvPr>
          <p:cNvSpPr txBox="1"/>
          <p:nvPr/>
        </p:nvSpPr>
        <p:spPr>
          <a:xfrm>
            <a:off x="2362451" y="4612243"/>
            <a:ext cx="30458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rgbClr val="789C4A"/>
                </a:solidFill>
              </a:rPr>
              <a:t>Connect</a:t>
            </a:r>
          </a:p>
        </p:txBody>
      </p:sp>
    </p:spTree>
    <p:extLst>
      <p:ext uri="{BB962C8B-B14F-4D97-AF65-F5344CB8AC3E}">
        <p14:creationId xmlns:p14="http://schemas.microsoft.com/office/powerpoint/2010/main" val="483101348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NC Brand PPT 04.23.15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7F9E3F"/>
      </a:accent1>
      <a:accent2>
        <a:srgbClr val="52849C"/>
      </a:accent2>
      <a:accent3>
        <a:srgbClr val="1F497D"/>
      </a:accent3>
      <a:accent4>
        <a:srgbClr val="71C9C5"/>
      </a:accent4>
      <a:accent5>
        <a:srgbClr val="6D2E75"/>
      </a:accent5>
      <a:accent6>
        <a:srgbClr val="F6D888"/>
      </a:accent6>
      <a:hlink>
        <a:srgbClr val="52849C"/>
      </a:hlink>
      <a:folHlink>
        <a:srgbClr val="52849C"/>
      </a:folHlink>
    </a:clrScheme>
    <a:fontScheme name="TNR/Aria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11708</TotalTime>
  <Words>332</Words>
  <Application>Microsoft Office PowerPoint</Application>
  <PresentationFormat>On-screen Show (4:3)</PresentationFormat>
  <Paragraphs>43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Arial Black</vt:lpstr>
      <vt:lpstr>Arial Nova Light</vt:lpstr>
      <vt:lpstr>Calibri</vt:lpstr>
      <vt:lpstr>Franklin Gothic Demi Cond</vt:lpstr>
      <vt:lpstr>Franklin Gothic Medium</vt:lpstr>
      <vt:lpstr>Franklin Gothic Medium Cond</vt:lpstr>
      <vt:lpstr>Gotham Bold</vt:lpstr>
      <vt:lpstr>Helvetica</vt:lpstr>
      <vt:lpstr>MS Reference Sans Serif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Taryn Dietrich</dc:creator>
  <cp:lastModifiedBy>Withers, Jan</cp:lastModifiedBy>
  <cp:revision>561</cp:revision>
  <cp:lastPrinted>2018-03-22T13:26:44Z</cp:lastPrinted>
  <dcterms:created xsi:type="dcterms:W3CDTF">2015-07-07T20:02:11Z</dcterms:created>
  <dcterms:modified xsi:type="dcterms:W3CDTF">2019-03-15T15:20:19Z</dcterms:modified>
</cp:coreProperties>
</file>