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3"/>
  </p:notesMasterIdLst>
  <p:handoutMasterIdLst>
    <p:handoutMasterId r:id="rId14"/>
  </p:handoutMasterIdLst>
  <p:sldIdLst>
    <p:sldId id="459" r:id="rId2"/>
    <p:sldId id="498" r:id="rId3"/>
    <p:sldId id="505" r:id="rId4"/>
    <p:sldId id="506" r:id="rId5"/>
    <p:sldId id="508" r:id="rId6"/>
    <p:sldId id="507" r:id="rId7"/>
    <p:sldId id="479" r:id="rId8"/>
    <p:sldId id="480" r:id="rId9"/>
    <p:sldId id="494" r:id="rId10"/>
    <p:sldId id="497" r:id="rId11"/>
    <p:sldId id="482" r:id="rId1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C46B77-9267-47F4-A8D4-25C803AEC74F}">
          <p14:sldIdLst>
            <p14:sldId id="459"/>
          </p14:sldIdLst>
        </p14:section>
        <p14:section name="Untitled Section" id="{D0548158-F8F8-41D8-9B82-D2DCE1D4B178}">
          <p14:sldIdLst>
            <p14:sldId id="498"/>
            <p14:sldId id="505"/>
            <p14:sldId id="506"/>
            <p14:sldId id="508"/>
            <p14:sldId id="507"/>
            <p14:sldId id="479"/>
            <p14:sldId id="480"/>
            <p14:sldId id="494"/>
            <p14:sldId id="497"/>
            <p14:sldId id="4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7E32"/>
    <a:srgbClr val="5292C1"/>
    <a:srgbClr val="F7FAFC"/>
    <a:srgbClr val="385676"/>
    <a:srgbClr val="31425A"/>
    <a:srgbClr val="456991"/>
    <a:srgbClr val="5086B0"/>
    <a:srgbClr val="395778"/>
    <a:srgbClr val="15365E"/>
    <a:srgbClr val="94B6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54" autoAdjust="0"/>
    <p:restoredTop sz="95026" autoAdjust="0"/>
  </p:normalViewPr>
  <p:slideViewPr>
    <p:cSldViewPr snapToGrid="0">
      <p:cViewPr varScale="1">
        <p:scale>
          <a:sx n="92" d="100"/>
          <a:sy n="92" d="100"/>
        </p:scale>
        <p:origin x="1421" y="58"/>
      </p:cViewPr>
      <p:guideLst>
        <p:guide orient="horz" pos="2160"/>
        <p:guide pos="2880"/>
      </p:guideLst>
    </p:cSldViewPr>
  </p:slideViewPr>
  <p:outlineViewPr>
    <p:cViewPr>
      <p:scale>
        <a:sx n="33" d="100"/>
        <a:sy n="33" d="100"/>
      </p:scale>
      <p:origin x="0" y="64"/>
    </p:cViewPr>
  </p:outlineViewPr>
  <p:notesTextViewPr>
    <p:cViewPr>
      <p:scale>
        <a:sx n="3" d="2"/>
        <a:sy n="3" d="2"/>
      </p:scale>
      <p:origin x="0" y="0"/>
    </p:cViewPr>
  </p:notesTextViewPr>
  <p:sorterViewPr>
    <p:cViewPr>
      <p:scale>
        <a:sx n="110" d="100"/>
        <a:sy n="110" d="100"/>
      </p:scale>
      <p:origin x="0" y="0"/>
    </p:cViewPr>
  </p:sorterViewPr>
  <p:notesViewPr>
    <p:cSldViewPr snapToGrid="0">
      <p:cViewPr varScale="1">
        <p:scale>
          <a:sx n="66" d="100"/>
          <a:sy n="66" d="100"/>
        </p:scale>
        <p:origin x="27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view3D>
      <c:rotX val="15"/>
      <c:hPercent val="65"/>
      <c:rotY val="20"/>
      <c:depthPercent val="100"/>
      <c:rAngAx val="1"/>
    </c:view3D>
    <c:floor>
      <c:thickness val="0"/>
      <c:spPr>
        <a:solidFill>
          <a:srgbClr val="C0C0C0"/>
        </a:solidFill>
        <a:ln w="3175">
          <a:solidFill>
            <a:srgbClr val="000000"/>
          </a:solidFill>
          <a:prstDash val="solid"/>
        </a:ln>
      </c:spPr>
    </c:floor>
    <c:sideWall>
      <c:thickness val="0"/>
      <c:spPr>
        <a:noFill/>
        <a:ln w="12700">
          <a:solidFill>
            <a:srgbClr val="000000"/>
          </a:solidFill>
          <a:prstDash val="solid"/>
        </a:ln>
      </c:spPr>
    </c:sideWall>
    <c:backWall>
      <c:thickness val="0"/>
      <c:spPr>
        <a:noFill/>
        <a:ln w="12700">
          <a:solidFill>
            <a:srgbClr val="000000"/>
          </a:solidFill>
          <a:prstDash val="solid"/>
        </a:ln>
      </c:spPr>
    </c:backWall>
    <c:plotArea>
      <c:layout>
        <c:manualLayout>
          <c:layoutTarget val="inner"/>
          <c:xMode val="edge"/>
          <c:yMode val="edge"/>
          <c:x val="6.7378971738928442E-2"/>
          <c:y val="3.1805432353703748E-2"/>
          <c:w val="0.93262102826107152"/>
          <c:h val="0.86007203466377635"/>
        </c:manualLayout>
      </c:layout>
      <c:bar3DChart>
        <c:barDir val="col"/>
        <c:grouping val="clustered"/>
        <c:varyColors val="0"/>
        <c:ser>
          <c:idx val="0"/>
          <c:order val="0"/>
          <c:tx>
            <c:strRef>
              <c:f>Sheet1!$A$2</c:f>
              <c:strCache>
                <c:ptCount val="1"/>
                <c:pt idx="0">
                  <c:v>Clients</c:v>
                </c:pt>
              </c:strCache>
            </c:strRef>
          </c:tx>
          <c:spPr>
            <a:solidFill>
              <a:srgbClr val="1F497D">
                <a:lumMod val="60000"/>
                <a:lumOff val="40000"/>
              </a:srgbClr>
            </a:solidFill>
            <a:ln w="14153">
              <a:solidFill>
                <a:srgbClr val="000000"/>
              </a:solidFill>
              <a:prstDash val="solid"/>
            </a:ln>
          </c:spPr>
          <c:invertIfNegative val="0"/>
          <c:dLbls>
            <c:dLbl>
              <c:idx val="0"/>
              <c:layout>
                <c:manualLayout>
                  <c:x val="1.083032490974716E-2"/>
                  <c:y val="-8.6114091452261041E-3"/>
                </c:manualLayout>
              </c:layout>
              <c:tx>
                <c:rich>
                  <a:bodyPr/>
                  <a:lstStyle/>
                  <a:p>
                    <a:fld id="{8610A5B8-DC49-4762-A9EF-9513302CA223}"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E6-4105-B4B7-DDB3FEE65C7C}"/>
                </c:ext>
              </c:extLst>
            </c:dLbl>
            <c:dLbl>
              <c:idx val="1"/>
              <c:layout>
                <c:manualLayout>
                  <c:x val="5.4152093542005186E-3"/>
                  <c:y val="-3.9375854787702211E-2"/>
                </c:manualLayout>
              </c:layout>
              <c:tx>
                <c:rich>
                  <a:bodyPr/>
                  <a:lstStyle/>
                  <a:p>
                    <a:fld id="{4B560598-98DD-4249-9FFE-C65196B69AD7}"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EE6-4105-B4B7-DDB3FEE65C7C}"/>
                </c:ext>
              </c:extLst>
            </c:dLbl>
            <c:dLbl>
              <c:idx val="2"/>
              <c:layout>
                <c:manualLayout>
                  <c:x val="5.1771191312911774E-2"/>
                  <c:y val="-1.3802647592624629E-2"/>
                </c:manualLayout>
              </c:layout>
              <c:tx>
                <c:rich>
                  <a:bodyPr wrap="square" lIns="38100" tIns="19050" rIns="38100" bIns="19050" anchor="ctr">
                    <a:noAutofit/>
                  </a:bodyPr>
                  <a:lstStyle/>
                  <a:p>
                    <a:pPr>
                      <a:defRPr sz="1114" b="1" i="0" u="none" strike="noStrike" baseline="0">
                        <a:solidFill>
                          <a:srgbClr val="000000"/>
                        </a:solidFill>
                        <a:latin typeface="Arial"/>
                        <a:ea typeface="Arial"/>
                        <a:cs typeface="Arial"/>
                      </a:defRPr>
                    </a:pPr>
                    <a:fld id="{0AED62DB-622B-4E00-829A-22B9F398EB8B}" type="VALUE">
                      <a:rPr lang="en-US" baseline="0" smtClean="0"/>
                      <a:pPr>
                        <a:defRPr sz="1114" b="1" i="0" u="none" strike="noStrike" baseline="0">
                          <a:solidFill>
                            <a:srgbClr val="000000"/>
                          </a:solidFill>
                          <a:latin typeface="Arial"/>
                          <a:ea typeface="Arial"/>
                          <a:cs typeface="Arial"/>
                        </a:defRPr>
                      </a:pPr>
                      <a:t>[VALUE]</a:t>
                    </a:fld>
                    <a:endParaRPr lang="en-US"/>
                  </a:p>
                </c:rich>
              </c:tx>
              <c:spPr>
                <a:noFill/>
                <a:ln w="28305">
                  <a:noFill/>
                </a:ln>
              </c:spPr>
              <c:showLegendKey val="0"/>
              <c:showVal val="1"/>
              <c:showCatName val="0"/>
              <c:showSerName val="1"/>
              <c:showPercent val="0"/>
              <c:showBubbleSize val="0"/>
              <c:extLst>
                <c:ext xmlns:c15="http://schemas.microsoft.com/office/drawing/2012/chart" uri="{CE6537A1-D6FC-4f65-9D91-7224C49458BB}">
                  <c15:layout>
                    <c:manualLayout>
                      <c:w val="5.1836783146838233E-2"/>
                      <c:h val="4.886173941274246E-2"/>
                    </c:manualLayout>
                  </c15:layout>
                  <c15:dlblFieldTable/>
                  <c15:showDataLabelsRange val="0"/>
                </c:ext>
                <c:ext xmlns:c16="http://schemas.microsoft.com/office/drawing/2014/chart" uri="{C3380CC4-5D6E-409C-BE32-E72D297353CC}">
                  <c16:uniqueId val="{00000008-DEE6-4105-B4B7-DDB3FEE65C7C}"/>
                </c:ext>
              </c:extLst>
            </c:dLbl>
            <c:dLbl>
              <c:idx val="3"/>
              <c:layout>
                <c:manualLayout>
                  <c:x val="5.0936124672776202E-2"/>
                  <c:y val="5.4163143077735881E-3"/>
                </c:manualLayout>
              </c:layout>
              <c:spPr>
                <a:noFill/>
                <a:ln w="28305">
                  <a:noFill/>
                </a:ln>
              </c:spPr>
              <c:txPr>
                <a:bodyPr wrap="square" lIns="38100" tIns="19050" rIns="38100" bIns="19050" anchor="ctr">
                  <a:noAutofit/>
                </a:bodyPr>
                <a:lstStyle/>
                <a:p>
                  <a:pPr>
                    <a:defRPr sz="1114"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6647531671428566E-2"/>
                      <c:h val="4.9436442722158969E-2"/>
                    </c:manualLayout>
                  </c15:layout>
                </c:ext>
                <c:ext xmlns:c16="http://schemas.microsoft.com/office/drawing/2014/chart" uri="{C3380CC4-5D6E-409C-BE32-E72D297353CC}">
                  <c16:uniqueId val="{00000009-DEE6-4105-B4B7-DDB3FEE65C7C}"/>
                </c:ext>
              </c:extLst>
            </c:dLbl>
            <c:dLbl>
              <c:idx val="4"/>
              <c:layout>
                <c:manualLayout>
                  <c:x val="1.2256340438599139E-2"/>
                  <c:y val="-2.27860028388006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EE6-4105-B4B7-DDB3FEE65C7C}"/>
                </c:ext>
              </c:extLst>
            </c:dLbl>
            <c:spPr>
              <a:noFill/>
              <a:ln w="28305">
                <a:noFill/>
              </a:ln>
            </c:spPr>
            <c:txPr>
              <a:bodyPr wrap="square" lIns="38100" tIns="19050" rIns="38100" bIns="19050" anchor="ctr">
                <a:spAutoFit/>
              </a:bodyPr>
              <a:lstStyle/>
              <a:p>
                <a:pPr>
                  <a:defRPr sz="1114"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5"/>
                <c:pt idx="0">
                  <c:v>2013-2014</c:v>
                </c:pt>
                <c:pt idx="1">
                  <c:v>2014-2015</c:v>
                </c:pt>
                <c:pt idx="2">
                  <c:v>2015-2016</c:v>
                </c:pt>
                <c:pt idx="3">
                  <c:v>2016-2017</c:v>
                </c:pt>
                <c:pt idx="4">
                  <c:v>2017-2018</c:v>
                </c:pt>
              </c:strCache>
            </c:strRef>
          </c:cat>
          <c:val>
            <c:numRef>
              <c:f>Sheet1!$B$2:$L$2</c:f>
              <c:numCache>
                <c:formatCode>General</c:formatCode>
                <c:ptCount val="5"/>
                <c:pt idx="0">
                  <c:v>5111</c:v>
                </c:pt>
                <c:pt idx="1">
                  <c:v>5560</c:v>
                </c:pt>
                <c:pt idx="2">
                  <c:v>5907</c:v>
                </c:pt>
                <c:pt idx="3">
                  <c:v>5751</c:v>
                </c:pt>
                <c:pt idx="4">
                  <c:v>5298</c:v>
                </c:pt>
              </c:numCache>
            </c:numRef>
          </c:val>
          <c:extLst>
            <c:ext xmlns:c16="http://schemas.microsoft.com/office/drawing/2014/chart" uri="{C3380CC4-5D6E-409C-BE32-E72D297353CC}">
              <c16:uniqueId val="{0000000B-DEE6-4105-B4B7-DDB3FEE65C7C}"/>
            </c:ext>
          </c:extLst>
        </c:ser>
        <c:dLbls>
          <c:showLegendKey val="0"/>
          <c:showVal val="0"/>
          <c:showCatName val="0"/>
          <c:showSerName val="0"/>
          <c:showPercent val="0"/>
          <c:showBubbleSize val="0"/>
        </c:dLbls>
        <c:gapWidth val="150"/>
        <c:gapDepth val="0"/>
        <c:shape val="box"/>
        <c:axId val="390477440"/>
        <c:axId val="389794560"/>
        <c:axId val="0"/>
      </c:bar3DChart>
      <c:catAx>
        <c:axId val="390477440"/>
        <c:scaling>
          <c:orientation val="minMax"/>
        </c:scaling>
        <c:delete val="0"/>
        <c:axPos val="b"/>
        <c:numFmt formatCode="General" sourceLinked="1"/>
        <c:majorTickMark val="out"/>
        <c:minorTickMark val="none"/>
        <c:tickLblPos val="low"/>
        <c:spPr>
          <a:ln w="3538">
            <a:solidFill>
              <a:srgbClr val="000000"/>
            </a:solidFill>
            <a:prstDash val="solid"/>
          </a:ln>
        </c:spPr>
        <c:txPr>
          <a:bodyPr rot="0" vert="horz"/>
          <a:lstStyle/>
          <a:p>
            <a:pPr>
              <a:defRPr sz="1114" b="1" i="0" u="none" strike="noStrike" baseline="0">
                <a:solidFill>
                  <a:srgbClr val="000000"/>
                </a:solidFill>
                <a:latin typeface="Arial"/>
                <a:ea typeface="Arial"/>
                <a:cs typeface="Arial"/>
              </a:defRPr>
            </a:pPr>
            <a:endParaRPr lang="en-US"/>
          </a:p>
        </c:txPr>
        <c:crossAx val="389794560"/>
        <c:crosses val="autoZero"/>
        <c:auto val="1"/>
        <c:lblAlgn val="ctr"/>
        <c:lblOffset val="100"/>
        <c:tickLblSkip val="1"/>
        <c:tickMarkSkip val="1"/>
        <c:noMultiLvlLbl val="0"/>
      </c:catAx>
      <c:valAx>
        <c:axId val="389794560"/>
        <c:scaling>
          <c:orientation val="minMax"/>
        </c:scaling>
        <c:delete val="0"/>
        <c:axPos val="l"/>
        <c:majorGridlines>
          <c:spPr>
            <a:ln w="3538">
              <a:solidFill>
                <a:srgbClr val="000000"/>
              </a:solidFill>
              <a:prstDash val="solid"/>
            </a:ln>
          </c:spPr>
        </c:majorGridlines>
        <c:numFmt formatCode="General" sourceLinked="1"/>
        <c:majorTickMark val="out"/>
        <c:minorTickMark val="none"/>
        <c:tickLblPos val="nextTo"/>
        <c:spPr>
          <a:ln w="3538">
            <a:solidFill>
              <a:srgbClr val="000000"/>
            </a:solidFill>
            <a:prstDash val="solid"/>
          </a:ln>
        </c:spPr>
        <c:txPr>
          <a:bodyPr rot="0" vert="horz"/>
          <a:lstStyle/>
          <a:p>
            <a:pPr>
              <a:defRPr sz="1560" b="1" i="0" u="none" strike="noStrike" baseline="0">
                <a:solidFill>
                  <a:srgbClr val="000000"/>
                </a:solidFill>
                <a:latin typeface="Arial"/>
                <a:ea typeface="Arial"/>
                <a:cs typeface="Arial"/>
              </a:defRPr>
            </a:pPr>
            <a:endParaRPr lang="en-US"/>
          </a:p>
        </c:txPr>
        <c:crossAx val="390477440"/>
        <c:crosses val="autoZero"/>
        <c:crossBetween val="between"/>
      </c:valAx>
      <c:spPr>
        <a:noFill/>
        <a:ln w="28305">
          <a:noFill/>
        </a:ln>
      </c:spPr>
    </c:plotArea>
    <c:plotVisOnly val="1"/>
    <c:dispBlanksAs val="gap"/>
    <c:showDLblsOverMax val="0"/>
  </c:chart>
  <c:spPr>
    <a:noFill/>
    <a:ln>
      <a:noFill/>
    </a:ln>
  </c:spPr>
  <c:txPr>
    <a:bodyPr/>
    <a:lstStyle/>
    <a:p>
      <a:pPr>
        <a:defRPr sz="2006" b="1"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view3D>
      <c:rotX val="16"/>
      <c:hPercent val="51"/>
      <c:rotY val="24"/>
      <c:depthPercent val="100"/>
      <c:rAngAx val="1"/>
    </c:view3D>
    <c:floor>
      <c:thickness val="0"/>
      <c:spPr>
        <a:solidFill>
          <a:srgbClr val="C0C0C0"/>
        </a:solidFill>
        <a:ln w="3175">
          <a:solidFill>
            <a:srgbClr val="000000"/>
          </a:solidFill>
          <a:prstDash val="solid"/>
        </a:ln>
      </c:spPr>
    </c:floor>
    <c:sideWall>
      <c:thickness val="0"/>
      <c:spPr>
        <a:noFill/>
        <a:ln w="12700">
          <a:solidFill>
            <a:srgbClr val="000000"/>
          </a:solidFill>
          <a:prstDash val="solid"/>
        </a:ln>
      </c:spPr>
    </c:sideWall>
    <c:backWall>
      <c:thickness val="0"/>
      <c:spPr>
        <a:noFill/>
        <a:ln w="12700">
          <a:solidFill>
            <a:srgbClr val="000000"/>
          </a:solidFill>
          <a:prstDash val="solid"/>
        </a:ln>
      </c:spPr>
    </c:backWall>
    <c:plotArea>
      <c:layout>
        <c:manualLayout>
          <c:layoutTarget val="inner"/>
          <c:xMode val="edge"/>
          <c:yMode val="edge"/>
          <c:x val="7.2545964060380469E-2"/>
          <c:y val="4.3373493975903614E-2"/>
          <c:w val="0.9274540359396195"/>
          <c:h val="0.7903614457831325"/>
        </c:manualLayout>
      </c:layout>
      <c:bar3DChart>
        <c:barDir val="col"/>
        <c:grouping val="clustered"/>
        <c:varyColors val="0"/>
        <c:ser>
          <c:idx val="0"/>
          <c:order val="0"/>
          <c:tx>
            <c:strRef>
              <c:f>Sheet1!$A$2</c:f>
              <c:strCache>
                <c:ptCount val="1"/>
                <c:pt idx="0">
                  <c:v>Number of Staff</c:v>
                </c:pt>
              </c:strCache>
            </c:strRef>
          </c:tx>
          <c:spPr>
            <a:solidFill>
              <a:srgbClr val="CCFFFF"/>
            </a:solidFill>
            <a:ln w="14205">
              <a:solidFill>
                <a:srgbClr val="000000"/>
              </a:solidFill>
              <a:prstDash val="solid"/>
            </a:ln>
          </c:spPr>
          <c:invertIfNegative val="0"/>
          <c:dLbls>
            <c:dLbl>
              <c:idx val="0"/>
              <c:layout>
                <c:manualLayout>
                  <c:x val="7.9816394199968103E-3"/>
                  <c:y val="-1.8332833510138417E-2"/>
                </c:manualLayout>
              </c:layout>
              <c:spPr>
                <a:noFill/>
                <a:ln w="28410">
                  <a:noFill/>
                </a:ln>
              </c:spPr>
              <c:txPr>
                <a:bodyPr/>
                <a:lstStyle/>
                <a:p>
                  <a:pPr>
                    <a:defRPr sz="14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9D-4D3B-AB4A-53692D8AC272}"/>
                </c:ext>
              </c:extLst>
            </c:dLbl>
            <c:dLbl>
              <c:idx val="1"/>
              <c:layout>
                <c:manualLayout>
                  <c:x val="7.0790840713139125E-3"/>
                  <c:y val="-7.48752177964832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9D-4D3B-AB4A-53692D8AC272}"/>
                </c:ext>
              </c:extLst>
            </c:dLbl>
            <c:dLbl>
              <c:idx val="2"/>
              <c:layout>
                <c:manualLayout>
                  <c:x val="7.0790840713137052E-3"/>
                  <c:y val="-4.99168118643221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D9D-4D3B-AB4A-53692D8AC272}"/>
                </c:ext>
              </c:extLst>
            </c:dLbl>
            <c:dLbl>
              <c:idx val="4"/>
              <c:layout>
                <c:manualLayout>
                  <c:x val="1.5056021440406806E-2"/>
                  <c:y val="-1.24792029660805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D9D-4D3B-AB4A-53692D8AC272}"/>
                </c:ext>
              </c:extLst>
            </c:dLbl>
            <c:spPr>
              <a:noFill/>
              <a:ln w="28410">
                <a:noFill/>
              </a:ln>
            </c:spPr>
            <c:txPr>
              <a:bodyPr wrap="square" lIns="38100" tIns="19050" rIns="38100" bIns="19050" anchor="ctr">
                <a:spAutoFit/>
              </a:bodyPr>
              <a:lstStyle/>
              <a:p>
                <a:pPr>
                  <a:defRPr sz="14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Sheet1!$C$1:$M$1</c:f>
              <c:strCache>
                <c:ptCount val="5"/>
                <c:pt idx="0">
                  <c:v>2013-2014</c:v>
                </c:pt>
                <c:pt idx="1">
                  <c:v>2014-2015</c:v>
                </c:pt>
                <c:pt idx="2">
                  <c:v>2015-2016</c:v>
                </c:pt>
                <c:pt idx="3">
                  <c:v>2016-2017</c:v>
                </c:pt>
                <c:pt idx="4">
                  <c:v>2017-2018</c:v>
                </c:pt>
              </c:strCache>
            </c:strRef>
          </c:cat>
          <c:val>
            <c:numRef>
              <c:f>Sheet1!$C$2:$M$2</c:f>
              <c:numCache>
                <c:formatCode>General</c:formatCode>
                <c:ptCount val="5"/>
                <c:pt idx="0">
                  <c:v>3378</c:v>
                </c:pt>
                <c:pt idx="1">
                  <c:v>4161</c:v>
                </c:pt>
                <c:pt idx="2">
                  <c:v>3505</c:v>
                </c:pt>
                <c:pt idx="3">
                  <c:v>4073</c:v>
                </c:pt>
                <c:pt idx="4">
                  <c:v>3130</c:v>
                </c:pt>
              </c:numCache>
            </c:numRef>
          </c:val>
          <c:extLst>
            <c:ext xmlns:c16="http://schemas.microsoft.com/office/drawing/2014/chart" uri="{C3380CC4-5D6E-409C-BE32-E72D297353CC}">
              <c16:uniqueId val="{0000000A-DD9D-4D3B-AB4A-53692D8AC272}"/>
            </c:ext>
          </c:extLst>
        </c:ser>
        <c:ser>
          <c:idx val="1"/>
          <c:order val="1"/>
          <c:tx>
            <c:strRef>
              <c:f>Sheet1!$A$3</c:f>
              <c:strCache>
                <c:ptCount val="1"/>
                <c:pt idx="0">
                  <c:v>Number of Agencies</c:v>
                </c:pt>
              </c:strCache>
            </c:strRef>
          </c:tx>
          <c:spPr>
            <a:solidFill>
              <a:srgbClr val="456991"/>
            </a:solidFill>
            <a:ln w="14205">
              <a:solidFill>
                <a:srgbClr val="000000"/>
              </a:solidFill>
              <a:prstDash val="solid"/>
            </a:ln>
          </c:spPr>
          <c:invertIfNegative val="0"/>
          <c:dLbls>
            <c:dLbl>
              <c:idx val="0"/>
              <c:layout>
                <c:manualLayout>
                  <c:x val="2.001931530875899E-2"/>
                  <c:y val="-2.2685422286402229E-2"/>
                </c:manualLayout>
              </c:layout>
              <c:numFmt formatCode="#,##0" sourceLinked="0"/>
              <c:spPr>
                <a:noFill/>
                <a:ln w="28410">
                  <a:noFill/>
                </a:ln>
              </c:spPr>
              <c:txPr>
                <a:bodyPr/>
                <a:lstStyle/>
                <a:p>
                  <a:pPr>
                    <a:defRPr sz="14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D9D-4D3B-AB4A-53692D8AC272}"/>
                </c:ext>
              </c:extLst>
            </c:dLbl>
            <c:dLbl>
              <c:idx val="1"/>
              <c:layout>
                <c:manualLayout>
                  <c:x val="1.9821435399678955E-2"/>
                  <c:y val="-7.48752177964823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D9D-4D3B-AB4A-53692D8AC272}"/>
                </c:ext>
              </c:extLst>
            </c:dLbl>
            <c:dLbl>
              <c:idx val="2"/>
              <c:layout>
                <c:manualLayout>
                  <c:x val="1.698980177115339E-2"/>
                  <c:y val="-7.48752177964841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D9D-4D3B-AB4A-53692D8AC272}"/>
                </c:ext>
              </c:extLst>
            </c:dLbl>
            <c:dLbl>
              <c:idx val="3"/>
              <c:layout>
                <c:manualLayout>
                  <c:x val="1.1292016080304919E-2"/>
                  <c:y val="-9.98336237286443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D9D-4D3B-AB4A-53692D8AC272}"/>
                </c:ext>
              </c:extLst>
            </c:dLbl>
            <c:dLbl>
              <c:idx val="4"/>
              <c:layout>
                <c:manualLayout>
                  <c:x val="1.5056021440406806E-2"/>
                  <c:y val="-1.7470884152512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D9D-4D3B-AB4A-53692D8AC272}"/>
                </c:ext>
              </c:extLst>
            </c:dLbl>
            <c:numFmt formatCode="#,##0" sourceLinked="0"/>
            <c:spPr>
              <a:noFill/>
              <a:ln w="28410">
                <a:noFill/>
              </a:ln>
            </c:spPr>
            <c:txPr>
              <a:bodyPr wrap="square" lIns="38100" tIns="19050" rIns="38100" bIns="19050" anchor="ctr">
                <a:spAutoFit/>
              </a:bodyPr>
              <a:lstStyle/>
              <a:p>
                <a:pPr>
                  <a:defRPr sz="14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Sheet1!$C$1:$M$1</c:f>
              <c:strCache>
                <c:ptCount val="5"/>
                <c:pt idx="0">
                  <c:v>2013-2014</c:v>
                </c:pt>
                <c:pt idx="1">
                  <c:v>2014-2015</c:v>
                </c:pt>
                <c:pt idx="2">
                  <c:v>2015-2016</c:v>
                </c:pt>
                <c:pt idx="3">
                  <c:v>2016-2017</c:v>
                </c:pt>
                <c:pt idx="4">
                  <c:v>2017-2018</c:v>
                </c:pt>
              </c:strCache>
            </c:strRef>
          </c:cat>
          <c:val>
            <c:numRef>
              <c:f>Sheet1!$C$3:$M$3</c:f>
              <c:numCache>
                <c:formatCode>General</c:formatCode>
                <c:ptCount val="5"/>
                <c:pt idx="0">
                  <c:v>952</c:v>
                </c:pt>
                <c:pt idx="1">
                  <c:v>733</c:v>
                </c:pt>
                <c:pt idx="2">
                  <c:v>689</c:v>
                </c:pt>
                <c:pt idx="3">
                  <c:v>710</c:v>
                </c:pt>
                <c:pt idx="4">
                  <c:v>569</c:v>
                </c:pt>
              </c:numCache>
            </c:numRef>
          </c:val>
          <c:extLst>
            <c:ext xmlns:c16="http://schemas.microsoft.com/office/drawing/2014/chart" uri="{C3380CC4-5D6E-409C-BE32-E72D297353CC}">
              <c16:uniqueId val="{00000016-DD9D-4D3B-AB4A-53692D8AC272}"/>
            </c:ext>
          </c:extLst>
        </c:ser>
        <c:dLbls>
          <c:showLegendKey val="0"/>
          <c:showVal val="0"/>
          <c:showCatName val="0"/>
          <c:showSerName val="0"/>
          <c:showPercent val="0"/>
          <c:showBubbleSize val="0"/>
        </c:dLbls>
        <c:gapWidth val="150"/>
        <c:gapDepth val="0"/>
        <c:shape val="box"/>
        <c:axId val="389795344"/>
        <c:axId val="389795736"/>
        <c:axId val="0"/>
      </c:bar3DChart>
      <c:catAx>
        <c:axId val="389795344"/>
        <c:scaling>
          <c:orientation val="minMax"/>
        </c:scaling>
        <c:delete val="0"/>
        <c:axPos val="b"/>
        <c:numFmt formatCode="General" sourceLinked="1"/>
        <c:majorTickMark val="out"/>
        <c:minorTickMark val="none"/>
        <c:tickLblPos val="low"/>
        <c:spPr>
          <a:ln w="3551">
            <a:solidFill>
              <a:srgbClr val="000000"/>
            </a:solidFill>
            <a:prstDash val="solid"/>
          </a:ln>
        </c:spPr>
        <c:txPr>
          <a:bodyPr rot="0" vert="horz"/>
          <a:lstStyle/>
          <a:p>
            <a:pPr>
              <a:defRPr sz="1100" b="1" i="0" u="none" strike="noStrike" baseline="0">
                <a:solidFill>
                  <a:srgbClr val="000000"/>
                </a:solidFill>
                <a:latin typeface="Arial"/>
                <a:ea typeface="Arial"/>
                <a:cs typeface="Arial"/>
              </a:defRPr>
            </a:pPr>
            <a:endParaRPr lang="en-US"/>
          </a:p>
        </c:txPr>
        <c:crossAx val="389795736"/>
        <c:crosses val="autoZero"/>
        <c:auto val="1"/>
        <c:lblAlgn val="ctr"/>
        <c:lblOffset val="100"/>
        <c:tickLblSkip val="1"/>
        <c:tickMarkSkip val="1"/>
        <c:noMultiLvlLbl val="0"/>
      </c:catAx>
      <c:valAx>
        <c:axId val="389795736"/>
        <c:scaling>
          <c:orientation val="minMax"/>
        </c:scaling>
        <c:delete val="0"/>
        <c:axPos val="l"/>
        <c:majorGridlines>
          <c:spPr>
            <a:ln w="3551">
              <a:solidFill>
                <a:srgbClr val="000000"/>
              </a:solidFill>
              <a:prstDash val="solid"/>
            </a:ln>
          </c:spPr>
        </c:majorGridlines>
        <c:numFmt formatCode="General" sourceLinked="1"/>
        <c:majorTickMark val="out"/>
        <c:minorTickMark val="none"/>
        <c:tickLblPos val="nextTo"/>
        <c:spPr>
          <a:ln w="3551">
            <a:solidFill>
              <a:srgbClr val="000000"/>
            </a:solidFill>
            <a:prstDash val="solid"/>
          </a:ln>
        </c:spPr>
        <c:txPr>
          <a:bodyPr rot="0" vert="horz"/>
          <a:lstStyle/>
          <a:p>
            <a:pPr>
              <a:defRPr sz="1566" b="1" i="0" u="none" strike="noStrike" baseline="0">
                <a:solidFill>
                  <a:srgbClr val="000000"/>
                </a:solidFill>
                <a:latin typeface="Arial"/>
                <a:ea typeface="Arial"/>
                <a:cs typeface="Arial"/>
              </a:defRPr>
            </a:pPr>
            <a:endParaRPr lang="en-US"/>
          </a:p>
        </c:txPr>
        <c:crossAx val="389795344"/>
        <c:crosses val="autoZero"/>
        <c:crossBetween val="between"/>
      </c:valAx>
      <c:spPr>
        <a:noFill/>
        <a:ln w="28410">
          <a:noFill/>
        </a:ln>
      </c:spPr>
    </c:plotArea>
    <c:legend>
      <c:legendPos val="b"/>
      <c:layout>
        <c:manualLayout>
          <c:xMode val="edge"/>
          <c:yMode val="edge"/>
          <c:x val="0.76218870319649556"/>
          <c:y val="0.27546102628193569"/>
          <c:w val="0.15551361159327753"/>
          <c:h val="0.28960945306317021"/>
        </c:manualLayout>
      </c:layout>
      <c:overlay val="0"/>
      <c:spPr>
        <a:solidFill>
          <a:srgbClr val="FFFFFF"/>
        </a:solidFill>
        <a:ln w="3551">
          <a:noFill/>
          <a:prstDash val="solid"/>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985" b="1" i="0" u="none" strike="noStrike" baseline="0">
          <a:solidFill>
            <a:srgbClr val="000000"/>
          </a:solidFill>
          <a:latin typeface="Arial"/>
          <a:ea typeface="Arial"/>
          <a:cs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0"/>
            <a:ext cx="3038475" cy="463550"/>
          </a:xfrm>
          <a:prstGeom prst="rect">
            <a:avLst/>
          </a:prstGeom>
        </p:spPr>
        <p:txBody>
          <a:bodyPr vert="horz" lIns="91759" tIns="45880" rIns="91759" bIns="45880" rtlCol="0"/>
          <a:lstStyle>
            <a:lvl1pPr algn="l">
              <a:defRPr sz="1200"/>
            </a:lvl1pPr>
          </a:lstStyle>
          <a:p>
            <a:endParaRPr lang="en-US" dirty="0"/>
          </a:p>
        </p:txBody>
      </p:sp>
      <p:sp>
        <p:nvSpPr>
          <p:cNvPr id="3" name="Date Placeholder 2"/>
          <p:cNvSpPr>
            <a:spLocks noGrp="1"/>
          </p:cNvSpPr>
          <p:nvPr>
            <p:ph type="dt" sz="quarter" idx="1"/>
          </p:nvPr>
        </p:nvSpPr>
        <p:spPr>
          <a:xfrm>
            <a:off x="3970346" y="0"/>
            <a:ext cx="3038475" cy="463550"/>
          </a:xfrm>
          <a:prstGeom prst="rect">
            <a:avLst/>
          </a:prstGeom>
        </p:spPr>
        <p:txBody>
          <a:bodyPr vert="horz" lIns="91759" tIns="45880" rIns="91759" bIns="45880" rtlCol="0"/>
          <a:lstStyle>
            <a:lvl1pPr algn="r">
              <a:defRPr sz="1200"/>
            </a:lvl1pPr>
          </a:lstStyle>
          <a:p>
            <a:fld id="{A9B734D9-FBB7-4B85-86A2-24E15EDE55E0}" type="datetimeFigureOut">
              <a:rPr lang="en-US" smtClean="0"/>
              <a:t>3/15/2019</a:t>
            </a:fld>
            <a:endParaRPr lang="en-US" dirty="0"/>
          </a:p>
        </p:txBody>
      </p:sp>
      <p:sp>
        <p:nvSpPr>
          <p:cNvPr id="4" name="Footer Placeholder 3"/>
          <p:cNvSpPr>
            <a:spLocks noGrp="1"/>
          </p:cNvSpPr>
          <p:nvPr>
            <p:ph type="ftr" sz="quarter" idx="2"/>
          </p:nvPr>
        </p:nvSpPr>
        <p:spPr>
          <a:xfrm>
            <a:off x="10" y="8772526"/>
            <a:ext cx="3038475" cy="463550"/>
          </a:xfrm>
          <a:prstGeom prst="rect">
            <a:avLst/>
          </a:prstGeom>
        </p:spPr>
        <p:txBody>
          <a:bodyPr vert="horz" lIns="91759" tIns="45880" rIns="91759" bIns="458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6" y="8772526"/>
            <a:ext cx="3038475" cy="463550"/>
          </a:xfrm>
          <a:prstGeom prst="rect">
            <a:avLst/>
          </a:prstGeom>
        </p:spPr>
        <p:txBody>
          <a:bodyPr vert="horz" lIns="91759" tIns="45880" rIns="91759" bIns="45880"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8"/>
            <a:ext cx="3037840" cy="463408"/>
          </a:xfrm>
          <a:prstGeom prst="rect">
            <a:avLst/>
          </a:prstGeom>
        </p:spPr>
        <p:txBody>
          <a:bodyPr vert="horz" lIns="93155" tIns="46576" rIns="93155" bIns="46576" rtlCol="0"/>
          <a:lstStyle>
            <a:lvl1pPr algn="l">
              <a:defRPr sz="1200"/>
            </a:lvl1pPr>
          </a:lstStyle>
          <a:p>
            <a:endParaRPr lang="en-US" dirty="0"/>
          </a:p>
        </p:txBody>
      </p:sp>
      <p:sp>
        <p:nvSpPr>
          <p:cNvPr id="3" name="Date Placeholder 2"/>
          <p:cNvSpPr>
            <a:spLocks noGrp="1"/>
          </p:cNvSpPr>
          <p:nvPr>
            <p:ph type="dt" idx="1"/>
          </p:nvPr>
        </p:nvSpPr>
        <p:spPr>
          <a:xfrm>
            <a:off x="3970939" y="8"/>
            <a:ext cx="3037840" cy="463408"/>
          </a:xfrm>
          <a:prstGeom prst="rect">
            <a:avLst/>
          </a:prstGeom>
        </p:spPr>
        <p:txBody>
          <a:bodyPr vert="horz" lIns="93155" tIns="46576" rIns="93155" bIns="46576" rtlCol="0"/>
          <a:lstStyle>
            <a:lvl1pPr algn="r">
              <a:defRPr sz="1200"/>
            </a:lvl1pPr>
          </a:lstStyle>
          <a:p>
            <a:fld id="{E3FD6F98-055A-4837-90F2-8E5F6821A1BB}" type="datetimeFigureOut">
              <a:rPr lang="en-US" smtClean="0"/>
              <a:t>3/15/2019</a:t>
            </a:fld>
            <a:endParaRPr lang="en-US" dirty="0"/>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3155" tIns="46576" rIns="93155" bIns="46576" rtlCol="0" anchor="ctr"/>
          <a:lstStyle/>
          <a:p>
            <a:endParaRPr lang="en-US" dirty="0"/>
          </a:p>
        </p:txBody>
      </p:sp>
      <p:sp>
        <p:nvSpPr>
          <p:cNvPr id="5" name="Notes Placeholder 4"/>
          <p:cNvSpPr>
            <a:spLocks noGrp="1"/>
          </p:cNvSpPr>
          <p:nvPr>
            <p:ph type="body" sz="quarter" idx="3"/>
          </p:nvPr>
        </p:nvSpPr>
        <p:spPr>
          <a:xfrm>
            <a:off x="701040" y="4444869"/>
            <a:ext cx="5608320" cy="3636705"/>
          </a:xfrm>
          <a:prstGeom prst="rect">
            <a:avLst/>
          </a:prstGeom>
        </p:spPr>
        <p:txBody>
          <a:bodyPr vert="horz" lIns="93155" tIns="46576" rIns="93155"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8"/>
            <a:ext cx="3037840" cy="463407"/>
          </a:xfrm>
          <a:prstGeom prst="rect">
            <a:avLst/>
          </a:prstGeom>
        </p:spPr>
        <p:txBody>
          <a:bodyPr vert="horz" lIns="93155" tIns="46576" rIns="93155"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78"/>
            <a:ext cx="3037840" cy="463407"/>
          </a:xfrm>
          <a:prstGeom prst="rect">
            <a:avLst/>
          </a:prstGeom>
        </p:spPr>
        <p:txBody>
          <a:bodyPr vert="horz" lIns="93155" tIns="46576" rIns="93155" bIns="46576"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a:t>
            </a:fld>
            <a:endParaRPr lang="en-US" dirty="0"/>
          </a:p>
        </p:txBody>
      </p:sp>
    </p:spTree>
    <p:extLst>
      <p:ext uri="{BB962C8B-B14F-4D97-AF65-F5344CB8AC3E}">
        <p14:creationId xmlns:p14="http://schemas.microsoft.com/office/powerpoint/2010/main" val="3342863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3735379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9526"/>
            <a:ext cx="2017011" cy="1987602"/>
          </a:xfrm>
          <a:prstGeom prst="rect">
            <a:avLst/>
          </a:prstGeom>
        </p:spPr>
      </p:pic>
      <p:sp>
        <p:nvSpPr>
          <p:cNvPr id="11" name="Rectangle 10"/>
          <p:cNvSpPr/>
          <p:nvPr userDrawn="1"/>
        </p:nvSpPr>
        <p:spPr>
          <a:xfrm>
            <a:off x="0" y="6530109"/>
            <a:ext cx="9144000" cy="351629"/>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0" i="0" baseline="0">
                <a:solidFill>
                  <a:srgbClr val="31425A"/>
                </a:solidFill>
                <a:latin typeface="Arial Black" panose="020B0A04020102020204" pitchFamily="34" charset="0"/>
                <a:ea typeface="Arial Black" panose="020B0A04020102020204" pitchFamily="34" charset="0"/>
                <a:cs typeface="Arial Black" panose="020B0A040201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solidFill>
                  <a:srgbClr val="385676"/>
                </a:solidFill>
                <a:latin typeface="Arial Black" panose="020B0A04020102020204" pitchFamily="34" charset="0"/>
                <a:ea typeface="Arial Black" panose="020B0A04020102020204" pitchFamily="34" charset="0"/>
                <a:cs typeface="Arial Nova Light" panose="020B03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0" i="0" baseline="0">
                <a:solidFill>
                  <a:srgbClr val="385676"/>
                </a:solidFill>
                <a:latin typeface="Arial Nova Light" panose="020B0304020202020204" pitchFamily="34" charset="0"/>
                <a:ea typeface="Arial Nova Light" panose="020B0304020202020204" pitchFamily="34" charset="0"/>
                <a:cs typeface="Arial Nova Light" panose="020B0304020202020204" pitchFamily="34" charset="0"/>
              </a:defRPr>
            </a:lvl1pPr>
          </a:lstStyle>
          <a:p>
            <a:pPr lvl="0"/>
            <a:r>
              <a:rPr lang="en-US" dirty="0"/>
              <a:t>Click to Add Date</a:t>
            </a:r>
          </a:p>
        </p:txBody>
      </p:sp>
      <p:pic>
        <p:nvPicPr>
          <p:cNvPr id="4" name="Graphic 3">
            <a:extLst>
              <a:ext uri="{FF2B5EF4-FFF2-40B4-BE49-F238E27FC236}">
                <a16:creationId xmlns:a16="http://schemas.microsoft.com/office/drawing/2014/main" id="{35D06F6F-23C4-44D4-84F9-79D382A3552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
            <a:ext cx="9144000" cy="1650445"/>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66750" y="1320800"/>
            <a:ext cx="7888288" cy="4795307"/>
          </a:xfrm>
          <a:prstGeom prst="rect">
            <a:avLst/>
          </a:prstGeom>
        </p:spPr>
        <p:txBody>
          <a:bodyPr>
            <a:noAutofit/>
          </a:bodyPr>
          <a:lstStyle>
            <a:lvl1pPr marL="228600" indent="-228600">
              <a:lnSpc>
                <a:spcPct val="100000"/>
              </a:lnSpc>
              <a:spcBef>
                <a:spcPts val="1200"/>
              </a:spcBef>
              <a:defRPr sz="2800" b="1" i="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1pPr>
            <a:lvl2pPr marL="576263" indent="-233363">
              <a:lnSpc>
                <a:spcPct val="100000"/>
              </a:lnSpc>
              <a:buFont typeface="Franklin Gothic Medium" panose="020B0603020102020204" pitchFamily="34" charset="0"/>
              <a:buChar char="−"/>
              <a:defRPr sz="2400" b="1" i="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2pPr>
            <a:lvl3pPr marL="973138" indent="-228600">
              <a:lnSpc>
                <a:spcPct val="100000"/>
              </a:lnSpc>
              <a:defRPr sz="2000" b="1" i="0">
                <a:solidFill>
                  <a:schemeClr val="tx1">
                    <a:lumMod val="85000"/>
                    <a:lumOff val="15000"/>
                  </a:schemeClr>
                </a:solidFill>
                <a:latin typeface="Arial Black" panose="020B0A04020102020204" pitchFamily="34" charset="0"/>
                <a:ea typeface="Arial Black" panose="020B0A04020102020204" pitchFamily="34" charset="0"/>
                <a:cs typeface="Arial Black" panose="020B0A04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66750" y="6192308"/>
            <a:ext cx="7923742" cy="330200"/>
          </a:xfrm>
          <a:prstGeom prst="rect">
            <a:avLst/>
          </a:prstGeom>
        </p:spPr>
        <p:txBody>
          <a:bodyPr anchor="b">
            <a:noAutofit/>
          </a:bodyPr>
          <a:lstStyle>
            <a:lvl1pPr marL="0" indent="0">
              <a:lnSpc>
                <a:spcPct val="100000"/>
              </a:lnSpc>
              <a:spcBef>
                <a:spcPts val="0"/>
              </a:spcBef>
              <a:buNone/>
              <a:defRPr sz="1200" b="0" i="0" baseline="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352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80676" y="1233972"/>
            <a:ext cx="7836261" cy="1212895"/>
          </a:xfrm>
          <a:prstGeom prst="rect">
            <a:avLst/>
          </a:prstGeom>
        </p:spPr>
        <p:txBody>
          <a:bodyPr>
            <a:noAutofit/>
          </a:bodyPr>
          <a:lstStyle>
            <a:lvl1pPr marL="228600" indent="-228600">
              <a:lnSpc>
                <a:spcPct val="100000"/>
              </a:lnSpc>
              <a:spcBef>
                <a:spcPts val="0"/>
              </a:spcBef>
              <a:defRPr sz="2000" b="1" i="0">
                <a:solidFill>
                  <a:schemeClr val="tx1">
                    <a:lumMod val="85000"/>
                    <a:lumOff val="15000"/>
                  </a:schemeClr>
                </a:solidFill>
                <a:latin typeface="+mn-lt"/>
                <a:ea typeface="Arial Nova Light" panose="020B0304020202020204" pitchFamily="34" charset="0"/>
                <a:cs typeface="Arial Nova Light" panose="020B0304020202020204" pitchFamily="34" charset="0"/>
              </a:defRPr>
            </a:lvl1pPr>
            <a:lvl2pPr marL="576263" indent="-233363">
              <a:lnSpc>
                <a:spcPct val="100000"/>
              </a:lnSpc>
              <a:spcBef>
                <a:spcPts val="0"/>
              </a:spcBef>
              <a:buFont typeface="Franklin Gothic Medium" panose="020B0603020102020204" pitchFamily="34" charset="0"/>
              <a:buChar char="−"/>
              <a:defRPr sz="2000" b="1" i="0">
                <a:solidFill>
                  <a:schemeClr val="tx1">
                    <a:lumMod val="85000"/>
                    <a:lumOff val="15000"/>
                  </a:schemeClr>
                </a:solidFill>
                <a:latin typeface="+mn-lt"/>
                <a:ea typeface="Arial Nova Light" panose="020B0304020202020204" pitchFamily="34" charset="0"/>
                <a:cs typeface="Arial Nova Light" panose="020B0304020202020204" pitchFamily="34" charset="0"/>
              </a:defRPr>
            </a:lvl2pPr>
            <a:lvl3pPr marL="973138" indent="-228600">
              <a:lnSpc>
                <a:spcPct val="100000"/>
              </a:lnSpc>
              <a:spcBef>
                <a:spcPts val="0"/>
              </a:spcBef>
              <a:defRPr sz="2000" b="1" i="0">
                <a:solidFill>
                  <a:schemeClr val="tx1">
                    <a:lumMod val="85000"/>
                    <a:lumOff val="15000"/>
                  </a:schemeClr>
                </a:solidFill>
                <a:latin typeface="+mn-lt"/>
                <a:ea typeface="Arial Nova Light" panose="020B0304020202020204" pitchFamily="34" charset="0"/>
                <a:cs typeface="Arial Nova Light" panose="020B03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74369" y="6175375"/>
            <a:ext cx="7839923" cy="330200"/>
          </a:xfrm>
          <a:prstGeom prst="rect">
            <a:avLst/>
          </a:prstGeom>
        </p:spPr>
        <p:txBody>
          <a:bodyPr anchor="b">
            <a:noAutofit/>
          </a:bodyPr>
          <a:lstStyle>
            <a:lvl1pPr marL="0" indent="0">
              <a:lnSpc>
                <a:spcPct val="100000"/>
              </a:lnSpc>
              <a:spcBef>
                <a:spcPts val="0"/>
              </a:spcBef>
              <a:buNone/>
              <a:defRPr sz="1200" b="0" i="0" baseline="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74368" y="2472267"/>
            <a:ext cx="7842569" cy="3694230"/>
          </a:xfrm>
          <a:prstGeom prst="rect">
            <a:avLst/>
          </a:prstGeom>
        </p:spPr>
        <p:txBody>
          <a:bodyPr/>
          <a:lstStyle>
            <a:lvl1pPr marL="0" indent="0" algn="ctr">
              <a:buNone/>
              <a:defRPr sz="2400" b="1" i="0" baseline="0">
                <a:solidFill>
                  <a:schemeClr val="tx1">
                    <a:lumMod val="85000"/>
                    <a:lumOff val="15000"/>
                  </a:schemeClr>
                </a:solidFill>
                <a:latin typeface="+mn-lt"/>
                <a:ea typeface="Arial Nova Light" panose="020B0304020202020204" pitchFamily="34" charset="0"/>
                <a:cs typeface="Arial Nova Light" panose="020B0304020202020204" pitchFamily="34" charset="0"/>
              </a:defRPr>
            </a:lvl1pPr>
          </a:lstStyle>
          <a:p>
            <a:pPr lvl="0"/>
            <a:r>
              <a:rPr lang="en-US" dirty="0"/>
              <a:t>Click icon below to add table or chart</a:t>
            </a:r>
          </a:p>
        </p:txBody>
      </p:sp>
      <p:cxnSp>
        <p:nvCxnSpPr>
          <p:cNvPr id="7" name="Straight Connector 6"/>
          <p:cNvCxnSpPr>
            <a:cxnSpLocks/>
          </p:cNvCxnSpPr>
          <p:nvPr userDrawn="1"/>
        </p:nvCxnSpPr>
        <p:spPr>
          <a:xfrm>
            <a:off x="0" y="64971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74368" y="6135158"/>
            <a:ext cx="7842570" cy="330200"/>
          </a:xfrm>
          <a:prstGeom prst="rect">
            <a:avLst/>
          </a:prstGeom>
        </p:spPr>
        <p:txBody>
          <a:bodyPr anchor="b">
            <a:noAutofit/>
          </a:bodyPr>
          <a:lstStyle>
            <a:lvl1pPr marL="0" indent="0">
              <a:lnSpc>
                <a:spcPct val="100000"/>
              </a:lnSpc>
              <a:spcBef>
                <a:spcPts val="0"/>
              </a:spcBef>
              <a:buNone/>
              <a:defRPr sz="1200" b="0" i="0" baseline="0">
                <a:solidFill>
                  <a:schemeClr val="tx1">
                    <a:lumMod val="85000"/>
                    <a:lumOff val="15000"/>
                  </a:schemeClr>
                </a:solidFill>
                <a:latin typeface="+mn-lt"/>
                <a:ea typeface="Gotham Bold" charset="0"/>
                <a:cs typeface="Gotham Bold"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74368" y="1221273"/>
            <a:ext cx="7842569" cy="4902890"/>
          </a:xfrm>
          <a:prstGeom prst="rect">
            <a:avLst/>
          </a:prstGeom>
        </p:spPr>
        <p:txBody>
          <a:bodyPr/>
          <a:lstStyle>
            <a:lvl1pPr marL="0" indent="0" algn="ctr">
              <a:buNone/>
              <a:defRPr b="1" i="0" baseline="0">
                <a:solidFill>
                  <a:schemeClr val="tx1">
                    <a:lumMod val="85000"/>
                    <a:lumOff val="15000"/>
                  </a:schemeClr>
                </a:solidFill>
                <a:latin typeface="+mn-lt"/>
                <a:ea typeface="Arial Nova Light" panose="020B0304020202020204" pitchFamily="34" charset="0"/>
                <a:cs typeface="Arial Nova Light" panose="020B0304020202020204" pitchFamily="34" charset="0"/>
              </a:defRPr>
            </a:lvl1pPr>
          </a:lstStyle>
          <a:p>
            <a:pPr lvl="0"/>
            <a:r>
              <a:rPr lang="en-US" dirty="0"/>
              <a:t>Click icon below to add table or chart</a:t>
            </a:r>
          </a:p>
        </p:txBody>
      </p:sp>
      <p:cxnSp>
        <p:nvCxnSpPr>
          <p:cNvPr id="6" name="Straight Connector 5"/>
          <p:cNvCxnSpPr>
            <a:cxnSpLocks/>
          </p:cNvCxnSpPr>
          <p:nvPr userDrawn="1"/>
        </p:nvCxnSpPr>
        <p:spPr>
          <a:xfrm>
            <a:off x="60309" y="6497108"/>
            <a:ext cx="9083691"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74369" y="6185958"/>
            <a:ext cx="7842569" cy="227542"/>
          </a:xfrm>
          <a:prstGeom prst="rect">
            <a:avLst/>
          </a:prstGeom>
        </p:spPr>
        <p:txBody>
          <a:bodyPr anchor="b">
            <a:noAutofit/>
          </a:bodyPr>
          <a:lstStyle>
            <a:lvl1pPr marL="0" indent="0">
              <a:lnSpc>
                <a:spcPct val="100000"/>
              </a:lnSpc>
              <a:spcBef>
                <a:spcPts val="0"/>
              </a:spcBef>
              <a:buNone/>
              <a:defRPr sz="1200" b="0" i="0" baseline="0">
                <a:solidFill>
                  <a:schemeClr val="tx1">
                    <a:lumMod val="85000"/>
                    <a:lumOff val="15000"/>
                  </a:schemeClr>
                </a:solidFill>
                <a:latin typeface="+mn-lt"/>
                <a:ea typeface="Gotham Bold" charset="0"/>
                <a:cs typeface="Gotham Bold"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74369" y="1782231"/>
            <a:ext cx="3788410" cy="4392732"/>
          </a:xfrm>
          <a:prstGeom prst="rect">
            <a:avLst/>
          </a:prstGeom>
        </p:spPr>
        <p:txBody>
          <a:bodyPr/>
          <a:lstStyle>
            <a:lvl1pPr marL="0" indent="0" algn="ctr">
              <a:buNone/>
              <a:defRPr sz="2000" b="1" i="0" baseline="0">
                <a:solidFill>
                  <a:schemeClr val="tx1">
                    <a:lumMod val="85000"/>
                    <a:lumOff val="15000"/>
                  </a:schemeClr>
                </a:solidFill>
                <a:latin typeface="+mn-lt"/>
                <a:ea typeface="Arial Nova Light" panose="020B0304020202020204" pitchFamily="34" charset="0"/>
                <a:cs typeface="Arial Nova Light" panose="020B03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782231"/>
            <a:ext cx="3840480" cy="4392732"/>
          </a:xfrm>
          <a:prstGeom prst="rect">
            <a:avLst/>
          </a:prstGeom>
        </p:spPr>
        <p:txBody>
          <a:bodyPr/>
          <a:lstStyle>
            <a:lvl1pPr marL="0" indent="0" algn="ctr">
              <a:buNone/>
              <a:defRPr sz="2000" b="1" i="0" baseline="0">
                <a:solidFill>
                  <a:schemeClr val="tx1">
                    <a:lumMod val="85000"/>
                    <a:lumOff val="15000"/>
                  </a:schemeClr>
                </a:solidFill>
                <a:latin typeface="+mn-lt"/>
                <a:ea typeface="Arial Nova Light" panose="020B0304020202020204" pitchFamily="34" charset="0"/>
                <a:cs typeface="Arial Nova Light" panose="020B03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74370" y="1214964"/>
            <a:ext cx="3788410" cy="500063"/>
          </a:xfrm>
          <a:prstGeom prst="rect">
            <a:avLst/>
          </a:prstGeom>
        </p:spPr>
        <p:txBody>
          <a:bodyPr anchor="b">
            <a:noAutofit/>
          </a:bodyPr>
          <a:lstStyle>
            <a:lvl1pPr marL="0" indent="0" algn="ctr">
              <a:buNone/>
              <a:defRPr sz="2400" b="1" i="0">
                <a:solidFill>
                  <a:schemeClr val="tx1">
                    <a:lumMod val="85000"/>
                    <a:lumOff val="15000"/>
                  </a:schemeClr>
                </a:solidFill>
                <a:latin typeface="+mn-lt"/>
                <a:ea typeface="Arial Nova Light" panose="020B0304020202020204" pitchFamily="34" charset="0"/>
                <a:cs typeface="Arial Nova Light" panose="020B03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14964"/>
            <a:ext cx="3840480" cy="500063"/>
          </a:xfrm>
          <a:prstGeom prst="rect">
            <a:avLst/>
          </a:prstGeom>
        </p:spPr>
        <p:txBody>
          <a:bodyPr anchor="b">
            <a:noAutofit/>
          </a:bodyPr>
          <a:lstStyle>
            <a:lvl1pPr marL="0" indent="0" algn="ctr">
              <a:buNone/>
              <a:defRPr sz="2400" b="1" i="0">
                <a:solidFill>
                  <a:schemeClr val="tx1">
                    <a:lumMod val="85000"/>
                    <a:lumOff val="15000"/>
                  </a:schemeClr>
                </a:solidFill>
                <a:latin typeface="+mn-lt"/>
                <a:ea typeface="Arial Nova Light" panose="020B0304020202020204" pitchFamily="34" charset="0"/>
                <a:cs typeface="Arial Nova Light" panose="020B0304020202020204" pitchFamily="34" charset="0"/>
              </a:defRPr>
            </a:lvl1pPr>
          </a:lstStyle>
          <a:p>
            <a:pPr lvl="0"/>
            <a:r>
              <a:rPr lang="en-US" dirty="0"/>
              <a:t>Click to add title</a:t>
            </a:r>
          </a:p>
        </p:txBody>
      </p:sp>
      <p:cxnSp>
        <p:nvCxnSpPr>
          <p:cNvPr id="11" name="Straight Connector 10"/>
          <p:cNvCxnSpPr/>
          <p:nvPr userDrawn="1"/>
        </p:nvCxnSpPr>
        <p:spPr>
          <a:xfrm>
            <a:off x="0" y="65098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74369" y="1785938"/>
            <a:ext cx="3788094" cy="4402137"/>
          </a:xfrm>
          <a:prstGeom prst="rect">
            <a:avLst/>
          </a:prstGeom>
        </p:spPr>
        <p:txBody>
          <a:bodyPr>
            <a:noAutofit/>
          </a:bodyPr>
          <a:lstStyle>
            <a:lvl1pPr>
              <a:lnSpc>
                <a:spcPct val="100000"/>
              </a:lnSpc>
              <a:spcBef>
                <a:spcPts val="0"/>
              </a:spcBef>
              <a:spcAft>
                <a:spcPts val="0"/>
              </a:spcAft>
              <a:defRPr sz="2000" b="1" i="0">
                <a:solidFill>
                  <a:schemeClr val="tx1">
                    <a:lumMod val="85000"/>
                    <a:lumOff val="15000"/>
                  </a:schemeClr>
                </a:solidFill>
                <a:latin typeface="+mn-lt"/>
                <a:ea typeface="Arial Nova Light" panose="020B0304020202020204" pitchFamily="34" charset="0"/>
                <a:cs typeface="Arial Nova Light" panose="020B0304020202020204" pitchFamily="34" charset="0"/>
              </a:defRPr>
            </a:lvl1pPr>
            <a:lvl2pPr marL="514350" indent="-171450">
              <a:buFont typeface="Franklin Gothic Medium Cond" panose="020B0606030402020204" pitchFamily="34" charset="0"/>
              <a:buChar char="–"/>
              <a:defRPr sz="2000" b="1" i="0">
                <a:solidFill>
                  <a:schemeClr val="tx1">
                    <a:lumMod val="85000"/>
                    <a:lumOff val="15000"/>
                  </a:schemeClr>
                </a:solidFill>
                <a:latin typeface="+mn-lt"/>
                <a:ea typeface="Arial Nova Light" panose="020B0304020202020204" pitchFamily="34" charset="0"/>
                <a:cs typeface="Arial Nova Light" panose="020B0304020202020204" pitchFamily="34" charset="0"/>
              </a:defRPr>
            </a:lvl2pPr>
            <a:lvl3pPr>
              <a:defRPr sz="2000" b="1" i="0">
                <a:solidFill>
                  <a:schemeClr val="tx1">
                    <a:lumMod val="85000"/>
                    <a:lumOff val="15000"/>
                  </a:schemeClr>
                </a:solidFill>
                <a:latin typeface="+mn-lt"/>
                <a:ea typeface="Arial Nova Light" panose="020B0304020202020204" pitchFamily="34" charset="0"/>
                <a:cs typeface="Arial Nova Light" panose="020B03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74369" y="6188075"/>
            <a:ext cx="7842569" cy="312854"/>
          </a:xfrm>
          <a:prstGeom prst="rect">
            <a:avLst/>
          </a:prstGeom>
        </p:spPr>
        <p:txBody>
          <a:bodyPr anchor="b">
            <a:noAutofit/>
          </a:bodyPr>
          <a:lstStyle>
            <a:lvl1pPr marL="0" indent="0">
              <a:lnSpc>
                <a:spcPct val="100000"/>
              </a:lnSpc>
              <a:spcBef>
                <a:spcPts val="0"/>
              </a:spcBef>
              <a:buNone/>
              <a:defRPr sz="1200" b="0" i="0" baseline="0">
                <a:solidFill>
                  <a:schemeClr val="tx1">
                    <a:lumMod val="85000"/>
                    <a:lumOff val="15000"/>
                  </a:schemeClr>
                </a:solidFill>
                <a:latin typeface="+mn-lt"/>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74372" y="1214964"/>
            <a:ext cx="3788407" cy="500063"/>
          </a:xfrm>
          <a:prstGeom prst="rect">
            <a:avLst/>
          </a:prstGeom>
        </p:spPr>
        <p:txBody>
          <a:bodyPr anchor="b">
            <a:noAutofit/>
          </a:bodyPr>
          <a:lstStyle>
            <a:lvl1pPr marL="0" indent="0" algn="ctr">
              <a:buNone/>
              <a:defRPr sz="2400" b="1" i="0">
                <a:solidFill>
                  <a:schemeClr val="tx1">
                    <a:lumMod val="85000"/>
                    <a:lumOff val="15000"/>
                  </a:schemeClr>
                </a:solidFill>
                <a:latin typeface="+mn-lt"/>
                <a:ea typeface="Arial Nova Light" panose="020B0304020202020204" pitchFamily="34" charset="0"/>
                <a:cs typeface="Arial Nova Light" panose="020B03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14964"/>
            <a:ext cx="3840480" cy="500063"/>
          </a:xfrm>
          <a:prstGeom prst="rect">
            <a:avLst/>
          </a:prstGeom>
        </p:spPr>
        <p:txBody>
          <a:bodyPr anchor="b">
            <a:noAutofit/>
          </a:bodyPr>
          <a:lstStyle>
            <a:lvl1pPr marL="0" indent="0" algn="ctr">
              <a:buNone/>
              <a:defRPr sz="2400" b="1" i="0">
                <a:solidFill>
                  <a:schemeClr val="tx1">
                    <a:lumMod val="85000"/>
                    <a:lumOff val="15000"/>
                  </a:schemeClr>
                </a:solidFill>
                <a:latin typeface="+mn-lt"/>
                <a:ea typeface="Arial Nova Light" panose="020B0304020202020204" pitchFamily="34" charset="0"/>
                <a:cs typeface="Arial Nova Light" panose="020B03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777059"/>
            <a:ext cx="3840163" cy="4402137"/>
          </a:xfrm>
          <a:prstGeom prst="rect">
            <a:avLst/>
          </a:prstGeom>
        </p:spPr>
        <p:txBody>
          <a:bodyPr>
            <a:noAutofit/>
          </a:bodyPr>
          <a:lstStyle>
            <a:lvl1pPr>
              <a:lnSpc>
                <a:spcPct val="100000"/>
              </a:lnSpc>
              <a:spcBef>
                <a:spcPts val="0"/>
              </a:spcBef>
              <a:spcAft>
                <a:spcPts val="0"/>
              </a:spcAft>
              <a:defRPr sz="2000" b="1" i="0">
                <a:solidFill>
                  <a:schemeClr val="tx1">
                    <a:lumMod val="85000"/>
                    <a:lumOff val="15000"/>
                  </a:schemeClr>
                </a:solidFill>
                <a:latin typeface="+mn-lt"/>
                <a:ea typeface="Arial Nova Light" panose="020B0304020202020204" pitchFamily="34" charset="0"/>
                <a:cs typeface="Arial Nova Light" panose="020B0304020202020204" pitchFamily="34" charset="0"/>
              </a:defRPr>
            </a:lvl1pPr>
            <a:lvl2pPr marL="514350" indent="-171450">
              <a:buFont typeface="Franklin Gothic Medium Cond" panose="020B0606030402020204" pitchFamily="34" charset="0"/>
              <a:buChar char="–"/>
              <a:defRPr sz="2000" b="1" i="0" baseline="0">
                <a:solidFill>
                  <a:schemeClr val="tx1">
                    <a:lumMod val="85000"/>
                    <a:lumOff val="15000"/>
                  </a:schemeClr>
                </a:solidFill>
                <a:latin typeface="+mn-lt"/>
                <a:ea typeface="Arial Nova Light" panose="020B0304020202020204" pitchFamily="34" charset="0"/>
                <a:cs typeface="Arial Nova Light" panose="020B0304020202020204" pitchFamily="34" charset="0"/>
              </a:defRPr>
            </a:lvl2pPr>
            <a:lvl3pPr>
              <a:defRPr sz="2000" b="1" i="0" baseline="0">
                <a:solidFill>
                  <a:schemeClr val="tx1">
                    <a:lumMod val="85000"/>
                    <a:lumOff val="15000"/>
                  </a:schemeClr>
                </a:solidFill>
                <a:latin typeface="+mn-lt"/>
                <a:ea typeface="Arial Nova Light" panose="020B0304020202020204" pitchFamily="34" charset="0"/>
                <a:cs typeface="Arial Nova Light" panose="020B03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098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5271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latin typeface="Arial Black" panose="020B0A04020102020204" pitchFamily="34" charset="0"/>
                <a:cs typeface="Arial Nova Light" panose="020B0304020202020204" pitchFamily="34" charset="0"/>
              </a:rPr>
              <a:t>NCDHHS, Division of Services for the Deaf and Hard of Hearing</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mtClean="0">
                <a:latin typeface="Arial Black" panose="020B0A04020102020204" pitchFamily="34" charset="0"/>
              </a:rPr>
              <a:pPr/>
              <a:t>‹#›</a:t>
            </a:fld>
            <a:endParaRPr lang="en-US" dirty="0">
              <a:latin typeface="Arial Black" panose="020B0A04020102020204" pitchFamily="34" charset="0"/>
            </a:endParaRP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6" r:id="rId2"/>
    <p:sldLayoutId id="2147483677" r:id="rId3"/>
    <p:sldLayoutId id="2147483678" r:id="rId4"/>
    <p:sldLayoutId id="2147483691" r:id="rId5"/>
    <p:sldLayoutId id="2147483692" r:id="rId6"/>
    <p:sldLayoutId id="2147483681" r:id="rId7"/>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p:cNvSpPr>
            <a:spLocks noGrp="1"/>
          </p:cNvSpPr>
          <p:nvPr>
            <p:ph type="body" sz="quarter" idx="10"/>
          </p:nvPr>
        </p:nvSpPr>
        <p:spPr>
          <a:xfrm>
            <a:off x="2768593" y="1948104"/>
            <a:ext cx="6084002" cy="2020824"/>
          </a:xfrm>
        </p:spPr>
        <p:txBody>
          <a:bodyPr/>
          <a:lstStyle/>
          <a:p>
            <a:r>
              <a:rPr lang="en-US" sz="2800" dirty="0">
                <a:latin typeface="+mn-lt"/>
              </a:rPr>
              <a:t>Division of Services for the Deaf and Hard of Hearing</a:t>
            </a:r>
          </a:p>
          <a:p>
            <a:r>
              <a:rPr lang="en-US" b="1" dirty="0">
                <a:solidFill>
                  <a:srgbClr val="657E32"/>
                </a:solidFill>
                <a:latin typeface="+mn-lt"/>
              </a:rPr>
              <a:t>Overview of DSDHH’s Actions (Implemented and Proposed)</a:t>
            </a:r>
          </a:p>
        </p:txBody>
      </p:sp>
      <p:sp>
        <p:nvSpPr>
          <p:cNvPr id="10" name="Text Placeholder 8"/>
          <p:cNvSpPr>
            <a:spLocks noGrp="1"/>
          </p:cNvSpPr>
          <p:nvPr>
            <p:ph type="body" sz="quarter" idx="11"/>
          </p:nvPr>
        </p:nvSpPr>
        <p:spPr>
          <a:xfrm>
            <a:off x="2768593" y="4606499"/>
            <a:ext cx="5774267" cy="948752"/>
          </a:xfrm>
        </p:spPr>
        <p:txBody>
          <a:bodyPr/>
          <a:lstStyle/>
          <a:p>
            <a:r>
              <a:rPr lang="en-US" sz="2400" b="0" dirty="0">
                <a:latin typeface="+mn-lt"/>
              </a:rPr>
              <a:t>Jan Withers, Director</a:t>
            </a:r>
          </a:p>
          <a:p>
            <a:endParaRPr lang="en-US" sz="2400" dirty="0"/>
          </a:p>
        </p:txBody>
      </p:sp>
      <p:sp>
        <p:nvSpPr>
          <p:cNvPr id="11" name="Text Placeholder 9"/>
          <p:cNvSpPr>
            <a:spLocks noGrp="1"/>
          </p:cNvSpPr>
          <p:nvPr>
            <p:ph type="body" sz="quarter" idx="12"/>
          </p:nvPr>
        </p:nvSpPr>
        <p:spPr>
          <a:xfrm>
            <a:off x="2768593" y="5352181"/>
            <a:ext cx="5774267" cy="847652"/>
          </a:xfrm>
        </p:spPr>
        <p:txBody>
          <a:bodyPr>
            <a:normAutofit/>
          </a:bodyPr>
          <a:lstStyle/>
          <a:p>
            <a:r>
              <a:rPr lang="en-US" sz="2000" b="1" dirty="0"/>
              <a:t>NCIOM Task Force</a:t>
            </a:r>
          </a:p>
          <a:p>
            <a:r>
              <a:rPr lang="en-US" sz="2000" b="1" dirty="0"/>
              <a:t>March 18, 2019</a:t>
            </a:r>
          </a:p>
        </p:txBody>
      </p:sp>
    </p:spTree>
    <p:extLst>
      <p:ext uri="{BB962C8B-B14F-4D97-AF65-F5344CB8AC3E}">
        <p14:creationId xmlns:p14="http://schemas.microsoft.com/office/powerpoint/2010/main" val="2860315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704F14AB-94E1-4832-9FB9-EEC145D0C655}"/>
              </a:ext>
            </a:extLst>
          </p:cNvPr>
          <p:cNvSpPr txBox="1">
            <a:spLocks noChangeArrowheads="1"/>
          </p:cNvSpPr>
          <p:nvPr/>
        </p:nvSpPr>
        <p:spPr bwMode="auto">
          <a:xfrm>
            <a:off x="-281354" y="459228"/>
            <a:ext cx="9143999" cy="930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a:lstStyle>
          <a:p>
            <a:pPr defTabSz="685800" eaLnBrk="1" hangingPunct="1">
              <a:defRPr/>
            </a:pPr>
            <a:r>
              <a:rPr lang="en-US" sz="4000" b="1" dirty="0">
                <a:solidFill>
                  <a:srgbClr val="657E32"/>
                </a:solidFill>
                <a:effectLst/>
                <a:latin typeface="MS Reference Sans Serif" panose="020B0604030504040204" pitchFamily="34" charset="0"/>
              </a:rPr>
              <a:t>DSDHH Target 2025</a:t>
            </a:r>
          </a:p>
        </p:txBody>
      </p:sp>
      <p:sp>
        <p:nvSpPr>
          <p:cNvPr id="2" name="TextBox 1">
            <a:extLst>
              <a:ext uri="{FF2B5EF4-FFF2-40B4-BE49-F238E27FC236}">
                <a16:creationId xmlns:a16="http://schemas.microsoft.com/office/drawing/2014/main" id="{DB8F263A-B94D-428A-BC5F-774C8C43643B}"/>
              </a:ext>
            </a:extLst>
          </p:cNvPr>
          <p:cNvSpPr txBox="1"/>
          <p:nvPr/>
        </p:nvSpPr>
        <p:spPr>
          <a:xfrm>
            <a:off x="633046" y="1708220"/>
            <a:ext cx="7566409" cy="3539430"/>
          </a:xfrm>
          <a:prstGeom prst="rect">
            <a:avLst/>
          </a:prstGeom>
          <a:noFill/>
        </p:spPr>
        <p:txBody>
          <a:bodyPr wrap="square" rtlCol="0">
            <a:spAutoFit/>
          </a:bodyPr>
          <a:lstStyle/>
          <a:p>
            <a:pPr marL="514350" indent="-514350">
              <a:buFont typeface="+mj-lt"/>
              <a:buAutoNum type="arabicPeriod"/>
            </a:pPr>
            <a:r>
              <a:rPr lang="en-US" sz="3200" b="1" dirty="0"/>
              <a:t>Eliminate barriers to effective communication</a:t>
            </a:r>
          </a:p>
          <a:p>
            <a:pPr marL="514350" indent="-514350">
              <a:buFont typeface="+mj-lt"/>
              <a:buAutoNum type="arabicPeriod"/>
            </a:pPr>
            <a:r>
              <a:rPr lang="en-US" sz="3200" b="1" dirty="0"/>
              <a:t>Increase access to and satisfaction with DSDHH services</a:t>
            </a:r>
          </a:p>
          <a:p>
            <a:pPr marL="514350" indent="-514350">
              <a:buFont typeface="+mj-lt"/>
              <a:buAutoNum type="arabicPeriod"/>
            </a:pPr>
            <a:r>
              <a:rPr lang="en-US" sz="3200" b="1" dirty="0"/>
              <a:t>Increase the independence and effectiveness in communication among DSDHH clients</a:t>
            </a:r>
          </a:p>
        </p:txBody>
      </p:sp>
    </p:spTree>
    <p:extLst>
      <p:ext uri="{BB962C8B-B14F-4D97-AF65-F5344CB8AC3E}">
        <p14:creationId xmlns:p14="http://schemas.microsoft.com/office/powerpoint/2010/main" val="2637031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8748" y="624054"/>
            <a:ext cx="7843267" cy="548640"/>
          </a:xfrm>
        </p:spPr>
        <p:txBody>
          <a:bodyPr/>
          <a:lstStyle/>
          <a:p>
            <a:r>
              <a:rPr lang="en-US" dirty="0">
                <a:latin typeface="+mn-lt"/>
              </a:rPr>
              <a:t>PANDO  “I Spread Out” </a:t>
            </a:r>
            <a:br>
              <a:rPr lang="en-US" dirty="0">
                <a:latin typeface="+mn-lt"/>
              </a:rPr>
            </a:br>
            <a:endParaRPr lang="en-US" dirty="0">
              <a:latin typeface="+mn-lt"/>
            </a:endParaRPr>
          </a:p>
        </p:txBody>
      </p:sp>
      <p:pic>
        <p:nvPicPr>
          <p:cNvPr id="6" name="Picture 5">
            <a:extLst>
              <a:ext uri="{FF2B5EF4-FFF2-40B4-BE49-F238E27FC236}">
                <a16:creationId xmlns:a16="http://schemas.microsoft.com/office/drawing/2014/main" id="{6D3EB650-4592-4A20-96D9-ED96D7F11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1" y="1338691"/>
            <a:ext cx="6478620" cy="4292086"/>
          </a:xfrm>
          <a:prstGeom prst="rect">
            <a:avLst/>
          </a:prstGeom>
        </p:spPr>
      </p:pic>
    </p:spTree>
    <p:extLst>
      <p:ext uri="{BB962C8B-B14F-4D97-AF65-F5344CB8AC3E}">
        <p14:creationId xmlns:p14="http://schemas.microsoft.com/office/powerpoint/2010/main" val="2368076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704F14AB-94E1-4832-9FB9-EEC145D0C655}"/>
              </a:ext>
            </a:extLst>
          </p:cNvPr>
          <p:cNvSpPr txBox="1">
            <a:spLocks noChangeArrowheads="1"/>
          </p:cNvSpPr>
          <p:nvPr/>
        </p:nvSpPr>
        <p:spPr bwMode="auto">
          <a:xfrm>
            <a:off x="-281354" y="459228"/>
            <a:ext cx="9143999" cy="930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a:lstStyle>
          <a:p>
            <a:pPr defTabSz="685800" eaLnBrk="1" hangingPunct="1">
              <a:defRPr/>
            </a:pPr>
            <a:r>
              <a:rPr lang="en-US" sz="4000" b="1" dirty="0">
                <a:solidFill>
                  <a:srgbClr val="657E32"/>
                </a:solidFill>
                <a:effectLst/>
                <a:latin typeface="MS Reference Sans Serif" panose="020B0604030504040204" pitchFamily="34" charset="0"/>
              </a:rPr>
              <a:t>DSDHH Mission</a:t>
            </a:r>
          </a:p>
        </p:txBody>
      </p:sp>
      <p:sp>
        <p:nvSpPr>
          <p:cNvPr id="5" name="TextBox 4">
            <a:extLst>
              <a:ext uri="{FF2B5EF4-FFF2-40B4-BE49-F238E27FC236}">
                <a16:creationId xmlns:a16="http://schemas.microsoft.com/office/drawing/2014/main" id="{E5F932DB-755A-4422-870C-356361117008}"/>
              </a:ext>
            </a:extLst>
          </p:cNvPr>
          <p:cNvSpPr txBox="1"/>
          <p:nvPr/>
        </p:nvSpPr>
        <p:spPr>
          <a:xfrm>
            <a:off x="651753" y="1555040"/>
            <a:ext cx="7840494" cy="6463308"/>
          </a:xfrm>
          <a:prstGeom prst="rect">
            <a:avLst/>
          </a:prstGeom>
          <a:noFill/>
        </p:spPr>
        <p:txBody>
          <a:bodyPr wrap="square" rtlCol="0">
            <a:spAutoFit/>
          </a:bodyPr>
          <a:lstStyle/>
          <a:p>
            <a:pPr fontAlgn="base"/>
            <a:r>
              <a:rPr lang="en-US" sz="2800" dirty="0"/>
              <a:t>The N.C. Division of Services for the Deaf and the Hard of Hearing, in collaboration with our partners, works to provide Deaf, Hard of Hearing and Deaf-Blind North Carolinians and their families the information, skills and tools they need to achieve effective communication and access to resources in their communities, resulting in independence and full participation in society.</a:t>
            </a:r>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p:txBody>
      </p:sp>
    </p:spTree>
    <p:extLst>
      <p:ext uri="{BB962C8B-B14F-4D97-AF65-F5344CB8AC3E}">
        <p14:creationId xmlns:p14="http://schemas.microsoft.com/office/powerpoint/2010/main" val="2789060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704F14AB-94E1-4832-9FB9-EEC145D0C655}"/>
              </a:ext>
            </a:extLst>
          </p:cNvPr>
          <p:cNvSpPr txBox="1">
            <a:spLocks noChangeArrowheads="1"/>
          </p:cNvSpPr>
          <p:nvPr/>
        </p:nvSpPr>
        <p:spPr bwMode="auto">
          <a:xfrm>
            <a:off x="-281354" y="459228"/>
            <a:ext cx="9143999" cy="930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a:lstStyle>
          <a:p>
            <a:pPr defTabSz="685800" eaLnBrk="1" hangingPunct="1">
              <a:defRPr/>
            </a:pPr>
            <a:r>
              <a:rPr lang="en-US" sz="4000" b="1" dirty="0">
                <a:solidFill>
                  <a:srgbClr val="657E32"/>
                </a:solidFill>
                <a:effectLst/>
                <a:latin typeface="MS Reference Sans Serif" panose="020B0604030504040204" pitchFamily="34" charset="0"/>
              </a:rPr>
              <a:t>Two Major Barriers</a:t>
            </a:r>
          </a:p>
        </p:txBody>
      </p:sp>
      <p:sp>
        <p:nvSpPr>
          <p:cNvPr id="5" name="TextBox 4">
            <a:extLst>
              <a:ext uri="{FF2B5EF4-FFF2-40B4-BE49-F238E27FC236}">
                <a16:creationId xmlns:a16="http://schemas.microsoft.com/office/drawing/2014/main" id="{E5F932DB-755A-4422-870C-356361117008}"/>
              </a:ext>
            </a:extLst>
          </p:cNvPr>
          <p:cNvSpPr txBox="1"/>
          <p:nvPr/>
        </p:nvSpPr>
        <p:spPr>
          <a:xfrm>
            <a:off x="573931" y="1739865"/>
            <a:ext cx="7840494" cy="3785652"/>
          </a:xfrm>
          <a:prstGeom prst="rect">
            <a:avLst/>
          </a:prstGeom>
          <a:noFill/>
        </p:spPr>
        <p:txBody>
          <a:bodyPr wrap="square" rtlCol="0">
            <a:spAutoFit/>
          </a:bodyPr>
          <a:lstStyle/>
          <a:p>
            <a:pPr marL="731520" lvl="1" indent="-457200">
              <a:buFont typeface="+mj-lt"/>
              <a:buAutoNum type="arabicPeriod"/>
            </a:pPr>
            <a:r>
              <a:rPr lang="en-US" sz="2400" dirty="0">
                <a:latin typeface="Calibri" panose="020F0502020204030204" pitchFamily="34" charset="0"/>
              </a:rPr>
              <a:t>Many individuals with hearing loss lack the knowledge and resources to effectively advocate for themselves, live well with their hearing loss and benefit from assistive technology</a:t>
            </a:r>
          </a:p>
          <a:p>
            <a:pPr marL="731520" lvl="1" indent="-457200">
              <a:buFont typeface="+mj-lt"/>
              <a:buAutoNum type="arabicPeriod"/>
            </a:pPr>
            <a:r>
              <a:rPr lang="en-US" sz="2400" dirty="0">
                <a:latin typeface="Calibri" panose="020F0502020204030204" pitchFamily="34" charset="0"/>
              </a:rPr>
              <a:t>Health care and other service providers (social services, public health, </a:t>
            </a:r>
            <a:r>
              <a:rPr lang="en-US" sz="2400" dirty="0" err="1">
                <a:latin typeface="Calibri" panose="020F0502020204030204" pitchFamily="34" charset="0"/>
              </a:rPr>
              <a:t>etc</a:t>
            </a:r>
            <a:r>
              <a:rPr lang="en-US" sz="2400" dirty="0">
                <a:latin typeface="Calibri" panose="020F0502020204030204" pitchFamily="34" charset="0"/>
              </a:rPr>
              <a:t>), law enforcement, judiciary, businesses and so forth lack the knowledge and resources to ensure Deaf, Hard of Hearing and Deaf-Blind people have the same access to their services and resources as the general population. </a:t>
            </a:r>
          </a:p>
        </p:txBody>
      </p:sp>
    </p:spTree>
    <p:extLst>
      <p:ext uri="{BB962C8B-B14F-4D97-AF65-F5344CB8AC3E}">
        <p14:creationId xmlns:p14="http://schemas.microsoft.com/office/powerpoint/2010/main" val="2310463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704F14AB-94E1-4832-9FB9-EEC145D0C655}"/>
              </a:ext>
            </a:extLst>
          </p:cNvPr>
          <p:cNvSpPr txBox="1">
            <a:spLocks noChangeArrowheads="1"/>
          </p:cNvSpPr>
          <p:nvPr/>
        </p:nvSpPr>
        <p:spPr bwMode="auto">
          <a:xfrm>
            <a:off x="-281354" y="459228"/>
            <a:ext cx="9143999" cy="930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a:lstStyle>
          <a:p>
            <a:pPr defTabSz="685800" eaLnBrk="1" hangingPunct="1">
              <a:defRPr/>
            </a:pPr>
            <a:r>
              <a:rPr lang="en-US" sz="4000" b="1" dirty="0">
                <a:solidFill>
                  <a:srgbClr val="657E32"/>
                </a:solidFill>
                <a:effectLst/>
                <a:latin typeface="MS Reference Sans Serif" panose="020B0604030504040204" pitchFamily="34" charset="0"/>
              </a:rPr>
              <a:t>DSDHH Services</a:t>
            </a:r>
          </a:p>
        </p:txBody>
      </p:sp>
      <p:sp>
        <p:nvSpPr>
          <p:cNvPr id="5" name="TextBox 4">
            <a:extLst>
              <a:ext uri="{FF2B5EF4-FFF2-40B4-BE49-F238E27FC236}">
                <a16:creationId xmlns:a16="http://schemas.microsoft.com/office/drawing/2014/main" id="{E5F932DB-755A-4422-870C-356361117008}"/>
              </a:ext>
            </a:extLst>
          </p:cNvPr>
          <p:cNvSpPr txBox="1"/>
          <p:nvPr/>
        </p:nvSpPr>
        <p:spPr>
          <a:xfrm>
            <a:off x="457200" y="1413063"/>
            <a:ext cx="7947497" cy="4401205"/>
          </a:xfrm>
          <a:prstGeom prst="rect">
            <a:avLst/>
          </a:prstGeom>
          <a:noFill/>
        </p:spPr>
        <p:txBody>
          <a:bodyPr wrap="square" rtlCol="0">
            <a:spAutoFit/>
          </a:bodyPr>
          <a:lstStyle/>
          <a:p>
            <a:r>
              <a:rPr lang="en-US" sz="2000" u="sng" dirty="0"/>
              <a:t>Services</a:t>
            </a:r>
          </a:p>
          <a:p>
            <a:pPr marL="731520" lvl="1" indent="-457200">
              <a:buFont typeface="+mj-lt"/>
              <a:buAutoNum type="arabicPeriod"/>
            </a:pPr>
            <a:r>
              <a:rPr lang="en-US" sz="2000" dirty="0"/>
              <a:t>Relay NC</a:t>
            </a:r>
          </a:p>
          <a:p>
            <a:pPr marL="731520" lvl="1" indent="-457200">
              <a:buFont typeface="+mj-lt"/>
              <a:buAutoNum type="arabicPeriod"/>
            </a:pPr>
            <a:r>
              <a:rPr lang="en-US" sz="2000" dirty="0"/>
              <a:t>Client Services (advocacy, consumer skill development, I &amp; R, equipment distribution)</a:t>
            </a:r>
          </a:p>
          <a:p>
            <a:pPr marL="731520" lvl="1" indent="-457200">
              <a:buFont typeface="+mj-lt"/>
              <a:buAutoNum type="arabicPeriod"/>
            </a:pPr>
            <a:r>
              <a:rPr lang="en-US" sz="2000" dirty="0"/>
              <a:t>Services to Agencies, Organizations and Businesses</a:t>
            </a:r>
          </a:p>
          <a:p>
            <a:pPr marL="731520" lvl="1" indent="-457200">
              <a:buFont typeface="+mj-lt"/>
              <a:buAutoNum type="arabicPeriod"/>
            </a:pPr>
            <a:r>
              <a:rPr lang="en-US" sz="2000" dirty="0"/>
              <a:t>Outreach and Education</a:t>
            </a:r>
          </a:p>
          <a:p>
            <a:pPr marL="274320" lvl="1"/>
            <a:endParaRPr lang="en-US" sz="2000" dirty="0"/>
          </a:p>
          <a:p>
            <a:r>
              <a:rPr lang="en-US" sz="2000" dirty="0"/>
              <a:t>DSDHH accepts </a:t>
            </a:r>
            <a:r>
              <a:rPr lang="en-US" sz="2000" i="1" u="sng" dirty="0"/>
              <a:t>anyone</a:t>
            </a:r>
            <a:r>
              <a:rPr lang="en-US" sz="2000" dirty="0"/>
              <a:t> who is Deaf, Hard of Hearing or Deaf-Blind, their families and the agencies, organizations and businesses serving them.  </a:t>
            </a:r>
          </a:p>
          <a:p>
            <a:endParaRPr lang="en-US" sz="2000" dirty="0"/>
          </a:p>
          <a:p>
            <a:r>
              <a:rPr lang="en-US" sz="2000" dirty="0"/>
              <a:t>No application or eligibility requirement, except for equipment.</a:t>
            </a:r>
          </a:p>
          <a:p>
            <a:endParaRPr lang="en-US" sz="2000" dirty="0"/>
          </a:p>
          <a:p>
            <a:r>
              <a:rPr lang="en-US" sz="2000" dirty="0"/>
              <a:t>No fees for services.</a:t>
            </a:r>
          </a:p>
        </p:txBody>
      </p:sp>
    </p:spTree>
    <p:extLst>
      <p:ext uri="{BB962C8B-B14F-4D97-AF65-F5344CB8AC3E}">
        <p14:creationId xmlns:p14="http://schemas.microsoft.com/office/powerpoint/2010/main" val="672305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8EF84D-79E7-4E41-A5D3-D40632EF0C5C}"/>
              </a:ext>
            </a:extLst>
          </p:cNvPr>
          <p:cNvPicPr>
            <a:picLocks noChangeAspect="1"/>
          </p:cNvPicPr>
          <p:nvPr/>
        </p:nvPicPr>
        <p:blipFill rotWithShape="1">
          <a:blip r:embed="rId2"/>
          <a:srcRect l="53959" t="20833" r="7499" b="9115"/>
          <a:stretch/>
        </p:blipFill>
        <p:spPr>
          <a:xfrm>
            <a:off x="476250" y="506678"/>
            <a:ext cx="8382000" cy="5844643"/>
          </a:xfrm>
          <a:prstGeom prst="rect">
            <a:avLst/>
          </a:prstGeom>
        </p:spPr>
      </p:pic>
    </p:spTree>
    <p:extLst>
      <p:ext uri="{BB962C8B-B14F-4D97-AF65-F5344CB8AC3E}">
        <p14:creationId xmlns:p14="http://schemas.microsoft.com/office/powerpoint/2010/main" val="2230051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704F14AB-94E1-4832-9FB9-EEC145D0C655}"/>
              </a:ext>
            </a:extLst>
          </p:cNvPr>
          <p:cNvSpPr txBox="1">
            <a:spLocks noChangeArrowheads="1"/>
          </p:cNvSpPr>
          <p:nvPr/>
        </p:nvSpPr>
        <p:spPr bwMode="auto">
          <a:xfrm>
            <a:off x="-281354" y="459228"/>
            <a:ext cx="9143999" cy="930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a:lstStyle>
          <a:p>
            <a:pPr defTabSz="685800" eaLnBrk="1" hangingPunct="1">
              <a:defRPr/>
            </a:pPr>
            <a:r>
              <a:rPr lang="en-US" sz="4000" b="1" dirty="0">
                <a:solidFill>
                  <a:srgbClr val="657E32"/>
                </a:solidFill>
                <a:effectLst/>
                <a:latin typeface="MS Reference Sans Serif" panose="020B0604030504040204" pitchFamily="34" charset="0"/>
              </a:rPr>
              <a:t>DSDHH Structure</a:t>
            </a:r>
          </a:p>
        </p:txBody>
      </p:sp>
      <p:sp>
        <p:nvSpPr>
          <p:cNvPr id="5" name="TextBox 4">
            <a:extLst>
              <a:ext uri="{FF2B5EF4-FFF2-40B4-BE49-F238E27FC236}">
                <a16:creationId xmlns:a16="http://schemas.microsoft.com/office/drawing/2014/main" id="{E5F932DB-755A-4422-870C-356361117008}"/>
              </a:ext>
            </a:extLst>
          </p:cNvPr>
          <p:cNvSpPr txBox="1"/>
          <p:nvPr/>
        </p:nvSpPr>
        <p:spPr>
          <a:xfrm>
            <a:off x="457200" y="1413063"/>
            <a:ext cx="7947497" cy="4278094"/>
          </a:xfrm>
          <a:prstGeom prst="rect">
            <a:avLst/>
          </a:prstGeom>
          <a:noFill/>
        </p:spPr>
        <p:txBody>
          <a:bodyPr wrap="square" rtlCol="0">
            <a:spAutoFit/>
          </a:bodyPr>
          <a:lstStyle/>
          <a:p>
            <a:pPr>
              <a:buFont typeface="Arial" panose="020B0604020202020204" pitchFamily="34" charset="0"/>
              <a:buChar char="•"/>
            </a:pPr>
            <a:r>
              <a:rPr lang="en-US" sz="2800" dirty="0">
                <a:latin typeface="Calibri" panose="020F0502020204030204" pitchFamily="34" charset="0"/>
              </a:rPr>
              <a:t> Seven regional centers serving all 100 counties</a:t>
            </a:r>
          </a:p>
          <a:p>
            <a:pPr lvl="1">
              <a:buFont typeface="Arial" panose="020B0604020202020204" pitchFamily="34" charset="0"/>
              <a:buChar char="•"/>
            </a:pPr>
            <a:r>
              <a:rPr lang="en-US" sz="2800" dirty="0">
                <a:latin typeface="Calibri" panose="020F0502020204030204" pitchFamily="34" charset="0"/>
              </a:rPr>
              <a:t> </a:t>
            </a:r>
            <a:r>
              <a:rPr lang="en-US" sz="2400" dirty="0">
                <a:latin typeface="Calibri" panose="020F0502020204030204" pitchFamily="34" charset="0"/>
              </a:rPr>
              <a:t>Asheville, Morganton, Charlotte, Greensboro, Raleigh, Wilson, Wilmington</a:t>
            </a:r>
          </a:p>
          <a:p>
            <a:pPr lvl="1"/>
            <a:endParaRPr lang="en-US" sz="2400" dirty="0">
              <a:latin typeface="Calibri" panose="020F0502020204030204" pitchFamily="34" charset="0"/>
            </a:endParaRPr>
          </a:p>
          <a:p>
            <a:pPr>
              <a:buFont typeface="Arial" panose="020B0604020202020204" pitchFamily="34" charset="0"/>
              <a:buChar char="•"/>
            </a:pPr>
            <a:r>
              <a:rPr lang="en-US" sz="2800" dirty="0">
                <a:latin typeface="Calibri" panose="020F0502020204030204" pitchFamily="34" charset="0"/>
              </a:rPr>
              <a:t> Central Administration</a:t>
            </a:r>
          </a:p>
          <a:p>
            <a:endParaRPr lang="en-US" sz="2800" dirty="0">
              <a:latin typeface="Calibri" panose="020F0502020204030204" pitchFamily="34" charset="0"/>
            </a:endParaRPr>
          </a:p>
          <a:p>
            <a:pPr>
              <a:buFont typeface="Arial" panose="020B0604020202020204" pitchFamily="34" charset="0"/>
              <a:buChar char="•"/>
            </a:pPr>
            <a:r>
              <a:rPr lang="en-US" sz="2800" dirty="0">
                <a:latin typeface="Calibri" panose="020F0502020204030204" pitchFamily="34" charset="0"/>
              </a:rPr>
              <a:t> 77 positions (51 at regional centers)</a:t>
            </a:r>
          </a:p>
          <a:p>
            <a:endParaRPr lang="en-US" sz="2800" dirty="0">
              <a:latin typeface="Calibri" panose="020F0502020204030204" pitchFamily="34" charset="0"/>
            </a:endParaRPr>
          </a:p>
          <a:p>
            <a:pPr>
              <a:buFont typeface="Arial" panose="020B0604020202020204" pitchFamily="34" charset="0"/>
              <a:buChar char="•"/>
            </a:pPr>
            <a:r>
              <a:rPr lang="en-US" sz="2800" dirty="0">
                <a:latin typeface="Calibri" panose="020F0502020204030204" pitchFamily="34" charset="0"/>
              </a:rPr>
              <a:t> Each regional center specialist travels an average of 400 – 900 miles per month</a:t>
            </a:r>
          </a:p>
        </p:txBody>
      </p:sp>
    </p:spTree>
    <p:extLst>
      <p:ext uri="{BB962C8B-B14F-4D97-AF65-F5344CB8AC3E}">
        <p14:creationId xmlns:p14="http://schemas.microsoft.com/office/powerpoint/2010/main" val="1004401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704F14AB-94E1-4832-9FB9-EEC145D0C655}"/>
              </a:ext>
            </a:extLst>
          </p:cNvPr>
          <p:cNvSpPr txBox="1">
            <a:spLocks noChangeArrowheads="1"/>
          </p:cNvSpPr>
          <p:nvPr/>
        </p:nvSpPr>
        <p:spPr bwMode="auto">
          <a:xfrm>
            <a:off x="1263237" y="449179"/>
            <a:ext cx="6617525" cy="625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a:lstStyle>
          <a:p>
            <a:pPr defTabSz="685800" eaLnBrk="1" hangingPunct="1">
              <a:defRPr/>
            </a:pPr>
            <a:r>
              <a:rPr lang="en-US" sz="3200" b="1" u="sng" dirty="0">
                <a:solidFill>
                  <a:srgbClr val="385676"/>
                </a:solidFill>
                <a:effectLst/>
                <a:latin typeface="MS Reference Sans Serif" panose="020B0604030504040204" pitchFamily="34" charset="0"/>
              </a:rPr>
              <a:t>DSDHH Clients Served </a:t>
            </a:r>
          </a:p>
        </p:txBody>
      </p:sp>
      <p:graphicFrame>
        <p:nvGraphicFramePr>
          <p:cNvPr id="7" name="Object 8">
            <a:extLst>
              <a:ext uri="{FF2B5EF4-FFF2-40B4-BE49-F238E27FC236}">
                <a16:creationId xmlns:a16="http://schemas.microsoft.com/office/drawing/2014/main" id="{F32B8F26-E489-4585-8C9F-648600D4ADCB}"/>
              </a:ext>
            </a:extLst>
          </p:cNvPr>
          <p:cNvGraphicFramePr>
            <a:graphicFrameLocks noChangeAspect="1"/>
          </p:cNvGraphicFramePr>
          <p:nvPr>
            <p:extLst>
              <p:ext uri="{D42A27DB-BD31-4B8C-83A1-F6EECF244321}">
                <p14:modId xmlns:p14="http://schemas.microsoft.com/office/powerpoint/2010/main" val="38899722"/>
              </p:ext>
            </p:extLst>
          </p:nvPr>
        </p:nvGraphicFramePr>
        <p:xfrm>
          <a:off x="-350195" y="1374271"/>
          <a:ext cx="9352547" cy="45109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9364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704F14AB-94E1-4832-9FB9-EEC145D0C655}"/>
              </a:ext>
            </a:extLst>
          </p:cNvPr>
          <p:cNvSpPr txBox="1">
            <a:spLocks noChangeArrowheads="1"/>
          </p:cNvSpPr>
          <p:nvPr/>
        </p:nvSpPr>
        <p:spPr bwMode="auto">
          <a:xfrm>
            <a:off x="0" y="449179"/>
            <a:ext cx="9143999" cy="625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a:lstStyle>
          <a:p>
            <a:pPr defTabSz="685800" eaLnBrk="1" hangingPunct="1">
              <a:defRPr/>
            </a:pPr>
            <a:r>
              <a:rPr lang="en-US" sz="2800" b="1" u="sng" dirty="0">
                <a:solidFill>
                  <a:srgbClr val="385676"/>
                </a:solidFill>
                <a:effectLst/>
                <a:latin typeface="MS Reference Sans Serif" panose="020B0604030504040204" pitchFamily="34" charset="0"/>
              </a:rPr>
              <a:t>DSDHH Agencies and Agency Staff Served</a:t>
            </a:r>
          </a:p>
        </p:txBody>
      </p:sp>
      <p:graphicFrame>
        <p:nvGraphicFramePr>
          <p:cNvPr id="4" name="Object 6">
            <a:extLst>
              <a:ext uri="{FF2B5EF4-FFF2-40B4-BE49-F238E27FC236}">
                <a16:creationId xmlns:a16="http://schemas.microsoft.com/office/drawing/2014/main" id="{EB150DFC-EE9B-4A44-8BDA-DBF2C3582138}"/>
              </a:ext>
            </a:extLst>
          </p:cNvPr>
          <p:cNvGraphicFramePr>
            <a:graphicFrameLocks noChangeAspect="1"/>
          </p:cNvGraphicFramePr>
          <p:nvPr>
            <p:extLst>
              <p:ext uri="{D42A27DB-BD31-4B8C-83A1-F6EECF244321}">
                <p14:modId xmlns:p14="http://schemas.microsoft.com/office/powerpoint/2010/main" val="355320084"/>
              </p:ext>
            </p:extLst>
          </p:nvPr>
        </p:nvGraphicFramePr>
        <p:xfrm>
          <a:off x="-2178996" y="1326419"/>
          <a:ext cx="12191658" cy="40469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4511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704F14AB-94E1-4832-9FB9-EEC145D0C655}"/>
              </a:ext>
            </a:extLst>
          </p:cNvPr>
          <p:cNvSpPr txBox="1">
            <a:spLocks noChangeArrowheads="1"/>
          </p:cNvSpPr>
          <p:nvPr/>
        </p:nvSpPr>
        <p:spPr bwMode="auto">
          <a:xfrm>
            <a:off x="0" y="449179"/>
            <a:ext cx="9143999" cy="930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a:lstStyle>
          <a:p>
            <a:pPr defTabSz="685800" eaLnBrk="1" hangingPunct="1">
              <a:defRPr/>
            </a:pPr>
            <a:r>
              <a:rPr lang="en-US" sz="2800" b="1" u="sng" dirty="0">
                <a:solidFill>
                  <a:srgbClr val="385676"/>
                </a:solidFill>
                <a:effectLst/>
                <a:latin typeface="MS Reference Sans Serif" panose="020B0604030504040204" pitchFamily="34" charset="0"/>
              </a:rPr>
              <a:t>By the Numbers…</a:t>
            </a:r>
          </a:p>
        </p:txBody>
      </p:sp>
      <p:sp>
        <p:nvSpPr>
          <p:cNvPr id="2" name="TextBox 1">
            <a:extLst>
              <a:ext uri="{FF2B5EF4-FFF2-40B4-BE49-F238E27FC236}">
                <a16:creationId xmlns:a16="http://schemas.microsoft.com/office/drawing/2014/main" id="{DB8F263A-B94D-428A-BC5F-774C8C43643B}"/>
              </a:ext>
            </a:extLst>
          </p:cNvPr>
          <p:cNvSpPr txBox="1"/>
          <p:nvPr/>
        </p:nvSpPr>
        <p:spPr>
          <a:xfrm>
            <a:off x="633046" y="1379621"/>
            <a:ext cx="7566409" cy="3785652"/>
          </a:xfrm>
          <a:prstGeom prst="rect">
            <a:avLst/>
          </a:prstGeom>
          <a:noFill/>
        </p:spPr>
        <p:txBody>
          <a:bodyPr wrap="square" rtlCol="0">
            <a:spAutoFit/>
          </a:bodyPr>
          <a:lstStyle/>
          <a:p>
            <a:pPr marL="285750" indent="-285750">
              <a:buFont typeface="Arial" panose="020B0604020202020204" pitchFamily="34" charset="0"/>
              <a:buChar char="•"/>
            </a:pPr>
            <a:r>
              <a:rPr lang="en-US" sz="2000" b="1" dirty="0"/>
              <a:t>North Carolina Hearing Loss Population (Age 18 and Up)</a:t>
            </a:r>
          </a:p>
          <a:p>
            <a:pPr marL="742950" lvl="1" indent="-285750">
              <a:buFont typeface="Arial" panose="020B0604020202020204" pitchFamily="34" charset="0"/>
              <a:buChar char="•"/>
            </a:pPr>
            <a:r>
              <a:rPr lang="en-US" sz="2000" b="1" dirty="0"/>
              <a:t>2018 – 2030</a:t>
            </a:r>
          </a:p>
          <a:p>
            <a:pPr marL="742950" lvl="1" indent="-285750">
              <a:buFont typeface="Arial" panose="020B0604020202020204" pitchFamily="34" charset="0"/>
              <a:buChar char="•"/>
            </a:pPr>
            <a:r>
              <a:rPr lang="en-US" sz="2000" b="1" dirty="0"/>
              <a:t>1.2 million (15.6%)                 1.6 million (17.3%)</a:t>
            </a:r>
          </a:p>
          <a:p>
            <a:pPr lvl="1"/>
            <a:endParaRPr lang="en-US" sz="2000" b="1" dirty="0"/>
          </a:p>
          <a:p>
            <a:pPr marL="285750" indent="-285750">
              <a:buFont typeface="Arial" panose="020B0604020202020204" pitchFamily="34" charset="0"/>
              <a:buChar char="•"/>
            </a:pPr>
            <a:r>
              <a:rPr lang="en-US" sz="2000" b="1" dirty="0"/>
              <a:t>Rate of Growth 2018 - 2030</a:t>
            </a:r>
          </a:p>
          <a:p>
            <a:pPr marL="742950" lvl="1" indent="-285750">
              <a:buFont typeface="Arial" panose="020B0604020202020204" pitchFamily="34" charset="0"/>
              <a:buChar char="•"/>
            </a:pPr>
            <a:r>
              <a:rPr lang="en-US" sz="2000" b="1" dirty="0"/>
              <a:t>D/HH/DB: 33%</a:t>
            </a:r>
          </a:p>
          <a:p>
            <a:pPr marL="742950" lvl="1" indent="-285750">
              <a:buFont typeface="Arial" panose="020B0604020202020204" pitchFamily="34" charset="0"/>
              <a:buChar char="•"/>
            </a:pPr>
            <a:r>
              <a:rPr lang="en-US" sz="2000" b="1" dirty="0"/>
              <a:t>General Population: 21%</a:t>
            </a:r>
          </a:p>
          <a:p>
            <a:pPr lvl="1"/>
            <a:endParaRPr lang="en-US" sz="2000" b="1" dirty="0"/>
          </a:p>
          <a:p>
            <a:pPr marL="285750" indent="-285750">
              <a:buFont typeface="Arial" panose="020B0604020202020204" pitchFamily="34" charset="0"/>
              <a:buChar char="•"/>
            </a:pPr>
            <a:r>
              <a:rPr lang="en-US" sz="2000" b="1" dirty="0"/>
              <a:t>DSDHH Service Data: Plateau</a:t>
            </a:r>
          </a:p>
          <a:p>
            <a:pPr lvl="1"/>
            <a:endParaRPr lang="en-US" sz="2000" b="1" dirty="0"/>
          </a:p>
          <a:p>
            <a:pPr marL="285750" indent="-285750">
              <a:buFont typeface="Arial" panose="020B0604020202020204" pitchFamily="34" charset="0"/>
              <a:buChar char="•"/>
            </a:pPr>
            <a:r>
              <a:rPr lang="en-US" sz="2000" b="1" dirty="0"/>
              <a:t>DSDHH 18-month Needs Assessment</a:t>
            </a:r>
          </a:p>
          <a:p>
            <a:pPr marL="742950" lvl="1" indent="-285750">
              <a:buFont typeface="Arial" panose="020B0604020202020204" pitchFamily="34" charset="0"/>
              <a:buChar char="•"/>
            </a:pPr>
            <a:r>
              <a:rPr lang="en-US" sz="2000" b="1" dirty="0"/>
              <a:t>Healthcare: NCIOM Task Force</a:t>
            </a:r>
          </a:p>
        </p:txBody>
      </p:sp>
      <p:cxnSp>
        <p:nvCxnSpPr>
          <p:cNvPr id="10" name="Straight Arrow Connector 9">
            <a:extLst>
              <a:ext uri="{FF2B5EF4-FFF2-40B4-BE49-F238E27FC236}">
                <a16:creationId xmlns:a16="http://schemas.microsoft.com/office/drawing/2014/main" id="{A69AD5BE-CDA6-4E8C-8184-008C119F3F7E}"/>
              </a:ext>
            </a:extLst>
          </p:cNvPr>
          <p:cNvCxnSpPr>
            <a:cxnSpLocks/>
          </p:cNvCxnSpPr>
          <p:nvPr/>
        </p:nvCxnSpPr>
        <p:spPr>
          <a:xfrm>
            <a:off x="3954026" y="2210558"/>
            <a:ext cx="61797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994388"/>
      </p:ext>
    </p:extLst>
  </p:cSld>
  <p:clrMapOvr>
    <a:masterClrMapping/>
  </p:clrMapOvr>
</p:sld>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11775</TotalTime>
  <Words>422</Words>
  <Application>Microsoft Office PowerPoint</Application>
  <PresentationFormat>On-screen Show (4:3)</PresentationFormat>
  <Paragraphs>74</Paragraphs>
  <Slides>11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Arial Black</vt:lpstr>
      <vt:lpstr>Arial Nova Light</vt:lpstr>
      <vt:lpstr>Calibri</vt:lpstr>
      <vt:lpstr>Franklin Gothic Demi Cond</vt:lpstr>
      <vt:lpstr>Franklin Gothic Medium</vt:lpstr>
      <vt:lpstr>Franklin Gothic Medium Cond</vt:lpstr>
      <vt:lpstr>Gotham Bold</vt:lpstr>
      <vt:lpstr>Helvetica</vt:lpstr>
      <vt:lpstr>MS Reference Sans Serif</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PANDO  “I Spread Out”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Withers, Jan</cp:lastModifiedBy>
  <cp:revision>574</cp:revision>
  <cp:lastPrinted>2019-03-15T14:41:45Z</cp:lastPrinted>
  <dcterms:created xsi:type="dcterms:W3CDTF">2015-07-07T20:02:11Z</dcterms:created>
  <dcterms:modified xsi:type="dcterms:W3CDTF">2019-03-15T17:05:27Z</dcterms:modified>
</cp:coreProperties>
</file>