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  <p:sldMasterId id="2147483662" r:id="rId3"/>
  </p:sldMasterIdLst>
  <p:notesMasterIdLst>
    <p:notesMasterId r:id="rId17"/>
  </p:notesMasterIdLst>
  <p:handoutMasterIdLst>
    <p:handoutMasterId r:id="rId18"/>
  </p:handoutMasterIdLst>
  <p:sldIdLst>
    <p:sldId id="296" r:id="rId4"/>
    <p:sldId id="365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4" r:id="rId13"/>
    <p:sldId id="385" r:id="rId14"/>
    <p:sldId id="386" r:id="rId15"/>
    <p:sldId id="34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32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539546" y="6113245"/>
            <a:ext cx="1480705" cy="274320"/>
          </a:xfrm>
        </p:spPr>
        <p:txBody>
          <a:bodyPr/>
          <a:lstStyle/>
          <a:p>
            <a:fld id="{A79A3335-6331-4872-A8B7-ECD55539F4D0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8651" y="6389303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6064640"/>
            <a:ext cx="2365729" cy="7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36933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103718" y="166688"/>
            <a:ext cx="2305049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332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4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8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1"/>
            <a:ext cx="548640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38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1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Gadug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188610"/>
          </a:xfrm>
        </p:spPr>
        <p:txBody>
          <a:bodyPr/>
          <a:lstStyle>
            <a:lvl1pPr>
              <a:defRPr>
                <a:latin typeface="Gadugi" panose="020B0502040204020203" pitchFamily="34" charset="0"/>
              </a:defRPr>
            </a:lvl1pPr>
            <a:lvl2pPr>
              <a:defRPr>
                <a:latin typeface="Gadugi" panose="020B0502040204020203" pitchFamily="34" charset="0"/>
              </a:defRPr>
            </a:lvl2pPr>
            <a:lvl3pPr>
              <a:defRPr>
                <a:latin typeface="Gadugi" panose="020B0502040204020203" pitchFamily="34" charset="0"/>
              </a:defRPr>
            </a:lvl3pPr>
            <a:lvl4pPr>
              <a:defRPr>
                <a:latin typeface="Gadugi" panose="020B0502040204020203" pitchFamily="34" charset="0"/>
              </a:defRPr>
            </a:lvl4pPr>
            <a:lvl5pPr>
              <a:defRPr>
                <a:latin typeface="Gadug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4951B2-8D38-4070-8956-E48A19892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878" y="6017410"/>
            <a:ext cx="2709961" cy="8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66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9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28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7768" y="1219201"/>
            <a:ext cx="8716232" cy="1687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2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"/>
            <a:ext cx="3048000" cy="2906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544" y="1"/>
            <a:ext cx="2622256" cy="2906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250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72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219201"/>
            <a:ext cx="11176000" cy="369332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754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8000" y="1219201"/>
            <a:ext cx="11176000" cy="369332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12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7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541888" y="6064640"/>
            <a:ext cx="1480705" cy="274320"/>
          </a:xfrm>
        </p:spPr>
        <p:txBody>
          <a:bodyPr/>
          <a:lstStyle/>
          <a:p>
            <a:fld id="{A79A3335-6331-4872-A8B7-ECD55539F4D0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0993" y="6374999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6064640"/>
            <a:ext cx="2365729" cy="7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795BB3-BE13-4E64-A4B1-745DBF11B6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878" y="6017410"/>
            <a:ext cx="2709961" cy="8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03010" y="6090920"/>
            <a:ext cx="1480705" cy="274320"/>
          </a:xfrm>
        </p:spPr>
        <p:txBody>
          <a:bodyPr/>
          <a:lstStyle/>
          <a:p>
            <a:fld id="{A79A3335-6331-4872-A8B7-ECD55539F4D0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12115" y="6365240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86" y="6028392"/>
            <a:ext cx="2365729" cy="7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219201"/>
            <a:ext cx="11176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4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5C4E7-1D1C-4836-A9EC-314E27DD9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1033322"/>
            <a:ext cx="6400800" cy="256032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adugi" panose="020B0502040204020203" pitchFamily="34" charset="0"/>
              </a:rPr>
              <a:t>NCIOM Task Force on </a:t>
            </a:r>
            <a:r>
              <a:rPr lang="en-US" sz="5400" dirty="0" smtClean="0">
                <a:latin typeface="Gadugi" panose="020B0502040204020203" pitchFamily="34" charset="0"/>
              </a:rPr>
              <a:t>a Perinatal System of Care</a:t>
            </a:r>
            <a:endParaRPr lang="en-US" sz="5400" dirty="0">
              <a:latin typeface="Gadug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E94CC-906A-4CFA-9578-95525ED8A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880918"/>
            <a:ext cx="6400800" cy="155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Gadugi" panose="020B0502040204020203" pitchFamily="34" charset="0"/>
              </a:rPr>
              <a:t>Adam Zolotor, MD, </a:t>
            </a:r>
            <a:r>
              <a:rPr lang="en-US" sz="2000" dirty="0" err="1">
                <a:latin typeface="Gadugi" panose="020B0502040204020203" pitchFamily="34" charset="0"/>
              </a:rPr>
              <a:t>DrPH</a:t>
            </a:r>
            <a:r>
              <a:rPr lang="en-US" sz="2000" dirty="0">
                <a:latin typeface="Gadugi" panose="020B0502040204020203" pitchFamily="34" charset="0"/>
              </a:rPr>
              <a:t>			</a:t>
            </a:r>
          </a:p>
          <a:p>
            <a:pPr marL="0" indent="0">
              <a:buNone/>
            </a:pPr>
            <a:r>
              <a:rPr lang="en-US" sz="2000" dirty="0">
                <a:latin typeface="Gadugi" panose="020B0502040204020203" pitchFamily="34" charset="0"/>
              </a:rPr>
              <a:t>President &amp; CEO				</a:t>
            </a:r>
          </a:p>
          <a:p>
            <a:pPr marL="0" indent="0">
              <a:buNone/>
            </a:pPr>
            <a:endParaRPr lang="en-US" sz="2000" dirty="0">
              <a:latin typeface="Gadugi" panose="020B0502040204020203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Gadugi" panose="020B0502040204020203" pitchFamily="34" charset="0"/>
              </a:rPr>
              <a:t>January </a:t>
            </a:r>
            <a:r>
              <a:rPr lang="en-US" sz="2000" dirty="0" smtClean="0">
                <a:latin typeface="Gadugi" panose="020B0502040204020203" pitchFamily="34" charset="0"/>
              </a:rPr>
              <a:t>11</a:t>
            </a:r>
            <a:r>
              <a:rPr lang="en-US" sz="2000" dirty="0" smtClean="0">
                <a:latin typeface="Gadugi" panose="020B0502040204020203" pitchFamily="34" charset="0"/>
              </a:rPr>
              <a:t>, 2019</a:t>
            </a:r>
            <a:endParaRPr lang="en-US" sz="2000" dirty="0">
              <a:latin typeface="Gadugi" panose="020B0502040204020203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0A2B1E-CE83-4EF3-9D23-EDC8BBB148CE}"/>
              </a:ext>
            </a:extLst>
          </p:cNvPr>
          <p:cNvSpPr txBox="1">
            <a:spLocks/>
          </p:cNvSpPr>
          <p:nvPr/>
        </p:nvSpPr>
        <p:spPr>
          <a:xfrm>
            <a:off x="1295400" y="3410463"/>
            <a:ext cx="7811191" cy="1062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latin typeface="Gadugi" panose="020B0502040204020203" pitchFamily="34" charset="0"/>
              </a:rPr>
              <a:t>Overview of Task Force Process and Charge</a:t>
            </a:r>
            <a:endParaRPr lang="en-US" sz="2400" dirty="0">
              <a:latin typeface="Gadugi" panose="020B0502040204020203" pitchFamily="34" charset="0"/>
            </a:endParaRPr>
          </a:p>
        </p:txBody>
      </p:sp>
      <p:pic>
        <p:nvPicPr>
          <p:cNvPr id="1026" name="Picture 2" descr="NCIOM 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591" y="210322"/>
            <a:ext cx="2571750" cy="638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2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Meeting Materials</a:t>
            </a:r>
            <a:br>
              <a:rPr lang="en-US" altLang="en-US"/>
            </a:br>
            <a:r>
              <a:rPr lang="en-US" altLang="en-US"/>
              <a:t>on NCIOM Website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We know that Task Force members may have conflicts for some of the meetings</a:t>
            </a:r>
          </a:p>
          <a:p>
            <a:pPr lvl="1" eaLnBrk="1" hangingPunct="1"/>
            <a:r>
              <a:rPr lang="en-US" altLang="en-US" sz="2400" dirty="0"/>
              <a:t>We host webinars and conference calls for each meeting so that you can follow online or participate over the phone</a:t>
            </a:r>
          </a:p>
          <a:p>
            <a:pPr lvl="1" eaLnBrk="1" hangingPunct="1"/>
            <a:r>
              <a:rPr lang="en-US" altLang="en-US" sz="2400" dirty="0"/>
              <a:t>We post meeting summaries and all meeting presentations on our website:  www.nciom.org</a:t>
            </a:r>
          </a:p>
          <a:p>
            <a:pPr lvl="1" eaLnBrk="1" hangingPunct="1"/>
            <a:r>
              <a:rPr lang="en-US" altLang="en-US" sz="2400" dirty="0"/>
              <a:t>Calendar and directions also available on the NCIOM website</a:t>
            </a:r>
          </a:p>
          <a:p>
            <a:pPr lvl="1" eaLnBrk="1" hangingPunct="1"/>
            <a:endParaRPr lang="en-US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849" y="68072"/>
            <a:ext cx="5016714" cy="18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2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Charge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Perinatal health strategic plan developed by DHHS for 2016-2020.</a:t>
            </a:r>
          </a:p>
          <a:p>
            <a:r>
              <a:rPr lang="en-US" dirty="0" smtClean="0"/>
              <a:t>Goal 3 to improve the quality of maternal care and ensure appropriate care for high risk women and newborns. </a:t>
            </a:r>
          </a:p>
          <a:p>
            <a:r>
              <a:rPr lang="en-US" dirty="0"/>
              <a:t>Study represents a partnership between NCIOM and </a:t>
            </a:r>
            <a:r>
              <a:rPr lang="en-US" dirty="0" smtClean="0"/>
              <a:t>DHHS</a:t>
            </a:r>
          </a:p>
          <a:p>
            <a:r>
              <a:rPr lang="en-US" dirty="0" smtClean="0"/>
              <a:t>SL 2018-93 NCGA </a:t>
            </a:r>
          </a:p>
          <a:p>
            <a:pPr lvl="1"/>
            <a:r>
              <a:rPr lang="en-US" dirty="0"/>
              <a:t>shall study and analyze North Carolina's ability to provide women with timely and equitable access to high-quality, risk-appropriate maternal and neonatal care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76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Requirements (SL2018-93)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(1) The complexity levels of care currently being provided by all delivering hospitals in caring for birth mothers and newborns.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How current systems of referral and transport to different facilities and specialty providers based on patient risk are being managed.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3) Disparities in access to risk-appropriate maternal and hospital care.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4) Service gaps.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5) Issues that impact the ability to most appropriately match patient need with provider skill</a:t>
            </a:r>
            <a:r>
              <a:rPr lang="en-US"/>
              <a:t>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) Recommendations for actionable steps that can be taken in North Carolina to best ensure that pregnant women receive quality prenatal care and that mothers and newborns are cared for in a facility that can meet their specific clinical needs.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7) Any other issues the Department deems relevant to this study. </a:t>
            </a:r>
          </a:p>
        </p:txBody>
      </p:sp>
    </p:spTree>
    <p:extLst>
      <p:ext uri="{BB962C8B-B14F-4D97-AF65-F5344CB8AC3E}">
        <p14:creationId xmlns:p14="http://schemas.microsoft.com/office/powerpoint/2010/main" val="268553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44E72-6CF0-4136-B0DF-6614D286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6AE62-B70D-434D-9B80-E6825454D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this Task Force comes from </a:t>
            </a:r>
            <a:r>
              <a:rPr lang="en-US" dirty="0" smtClean="0"/>
              <a:t>the NC Department of Health and Human Services</a:t>
            </a:r>
            <a:endParaRPr lang="en-US" dirty="0"/>
          </a:p>
          <a:p>
            <a:r>
              <a:rPr lang="en-US" dirty="0"/>
              <a:t>Websites: 	</a:t>
            </a:r>
            <a:r>
              <a:rPr lang="en-US" u="sng" dirty="0"/>
              <a:t>www.nciom.org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u="sng" dirty="0"/>
              <a:t>www.ncmedicaljournal.com</a:t>
            </a:r>
            <a:endParaRPr lang="en-US" dirty="0"/>
          </a:p>
          <a:p>
            <a:r>
              <a:rPr lang="en-US" dirty="0"/>
              <a:t>Key Contacts:</a:t>
            </a:r>
          </a:p>
          <a:p>
            <a:pPr lvl="1"/>
            <a:r>
              <a:rPr lang="en-US" dirty="0"/>
              <a:t>Adam Zolotor, MD, </a:t>
            </a:r>
            <a:r>
              <a:rPr lang="en-US" dirty="0" err="1"/>
              <a:t>DrPH</a:t>
            </a:r>
            <a:r>
              <a:rPr lang="en-US" dirty="0"/>
              <a:t>, President &amp; CEO, NCIOM</a:t>
            </a:r>
          </a:p>
          <a:p>
            <a:pPr marL="320040" lvl="1" indent="0">
              <a:buNone/>
            </a:pPr>
            <a:r>
              <a:rPr lang="en-US" dirty="0"/>
              <a:t>	919-445-6150 or </a:t>
            </a:r>
            <a:r>
              <a:rPr lang="en-US" u="sng" dirty="0"/>
              <a:t>adam_zolotor@nciom.org</a:t>
            </a:r>
          </a:p>
          <a:p>
            <a:pPr lvl="1"/>
            <a:r>
              <a:rPr lang="en-US" dirty="0" smtClean="0"/>
              <a:t>Robert Kurzydlowski, JD, MPH, </a:t>
            </a:r>
            <a:r>
              <a:rPr lang="en-US" dirty="0"/>
              <a:t>Project Director 					</a:t>
            </a:r>
            <a:r>
              <a:rPr lang="en-US" dirty="0" smtClean="0"/>
              <a:t>919-445-6158 </a:t>
            </a:r>
            <a:r>
              <a:rPr lang="en-US" dirty="0"/>
              <a:t>or </a:t>
            </a:r>
            <a:r>
              <a:rPr lang="en-US" u="sng" dirty="0" smtClean="0"/>
              <a:t>Rob_Kurzydlowski@nciom.org</a:t>
            </a:r>
            <a:r>
              <a:rPr lang="en-US" dirty="0" smtClean="0"/>
              <a:t>                                                                                                             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0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981200" y="2921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NC Institute of Medicine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1981200" y="1981200"/>
            <a:ext cx="8458200" cy="4419600"/>
          </a:xfrm>
        </p:spPr>
        <p:txBody>
          <a:bodyPr/>
          <a:lstStyle/>
          <a:p>
            <a:pPr eaLnBrk="1" hangingPunct="1"/>
            <a:r>
              <a:rPr lang="en-US" altLang="en-US"/>
              <a:t>Quasi-state agency chartered in 1983 by the NC General Assembly to:</a:t>
            </a:r>
          </a:p>
          <a:p>
            <a:pPr lvl="1" eaLnBrk="1" hangingPunct="1"/>
            <a:r>
              <a:rPr lang="en-US" altLang="en-US" sz="2400"/>
              <a:t>Be concerned with the health of the people of North Carolina</a:t>
            </a:r>
          </a:p>
          <a:p>
            <a:pPr lvl="1" eaLnBrk="1" hangingPunct="1"/>
            <a:r>
              <a:rPr lang="en-US" altLang="en-US" sz="2400"/>
              <a:t>Monitor and study health matters</a:t>
            </a:r>
          </a:p>
          <a:p>
            <a:pPr lvl="1" eaLnBrk="1" hangingPunct="1"/>
            <a:r>
              <a:rPr lang="en-US" altLang="en-US" sz="2400"/>
              <a:t>Respond authoritatively when found advisable</a:t>
            </a:r>
          </a:p>
          <a:p>
            <a:pPr lvl="1" eaLnBrk="1" hangingPunct="1"/>
            <a:r>
              <a:rPr lang="en-US" altLang="en-US" sz="2400"/>
              <a:t>Respond to requests from outside sources for analysis and advice when this will aid in forming a basis for health policy decisions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i="1"/>
              <a:t>NCGS §90-470</a:t>
            </a:r>
          </a:p>
        </p:txBody>
      </p:sp>
    </p:spTree>
    <p:extLst>
      <p:ext uri="{BB962C8B-B14F-4D97-AF65-F5344CB8AC3E}">
        <p14:creationId xmlns:p14="http://schemas.microsoft.com/office/powerpoint/2010/main" val="51628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NCIOM Studies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28800"/>
            <a:ext cx="8574088" cy="4343400"/>
          </a:xfrm>
        </p:spPr>
        <p:txBody>
          <a:bodyPr/>
          <a:lstStyle/>
          <a:p>
            <a:pPr eaLnBrk="1" hangingPunct="1"/>
            <a:r>
              <a:rPr lang="en-US" altLang="en-US" sz="2800"/>
              <a:t>NCIOM studies issues at the request of:</a:t>
            </a:r>
          </a:p>
          <a:p>
            <a:pPr lvl="1" eaLnBrk="1" hangingPunct="1"/>
            <a:r>
              <a:rPr lang="en-US" altLang="en-US" sz="2700"/>
              <a:t>North Carolina General Assembly</a:t>
            </a:r>
          </a:p>
          <a:p>
            <a:pPr lvl="1" eaLnBrk="1" hangingPunct="1"/>
            <a:r>
              <a:rPr lang="en-US" altLang="en-US" sz="2700"/>
              <a:t>North Carolina state agencies</a:t>
            </a:r>
          </a:p>
          <a:p>
            <a:pPr lvl="1" eaLnBrk="1" hangingPunct="1"/>
            <a:r>
              <a:rPr lang="en-US" altLang="en-US" sz="2700"/>
              <a:t>Health professional organizations</a:t>
            </a:r>
          </a:p>
          <a:p>
            <a:pPr lvl="1" eaLnBrk="1" hangingPunct="1"/>
            <a:r>
              <a:rPr lang="en-US" altLang="en-US" sz="2700"/>
              <a:t>NCIOM Board of Directors</a:t>
            </a:r>
          </a:p>
          <a:p>
            <a:pPr eaLnBrk="1" hangingPunct="1"/>
            <a:r>
              <a:rPr lang="en-US" altLang="en-US" sz="2800"/>
              <a:t>Often work in partnership with other organizations to study health issues </a:t>
            </a:r>
          </a:p>
          <a:p>
            <a:pPr lvl="1" eaLnBrk="1" hangingPunct="1"/>
            <a:endParaRPr lang="en-US" altLang="en-US" i="1"/>
          </a:p>
          <a:p>
            <a:pPr eaLnBrk="1" hangingPunct="1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6905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152401"/>
            <a:ext cx="7010400" cy="944879"/>
          </a:xfrm>
        </p:spPr>
        <p:txBody>
          <a:bodyPr/>
          <a:lstStyle/>
          <a:p>
            <a:pPr eaLnBrk="1" hangingPunct="1"/>
            <a:r>
              <a:rPr lang="en-US" altLang="en-US" b="0" dirty="0"/>
              <a:t>Recent NCIOM Studies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7543800" cy="4419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 dirty="0"/>
              <a:t>Some recent studies include:</a:t>
            </a:r>
          </a:p>
          <a:p>
            <a:pPr lvl="1" eaLnBrk="1" hangingPunct="1"/>
            <a:r>
              <a:rPr lang="en-US" altLang="en-US" dirty="0" smtClean="0"/>
              <a:t>Accountable Care Communities (2019)</a:t>
            </a:r>
          </a:p>
          <a:p>
            <a:pPr lvl="1" eaLnBrk="1" hangingPunct="1"/>
            <a:r>
              <a:rPr lang="en-US" altLang="en-US" dirty="0" smtClean="0"/>
              <a:t>Metrics </a:t>
            </a:r>
            <a:r>
              <a:rPr lang="en-US" altLang="en-US" dirty="0"/>
              <a:t>to Drive Improvements in Health: A Report of the Task Force on Health Care Analytics (2017)</a:t>
            </a:r>
          </a:p>
          <a:p>
            <a:pPr lvl="1" eaLnBrk="1" hangingPunct="1"/>
            <a:r>
              <a:rPr lang="en-US" altLang="en-US" dirty="0"/>
              <a:t>Claims to Improve Health in North Carolina: A Report from the NCIOM Task Force on All-Payer Claims Database (2017)</a:t>
            </a:r>
          </a:p>
          <a:p>
            <a:pPr lvl="1" eaLnBrk="1" hangingPunct="1"/>
            <a:r>
              <a:rPr lang="en-US" altLang="en-US" dirty="0"/>
              <a:t>Transforming North Carolina’s Mental health and Substance use Systems: A Report from the NCIOM Task Force on Mental Health and Substance Use (2016)</a:t>
            </a:r>
          </a:p>
          <a:p>
            <a:pPr lvl="1" eaLnBrk="1" hangingPunct="1"/>
            <a:r>
              <a:rPr lang="en-US" altLang="en-US" dirty="0"/>
              <a:t>Dementia-Capable North Carolina: A Strategic Plan for Addressing Alzheimer’s Disease and Related Dementia (2016)</a:t>
            </a:r>
          </a:p>
          <a:p>
            <a:pPr lvl="1" eaLnBrk="1" hangingPunct="1"/>
            <a:r>
              <a:rPr lang="en-US" altLang="en-US" dirty="0"/>
              <a:t>Patient and Family Engagement: A Partnership for Culture Change (2015)</a:t>
            </a:r>
          </a:p>
          <a:p>
            <a:pPr lvl="1" eaLnBrk="1" hangingPunct="1"/>
            <a:r>
              <a:rPr lang="en-US" altLang="en-US" dirty="0"/>
              <a:t>Task Force on Essentials for Childhood: Safe, Stable, and Nurturing Relationships and Environments to Prevent Child Maltreatment (2015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8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1"/>
              <a:t>NCMJ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229600" cy="4648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NCIOM also publishes the </a:t>
            </a:r>
            <a:r>
              <a:rPr lang="en-US" altLang="en-US" sz="2800" i="1" dirty="0"/>
              <a:t>NCMJ</a:t>
            </a:r>
          </a:p>
          <a:p>
            <a:pPr lvl="1" eaLnBrk="1" hangingPunct="1"/>
            <a:r>
              <a:rPr lang="en-US" altLang="en-US" sz="2600" dirty="0"/>
              <a:t>Each issue contains a special focus area with articles and commentaries discussing specific health issues</a:t>
            </a:r>
          </a:p>
          <a:p>
            <a:pPr lvl="1" eaLnBrk="1" hangingPunct="1"/>
            <a:r>
              <a:rPr lang="en-US" altLang="en-US" sz="2600" dirty="0" smtClean="0"/>
              <a:t>We plan to publish the executive summary of the Task Force in the NCMJ as well as devoting a issue to NC’s developing perinatal system of care.</a:t>
            </a:r>
            <a:endParaRPr lang="en-US" altLang="en-US" sz="2600" dirty="0"/>
          </a:p>
          <a:p>
            <a:pPr lvl="2" eaLnBrk="1" hangingPunct="1"/>
            <a:r>
              <a:rPr lang="en-US" altLang="en-US" sz="2200" i="1" dirty="0"/>
              <a:t>NC Medical Journal</a:t>
            </a:r>
            <a:r>
              <a:rPr lang="en-US" altLang="en-US" sz="2200" dirty="0"/>
              <a:t> circulated to more than 170,000 people across the state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pic>
        <p:nvPicPr>
          <p:cNvPr id="9218" name="Picture 2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1828800"/>
            <a:ext cx="1683154" cy="22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47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Task Force Process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sz="2800"/>
              <a:t>NCIOM creates broad-based task forces to study health issues facing the state</a:t>
            </a:r>
          </a:p>
          <a:p>
            <a:pPr lvl="1" eaLnBrk="1" hangingPunct="1"/>
            <a:r>
              <a:rPr lang="en-US" altLang="en-US" sz="2400"/>
              <a:t>Task Forces generally comprised of 30-60 people</a:t>
            </a:r>
          </a:p>
          <a:p>
            <a:pPr lvl="1" eaLnBrk="1" hangingPunct="1"/>
            <a:r>
              <a:rPr lang="en-US" altLang="en-US" sz="2400"/>
              <a:t>Task Forces are guided by co-chairs who run the meetings</a:t>
            </a:r>
          </a:p>
          <a:p>
            <a:pPr lvl="1" eaLnBrk="1" hangingPunct="1"/>
            <a:r>
              <a:rPr lang="en-US" altLang="en-US" sz="2400"/>
              <a:t>Task Force members typically include representatives of state and local policy makers and agency officials, health professionals, insurers, business and community leaders, consumers and other interested individuals</a:t>
            </a:r>
          </a:p>
          <a:p>
            <a:pPr lvl="1" eaLnBrk="1" hangingPunct="1"/>
            <a:r>
              <a:rPr lang="en-US" altLang="en-US" sz="2400"/>
              <a:t>Meetings are open to the public</a:t>
            </a:r>
          </a:p>
        </p:txBody>
      </p:sp>
    </p:spTree>
    <p:extLst>
      <p:ext uri="{BB962C8B-B14F-4D97-AF65-F5344CB8AC3E}">
        <p14:creationId xmlns:p14="http://schemas.microsoft.com/office/powerpoint/2010/main" val="40366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Task Force Process (cont’d)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724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Task Force work guided by a smaller steering committee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People with expertise or knowledge of the issue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Help shape the agenda and identify potential speakers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May include research summaries and/or statistics, descriptions of programs, challenges or barriers to best practices, national developments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Presenters may include task force members, researchers, national or state leaders, state health care professionals, consumers, or NCIOM staff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200" dirty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808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Task Force Process (cont’d)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4149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NCIOM staff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NCIOM staff will prepare agendas, invite speakers, gather information, and identify evidence-based studies when available to inform the Task Force’s work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Staff write first draft of the report, and seek input from the Task Force and Steering Committee members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277336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Task Force Process (cont’d)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Task Force report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Report is circulated several times before being finalized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Task Force members may be asked to prioritize recommendations or metrics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Task Force members will take final vote on the recommendations and report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NCIOM Board of Directors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Board members must review the report before it is finalized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Reports distributed widely, other dissemination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Shorter 4-6 page Issue Brief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Update published 3-5 years after report is published.</a:t>
            </a:r>
          </a:p>
        </p:txBody>
      </p:sp>
    </p:spTree>
    <p:extLst>
      <p:ext uri="{BB962C8B-B14F-4D97-AF65-F5344CB8AC3E}">
        <p14:creationId xmlns:p14="http://schemas.microsoft.com/office/powerpoint/2010/main" val="46577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Custom 7">
      <a:dk1>
        <a:srgbClr val="002485"/>
      </a:dk1>
      <a:lt1>
        <a:sysClr val="window" lastClr="FFFFFF"/>
      </a:lt1>
      <a:dk2>
        <a:srgbClr val="88B4B5"/>
      </a:dk2>
      <a:lt2>
        <a:srgbClr val="F2F2F7"/>
      </a:lt2>
      <a:accent1>
        <a:srgbClr val="005FA5"/>
      </a:accent1>
      <a:accent2>
        <a:srgbClr val="F2F2F7"/>
      </a:accent2>
      <a:accent3>
        <a:srgbClr val="EBEB3D"/>
      </a:accent3>
      <a:accent4>
        <a:srgbClr val="F78729"/>
      </a:accent4>
      <a:accent5>
        <a:srgbClr val="C42F1A"/>
      </a:accent5>
      <a:accent6>
        <a:srgbClr val="68B807"/>
      </a:accent6>
      <a:hlink>
        <a:srgbClr val="99CA3C"/>
      </a:hlink>
      <a:folHlink>
        <a:srgbClr val="B9D18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67D146-4D1C-466E-9A63-FAD8863F0C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0</TotalTime>
  <Words>845</Words>
  <Application>Microsoft Office PowerPoint</Application>
  <PresentationFormat>Widescreen</PresentationFormat>
  <Paragraphs>91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Book Antiqua</vt:lpstr>
      <vt:lpstr>Cambria</vt:lpstr>
      <vt:lpstr>Gadugi</vt:lpstr>
      <vt:lpstr>Wingdings</vt:lpstr>
      <vt:lpstr>Sales Direction 16X9</vt:lpstr>
      <vt:lpstr>Squires 2012 OECD chartpack</vt:lpstr>
      <vt:lpstr>NCIOM Task Force on a Perinatal System of Care</vt:lpstr>
      <vt:lpstr>NC Institute of Medicine</vt:lpstr>
      <vt:lpstr>NCIOM Studies</vt:lpstr>
      <vt:lpstr>Recent NCIOM Studies</vt:lpstr>
      <vt:lpstr>NCMJ</vt:lpstr>
      <vt:lpstr>Task Force Process</vt:lpstr>
      <vt:lpstr>Task Force Process (cont’d)</vt:lpstr>
      <vt:lpstr>Task Force Process (cont’d)</vt:lpstr>
      <vt:lpstr>Task Force Process (cont’d)</vt:lpstr>
      <vt:lpstr>Meeting Materials on NCIOM Website</vt:lpstr>
      <vt:lpstr>Task Force Charge </vt:lpstr>
      <vt:lpstr>Specific Requirements (SL2018-93)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2017-06-14T15:48:49Z</dcterms:created>
  <dcterms:modified xsi:type="dcterms:W3CDTF">2019-01-10T20:20:34Z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