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7" r:id="rId2"/>
    <p:sldId id="322" r:id="rId3"/>
    <p:sldId id="340" r:id="rId4"/>
    <p:sldId id="342" r:id="rId5"/>
    <p:sldId id="343" r:id="rId6"/>
    <p:sldId id="345" r:id="rId7"/>
    <p:sldId id="346" r:id="rId8"/>
    <p:sldId id="347" r:id="rId9"/>
    <p:sldId id="351" r:id="rId10"/>
    <p:sldId id="353" r:id="rId11"/>
    <p:sldId id="354" r:id="rId12"/>
    <p:sldId id="355" r:id="rId13"/>
    <p:sldId id="356" r:id="rId14"/>
    <p:sldId id="358" r:id="rId15"/>
    <p:sldId id="360" r:id="rId16"/>
    <p:sldId id="361" r:id="rId17"/>
    <p:sldId id="363" r:id="rId18"/>
    <p:sldId id="364" r:id="rId19"/>
    <p:sldId id="365" r:id="rId20"/>
    <p:sldId id="366" r:id="rId21"/>
    <p:sldId id="367" r:id="rId22"/>
    <p:sldId id="370" r:id="rId23"/>
    <p:sldId id="3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3586" autoAdjust="0"/>
  </p:normalViewPr>
  <p:slideViewPr>
    <p:cSldViewPr snapToGrid="0" showGuides="1">
      <p:cViewPr varScale="1">
        <p:scale>
          <a:sx n="75" d="100"/>
          <a:sy n="75" d="100"/>
        </p:scale>
        <p:origin x="2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69EE-4010-414C-B69F-75C6660988C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3291B-5B2A-4A0F-AE6A-98D0433D0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013A5-C0E2-449F-9404-9EDF5B2C39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3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# Births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2015 % Births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Cape Fear Valley Health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Cape Fear Valley Medical Center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4585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3.77%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CHS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Carolinas Medical Center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7188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5.92%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 Health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Women's Hospital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6172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5.08%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Duke Health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Duke University Hospital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3302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2.72%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Health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Hospital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4145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3.41%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NHRMC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Hanover Regional Medical Center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4123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3.39%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Novant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Forsyth Medical Center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6190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5.09%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Novant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Presbyterian Hospital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5064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4.17%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 Hospital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3601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2.96%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Vidant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Vidant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Medical Center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3733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3.07%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WakeMed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Wake Medical Center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4944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4.07%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96ECC-58D8-4F3E-BD6B-69D86516CA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7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96ECC-58D8-4F3E-BD6B-69D86516CA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arenR"/>
            </a:pPr>
            <a:r>
              <a:rPr lang="en-US" altLang="en-US" b="1" i="1" smtClean="0"/>
              <a:t>Levels of Maternal Care </a:t>
            </a:r>
            <a:r>
              <a:rPr lang="en-US" altLang="en-US" b="1" smtClean="0"/>
              <a:t>recommends uniform designations for levels of maternal care that are complementary but distinct from levels of neonatal care. </a:t>
            </a:r>
            <a:r>
              <a:rPr lang="en-US" altLang="en-US" smtClean="0"/>
              <a:t>These designations are based on a facility’s ability to manage various levels of maternal care and include: Birth Centers, Level 1 (Basic Care), Level II (Specialty Care), Level III (Subspecialty Care), Level IV (Regional Perinatal Health Care Centers). Each healthcare facility should have a clear understanding of its own classification, as well as a well-defined threshold and system for transferring women to facilities that offer higher levels of care, if needed. </a:t>
            </a:r>
          </a:p>
          <a:p>
            <a:pPr marL="228600" indent="-228600">
              <a:buFontTx/>
              <a:buAutoNum type="arabicParenR"/>
            </a:pPr>
            <a:r>
              <a:rPr lang="en-US" altLang="en-US" b="1" i="1" smtClean="0"/>
              <a:t>Levels of Maternal Care </a:t>
            </a:r>
            <a:r>
              <a:rPr lang="en-US" altLang="en-US" b="1" smtClean="0"/>
              <a:t>is the first-ever ACOG guidance that establishes levels of care specific to the pregnant woman. </a:t>
            </a:r>
            <a:r>
              <a:rPr lang="en-US" altLang="en-US" smtClean="0"/>
              <a:t>While current Guideline for Perinatal Care, jointly developed by AAP and ACOG focuses modtly on the newborn, </a:t>
            </a:r>
            <a:r>
              <a:rPr lang="en-US" altLang="en-US" i="1" smtClean="0"/>
              <a:t>Levels of Maternal Care </a:t>
            </a:r>
            <a:r>
              <a:rPr lang="en-US" altLang="en-US" smtClean="0"/>
              <a:t>is unique in its efforts to specifically address maternal health needs, thereby promoting proactive integration of risk-appropriate maternal care and reducing maternal morbidity and mortality in the United States. </a:t>
            </a:r>
          </a:p>
          <a:p>
            <a:pPr marL="228600" indent="-228600">
              <a:buFontTx/>
              <a:buChar char="•"/>
            </a:pPr>
            <a:r>
              <a:rPr lang="en-US" altLang="en-US" smtClean="0"/>
              <a:t>This is an effort to endure that all birthing facilities are tolled to take good care of women</a:t>
            </a:r>
          </a:p>
          <a:p>
            <a:pPr marL="228600" indent="-228600">
              <a:buFontTx/>
              <a:buChar char="•"/>
            </a:pPr>
            <a:r>
              <a:rPr lang="en-US" altLang="en-US" smtClean="0"/>
              <a:t>This is NOT about closing small or rural birthing facilities, rather an effort to support them through structured collaboration with higher level hospitals.</a:t>
            </a:r>
          </a:p>
          <a:p>
            <a:pPr marL="228600" indent="-228600">
              <a:buFontTx/>
              <a:buAutoNum type="arabicParenR"/>
            </a:pPr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A780335A-0408-4355-8D0D-5728F42F01BA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731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76" y="539497"/>
            <a:ext cx="11356848" cy="168249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 Study of the status of Risk </a:t>
            </a:r>
            <a:r>
              <a:rPr lang="en-US" sz="4000" dirty="0">
                <a:solidFill>
                  <a:schemeClr val="tx1"/>
                </a:solidFill>
              </a:rPr>
              <a:t>Appropriate Maternal and Neonatal </a:t>
            </a:r>
            <a:r>
              <a:rPr lang="en-US" sz="4000" dirty="0" smtClean="0">
                <a:solidFill>
                  <a:schemeClr val="tx1"/>
                </a:solidFill>
              </a:rPr>
              <a:t>care in NC: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100" b="1" dirty="0" smtClean="0">
                <a:solidFill>
                  <a:schemeClr val="tx1"/>
                </a:solidFill>
              </a:rPr>
              <a:t>Evidence </a:t>
            </a:r>
            <a:r>
              <a:rPr lang="en-US" sz="3100" b="1" dirty="0">
                <a:solidFill>
                  <a:schemeClr val="tx1"/>
                </a:solidFill>
              </a:rPr>
              <a:t>based strategy to reduce infant </a:t>
            </a:r>
            <a:r>
              <a:rPr lang="en-US" sz="3100" b="1" dirty="0" smtClean="0">
                <a:solidFill>
                  <a:schemeClr val="tx1"/>
                </a:solidFill>
              </a:rPr>
              <a:t>mortality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085" y="2432482"/>
            <a:ext cx="11655667" cy="4163051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</a:rPr>
              <a:t>ChargeTask</a:t>
            </a:r>
            <a:r>
              <a:rPr lang="en-US" sz="4800" b="1" dirty="0" smtClean="0">
                <a:solidFill>
                  <a:schemeClr val="bg1"/>
                </a:solidFill>
              </a:rPr>
              <a:t> Force: NC </a:t>
            </a:r>
            <a:r>
              <a:rPr lang="en-US" sz="4800" b="1" dirty="0">
                <a:solidFill>
                  <a:schemeClr val="bg1"/>
                </a:solidFill>
              </a:rPr>
              <a:t>S</a:t>
            </a:r>
            <a:r>
              <a:rPr lang="en-US" sz="4800" b="1" dirty="0" smtClean="0">
                <a:solidFill>
                  <a:schemeClr val="bg1"/>
                </a:solidFill>
              </a:rPr>
              <a:t>ession Law 2018-93</a:t>
            </a:r>
          </a:p>
          <a:p>
            <a:r>
              <a:rPr lang="en-US" sz="3500" b="1" dirty="0" smtClean="0">
                <a:solidFill>
                  <a:schemeClr val="bg1"/>
                </a:solidFill>
              </a:rPr>
              <a:t>January 11, 2019</a:t>
            </a:r>
          </a:p>
          <a:p>
            <a:endParaRPr lang="en-US" sz="3500" b="1" dirty="0">
              <a:solidFill>
                <a:schemeClr val="bg1"/>
              </a:solidFill>
            </a:endParaRPr>
          </a:p>
          <a:p>
            <a:endParaRPr lang="en-US" sz="3500" b="1" dirty="0" smtClean="0">
              <a:solidFill>
                <a:schemeClr val="bg1"/>
              </a:solidFill>
            </a:endParaRPr>
          </a:p>
          <a:p>
            <a:r>
              <a:rPr lang="en-US" sz="3500" dirty="0" smtClean="0"/>
              <a:t>M</a:t>
            </a:r>
            <a:r>
              <a:rPr lang="en-US" sz="3500" dirty="0" smtClean="0"/>
              <a:t>. Kathryn Menard MD MPH</a:t>
            </a:r>
          </a:p>
          <a:p>
            <a:pPr algn="l"/>
            <a:r>
              <a:rPr lang="en-US" sz="1800" dirty="0" smtClean="0"/>
              <a:t>Vice Chair for Obstetrics Director of Maternal </a:t>
            </a:r>
            <a:r>
              <a:rPr lang="en-US" sz="1800" dirty="0"/>
              <a:t>F</a:t>
            </a:r>
            <a:r>
              <a:rPr lang="en-US" sz="1800" dirty="0" smtClean="0"/>
              <a:t>etal Medicine, UNC School of Medicine</a:t>
            </a:r>
          </a:p>
          <a:p>
            <a:pPr algn="l"/>
            <a:r>
              <a:rPr lang="en-US" sz="1800" dirty="0" smtClean="0"/>
              <a:t>Medical Director, NC Pregnancy Medical Home Program</a:t>
            </a:r>
          </a:p>
          <a:p>
            <a:pPr algn="l"/>
            <a:r>
              <a:rPr lang="en-US" sz="1800" dirty="0" smtClean="0"/>
              <a:t>Past President, Society for Maternal Fetal </a:t>
            </a:r>
            <a:r>
              <a:rPr lang="en-US" sz="1800" dirty="0" smtClean="0"/>
              <a:t>Medicine, 2012-13; PNC </a:t>
            </a:r>
            <a:r>
              <a:rPr lang="en-US" sz="1800" dirty="0" smtClean="0"/>
              <a:t>Obstetrics and Gynecologic </a:t>
            </a:r>
            <a:r>
              <a:rPr lang="en-US" sz="1800" dirty="0" smtClean="0"/>
              <a:t>Society,2017-18                                                                                        </a:t>
            </a:r>
            <a:endParaRPr lang="en-US" sz="1800" dirty="0" smtClean="0"/>
          </a:p>
          <a:p>
            <a:pPr marL="571500" indent="-571500" algn="r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571500" indent="-571500" algn="r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0453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188" y="2390052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Are North Carolina’ highest risk infants born in facilities with resources to provide the best care?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654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38" y="927695"/>
            <a:ext cx="9372847" cy="5713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5869" y="342920"/>
            <a:ext cx="8159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Deliveries at North Carolina Facilities by Volume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103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VLBW birth by Hospital </a:t>
            </a:r>
            <a:br>
              <a:rPr lang="en-US" dirty="0" smtClean="0"/>
            </a:br>
            <a:r>
              <a:rPr lang="en-US" dirty="0" smtClean="0"/>
              <a:t>total birth volume,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dirty="0" smtClean="0"/>
              <a:t>1853 </a:t>
            </a:r>
            <a:r>
              <a:rPr lang="en-US" sz="2800" dirty="0" smtClean="0"/>
              <a:t>VLBW births</a:t>
            </a:r>
          </a:p>
          <a:p>
            <a:pPr marL="0" indent="0">
              <a:buNone/>
            </a:pPr>
            <a:endParaRPr lang="en-US" sz="2800" dirty="0" smtClean="0"/>
          </a:p>
          <a:p>
            <a:pPr marL="228600" lvl="1" indent="0">
              <a:buNone/>
            </a:pPr>
            <a:r>
              <a:rPr lang="en-US" dirty="0" smtClean="0"/>
              <a:t>	</a:t>
            </a:r>
            <a:r>
              <a:rPr lang="en-US" sz="5400" dirty="0" smtClean="0"/>
              <a:t>1487</a:t>
            </a:r>
            <a:r>
              <a:rPr lang="en-US" dirty="0" smtClean="0"/>
              <a:t> </a:t>
            </a:r>
            <a:r>
              <a:rPr lang="en-US" sz="2400" dirty="0" smtClean="0"/>
              <a:t>(80%) born in hospitals with birth volume &gt;3,000</a:t>
            </a:r>
          </a:p>
          <a:p>
            <a:pPr marL="228600" lvl="1" indent="0">
              <a:buNone/>
            </a:pPr>
            <a:r>
              <a:rPr lang="en-US" dirty="0" smtClean="0"/>
              <a:t>		</a:t>
            </a:r>
            <a:r>
              <a:rPr lang="en-US" sz="5400" dirty="0" smtClean="0"/>
              <a:t>228</a:t>
            </a:r>
            <a:r>
              <a:rPr lang="en-US" dirty="0" smtClean="0"/>
              <a:t> </a:t>
            </a:r>
            <a:r>
              <a:rPr lang="en-US" sz="2400" dirty="0" smtClean="0"/>
              <a:t>born w/ 1000 – 2,999 birth</a:t>
            </a:r>
          </a:p>
          <a:p>
            <a:pPr marL="2286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4800" dirty="0" smtClean="0"/>
              <a:t>138 </a:t>
            </a:r>
            <a:r>
              <a:rPr lang="en-US" dirty="0" smtClean="0"/>
              <a:t>(5%) </a:t>
            </a:r>
            <a:r>
              <a:rPr lang="en-US" sz="2400" dirty="0" smtClean="0"/>
              <a:t>born w/ &lt;1000 births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812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543050"/>
            <a:ext cx="93249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7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81" y="284284"/>
            <a:ext cx="11315700" cy="4543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70" y="2913184"/>
            <a:ext cx="1514475" cy="3829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491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risk appropriate Intrapartum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2011680"/>
            <a:ext cx="11517086" cy="45415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Are the highest risk babies born in facilities with resources and personnel to provide appropriate care?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What are the capabilities/Level of neonatal care for NC maternity hospitals?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How is Level of care designated?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What systems are in place for maternal transport, when indicated?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What systems are in place for outreach education and support for quality monitoring and improvement?  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Why are 20% of babies &lt;1500 grams born in hospitals with low delivery volume?  Are the maternal and neonatal resources appropriate?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Where are the service gaps?  How can they be filled?</a:t>
            </a:r>
          </a:p>
          <a:p>
            <a:pPr lvl="2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8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about the mom?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04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28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defining Levels of Maternal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462" y="2154621"/>
            <a:ext cx="10009537" cy="5105400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To introduce uniform designations, with standardized definitions for levels of maternal care that are </a:t>
            </a:r>
            <a:r>
              <a:rPr lang="en-US" sz="2600" dirty="0">
                <a:solidFill>
                  <a:srgbClr val="FFFF00"/>
                </a:solidFill>
              </a:rPr>
              <a:t>complementary but distinct </a:t>
            </a:r>
            <a:r>
              <a:rPr lang="en-US" sz="2600" dirty="0"/>
              <a:t>from levels of neonatal care</a:t>
            </a:r>
          </a:p>
          <a:p>
            <a:pPr>
              <a:defRPr/>
            </a:pPr>
            <a:r>
              <a:rPr lang="en-US" sz="2600" dirty="0"/>
              <a:t>To provide consistent guidelines according to level of maternal care for use in quality improvement and health promotion</a:t>
            </a:r>
          </a:p>
          <a:p>
            <a:pPr>
              <a:defRPr/>
            </a:pPr>
            <a:r>
              <a:rPr lang="en-US" sz="2600" dirty="0"/>
              <a:t>To foster the development and </a:t>
            </a:r>
            <a:r>
              <a:rPr lang="en-US" sz="2600" dirty="0">
                <a:solidFill>
                  <a:srgbClr val="FFFF00"/>
                </a:solidFill>
              </a:rPr>
              <a:t>equitable geographic distribution </a:t>
            </a:r>
            <a:r>
              <a:rPr lang="en-US" sz="2600" dirty="0"/>
              <a:t>of full-service maternal care facilities and </a:t>
            </a:r>
            <a:r>
              <a:rPr lang="en-US" sz="2600" dirty="0">
                <a:solidFill>
                  <a:srgbClr val="FFFF00"/>
                </a:solidFill>
              </a:rPr>
              <a:t>systems that promote proactive integration of risk-appropriate antepartum, intrapartum, and postpartum services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905000" y="1055688"/>
            <a:ext cx="8610600" cy="9334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SzPct val="85000"/>
              <a:buNone/>
              <a:defRPr/>
            </a:pPr>
            <a:r>
              <a:rPr lang="en-US" altLang="en-US" smtClean="0"/>
              <a:t>Provide nationally applicable uniform definitions describing capability of facilities to provide increasing complexity of care to pregnant women</a:t>
            </a:r>
            <a:endParaRPr lang="en-US" altLang="en-US" sz="1200"/>
          </a:p>
          <a:p>
            <a:pPr marL="0" indent="0">
              <a:buClr>
                <a:srgbClr val="FF0000"/>
              </a:buClr>
              <a:buSzPct val="85000"/>
              <a:buNone/>
              <a:defRPr/>
            </a:pPr>
            <a:endParaRPr lang="en-US" altLang="en-US" sz="12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479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ＭＳ Ｐゴシック" pitchFamily="34" charset="-128"/>
              </a:rPr>
              <a:t>Levels of Maternal Care</a:t>
            </a:r>
          </a:p>
        </p:txBody>
      </p:sp>
      <p:sp>
        <p:nvSpPr>
          <p:cNvPr id="90116" name="Rectangle 1"/>
          <p:cNvSpPr>
            <a:spLocks noChangeArrowheads="1"/>
          </p:cNvSpPr>
          <p:nvPr/>
        </p:nvSpPr>
        <p:spPr bwMode="auto">
          <a:xfrm>
            <a:off x="7708900" y="6400801"/>
            <a:ext cx="294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335F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2B2B2"/>
              </a:buClr>
              <a:buFont typeface="Arial" panose="020B0604020202020204" pitchFamily="34" charset="0"/>
              <a:buChar char="»"/>
              <a:defRPr sz="22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2B2B2"/>
              </a:buClr>
              <a:buFont typeface="Arial" panose="020B0604020202020204" pitchFamily="34" charset="0"/>
              <a:buChar char="»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Garamond" panose="02020404030301010803" pitchFamily="18" charset="0"/>
              </a:rPr>
              <a:t>Jointly published by ACOG and SMFM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" y="2198687"/>
            <a:ext cx="5950970" cy="42724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5847" name="Rectangle 1"/>
          <p:cNvSpPr>
            <a:spLocks noChangeArrowheads="1"/>
          </p:cNvSpPr>
          <p:nvPr/>
        </p:nvSpPr>
        <p:spPr bwMode="auto">
          <a:xfrm>
            <a:off x="6429677" y="2625725"/>
            <a:ext cx="537089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335F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B2B2B2"/>
              </a:buClr>
              <a:buFont typeface="Arial" panose="020B0604020202020204" pitchFamily="34" charset="0"/>
              <a:buChar char="»"/>
              <a:defRPr sz="22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2B2B2"/>
              </a:buClr>
              <a:buFont typeface="Arial" panose="020B0604020202020204" pitchFamily="34" charset="0"/>
              <a:buChar char="»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</a:rPr>
              <a:t>E</a:t>
            </a: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ndorsement </a:t>
            </a:r>
            <a:r>
              <a:rPr lang="en-US" altLang="en-US" sz="1800" dirty="0">
                <a:solidFill>
                  <a:schemeClr val="tx1"/>
                </a:solidFill>
                <a:latin typeface="+mj-lt"/>
              </a:rPr>
              <a:t>and support from </a:t>
            </a:r>
            <a:endParaRPr lang="en-US" altLang="en-US" sz="1800" dirty="0" smtClean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American Association of Birth Centers</a:t>
            </a:r>
            <a:endParaRPr lang="en-US" altLang="en-US" sz="18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American College of Nurse Midwives</a:t>
            </a:r>
            <a:endParaRPr lang="en-US" altLang="en-US" sz="18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Association of Women’s Health Obstetric and Neonatal Nurses</a:t>
            </a:r>
            <a:endParaRPr lang="en-US" altLang="en-US" sz="18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/>
                </a:solidFill>
                <a:latin typeface="+mj-lt"/>
              </a:rPr>
              <a:t>Commission for the Accreditation of Birth Centers</a:t>
            </a:r>
          </a:p>
          <a:p>
            <a:pPr marL="742950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American Academy of Pediatrics</a:t>
            </a:r>
            <a:endParaRPr lang="en-US" altLang="en-US" sz="18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American Society of Anesthesiologists</a:t>
            </a:r>
            <a:endParaRPr lang="en-US" altLang="en-US" sz="1800" dirty="0">
              <a:solidFill>
                <a:schemeClr val="tx1"/>
              </a:solidFill>
              <a:latin typeface="+mj-lt"/>
            </a:endParaRPr>
          </a:p>
          <a:p>
            <a:pPr marL="742950" lvl="1" indent="-285750">
              <a:spcBef>
                <a:spcPct val="0"/>
              </a:spcBef>
              <a:buClrTx/>
              <a:defRPr/>
            </a:pPr>
            <a:r>
              <a:rPr lang="en-US" altLang="en-US" sz="1800" dirty="0" smtClean="0">
                <a:solidFill>
                  <a:schemeClr val="tx1"/>
                </a:solidFill>
                <a:latin typeface="+mj-lt"/>
              </a:rPr>
              <a:t>Society of Obstetric Anesthesia and </a:t>
            </a:r>
            <a:r>
              <a:rPr lang="en-US" altLang="en-US" sz="1800" dirty="0" err="1" smtClean="0">
                <a:solidFill>
                  <a:schemeClr val="tx1"/>
                </a:solidFill>
                <a:latin typeface="+mj-lt"/>
              </a:rPr>
              <a:t>Perinatalogy</a:t>
            </a:r>
            <a:endParaRPr lang="en-US" alt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7910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levels of Maternal and neonatal risk Appropriate care: HB741  and SB 311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72863"/>
            <a:ext cx="9601715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Child Fatality Task Force</a:t>
            </a:r>
          </a:p>
          <a:p>
            <a:r>
              <a:rPr lang="en-US" sz="3200" dirty="0" smtClean="0"/>
              <a:t>Support </a:t>
            </a:r>
            <a:r>
              <a:rPr lang="en-US" sz="3200" dirty="0"/>
              <a:t>a study bill to assess </a:t>
            </a:r>
            <a:r>
              <a:rPr lang="en-US" sz="3200" dirty="0" smtClean="0"/>
              <a:t>timely </a:t>
            </a:r>
            <a:r>
              <a:rPr lang="en-US" sz="3200" dirty="0"/>
              <a:t>and equitable access to high quality risk-appropriate maternal and neonatal care; study to result in actionable recommendations.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5933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592" y="653333"/>
            <a:ext cx="8229600" cy="8382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Levels of Maternal Care (LOMC)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981200" y="2238292"/>
            <a:ext cx="8229600" cy="371723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NOT </a:t>
            </a:r>
            <a:r>
              <a:rPr lang="en-US" altLang="en-US" sz="3200" dirty="0"/>
              <a:t>about closing small or rural maternity care centers</a:t>
            </a:r>
          </a:p>
          <a:p>
            <a:pPr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IS </a:t>
            </a:r>
            <a:r>
              <a:rPr lang="en-US" altLang="en-US" sz="3200" dirty="0"/>
              <a:t>about role of Level III/IV (Regional) Centers to support education and quality improvement among their referring facilities</a:t>
            </a:r>
          </a:p>
          <a:p>
            <a:pPr>
              <a:defRPr/>
            </a:pPr>
            <a:r>
              <a:rPr lang="en-US" altLang="en-US" sz="3200" dirty="0">
                <a:solidFill>
                  <a:srgbClr val="FFFF00"/>
                </a:solidFill>
              </a:rPr>
              <a:t>IS </a:t>
            </a:r>
            <a:r>
              <a:rPr lang="en-US" altLang="en-US" sz="3200" dirty="0"/>
              <a:t>about building a culture of collaboration</a:t>
            </a:r>
          </a:p>
          <a:p>
            <a:pPr lvl="1">
              <a:defRPr/>
            </a:pPr>
            <a:endParaRPr lang="en-US" altLang="en-US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271" y="0"/>
            <a:ext cx="9784080" cy="150876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LoMC</a:t>
            </a:r>
            <a:r>
              <a:rPr lang="en-US" dirty="0" smtClean="0"/>
              <a:t>: Definitions/Examples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772500"/>
              </p:ext>
            </p:extLst>
          </p:nvPr>
        </p:nvGraphicFramePr>
        <p:xfrm>
          <a:off x="1110343" y="1188748"/>
          <a:ext cx="10112828" cy="538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3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667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Birth Center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Low-risk w/ </a:t>
                      </a:r>
                      <a:r>
                        <a:rPr lang="en-US" sz="17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uncomplicated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singleton term pregnancies, vertex presentation; Expected to have uncomplicated birth 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Term, singleton, vertex 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2213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Level</a:t>
                      </a:r>
                    </a:p>
                    <a:p>
                      <a:r>
                        <a:rPr lang="en-US" sz="1700" b="1" dirty="0" smtClean="0"/>
                        <a:t>I</a:t>
                      </a:r>
                      <a:endParaRPr lang="en-US" sz="17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Uncomplicated pregnancies;  Detect, stabilize, and </a:t>
                      </a: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initiate management of unanticipated problems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that occur during antepartum, intrapartum, or postpartum until transfer</a:t>
                      </a:r>
                      <a:endParaRPr lang="en-US" sz="1700" dirty="0" smtClean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 twins  </a:t>
                      </a:r>
                    </a:p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Uncomplicated  cesarean</a:t>
                      </a:r>
                    </a:p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Preeclampsia w/o severe features</a:t>
                      </a:r>
                      <a:endParaRPr lang="en-US" sz="17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667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Level II</a:t>
                      </a:r>
                      <a:endParaRPr lang="en-US" sz="17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I facility plus care of appropriate </a:t>
                      </a: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high-risk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conditions, both directly admitted and transferred from another facility.</a:t>
                      </a:r>
                      <a:endParaRPr lang="en-US" sz="17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Severe pre-eclampsia</a:t>
                      </a:r>
                    </a:p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Placenta previa w/ no prior uterine surgery</a:t>
                      </a:r>
                      <a:endParaRPr lang="en-US" sz="17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865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Level III</a:t>
                      </a:r>
                      <a:endParaRPr lang="en-US" sz="17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II facility plus care of </a:t>
                      </a: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complex maternal medical conditions, obstetric complications, and fetal conditions</a:t>
                      </a:r>
                      <a:endParaRPr lang="en-US" sz="17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Placenta accreta/percreta;</a:t>
                      </a:r>
                    </a:p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ARDS;  Expectant management severe preeclampsia &lt;34 wks</a:t>
                      </a:r>
                      <a:endParaRPr lang="en-US" sz="17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7716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Level IV</a:t>
                      </a:r>
                      <a:endParaRPr lang="en-US" sz="1700" b="1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Level III facility plus onsite medical and surgical care of the </a:t>
                      </a:r>
                      <a:r>
                        <a:rPr lang="en-US" sz="17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 complex maternal conditions and critically ill 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women and fetuses</a:t>
                      </a:r>
                      <a:endParaRPr lang="en-US" sz="17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Severe cardiac conditions or pulmonary htn </a:t>
                      </a:r>
                    </a:p>
                    <a:p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Requires neurosurgery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2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572934"/>
            <a:ext cx="11011301" cy="15157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3. Improve the quality of prenatal care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12" y="1973178"/>
            <a:ext cx="11300059" cy="456237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800" b="1" dirty="0" smtClean="0"/>
              <a:t>3C</a:t>
            </a:r>
            <a:r>
              <a:rPr lang="en-US" sz="2800" b="1" dirty="0"/>
              <a:t>. Improve </a:t>
            </a:r>
            <a:r>
              <a:rPr lang="en-US" sz="2800" b="1" dirty="0">
                <a:solidFill>
                  <a:srgbClr val="FFFF00"/>
                </a:solidFill>
              </a:rPr>
              <a:t>access</a:t>
            </a:r>
            <a:r>
              <a:rPr lang="en-US" sz="2800" b="1" dirty="0"/>
              <a:t> to and utilization of first trimester prenatal care </a:t>
            </a:r>
            <a:endParaRPr lang="en-US" sz="2800" b="1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800" b="1" dirty="0" smtClean="0"/>
              <a:t>3E</a:t>
            </a:r>
            <a:r>
              <a:rPr lang="en-US" sz="2800" b="1" dirty="0"/>
              <a:t>. Ensure that all pregnant women and high-risk infants have access </a:t>
            </a:r>
            <a:r>
              <a:rPr lang="en-US" sz="2800" b="1" dirty="0" smtClean="0"/>
              <a:t>    to </a:t>
            </a:r>
            <a:r>
              <a:rPr lang="en-US" sz="2800" b="1" dirty="0"/>
              <a:t>the appropriate level of care through a well-established regional perinatal system </a:t>
            </a:r>
            <a:endParaRPr lang="en-US" sz="2800" b="1" dirty="0" smtClean="0"/>
          </a:p>
          <a:p>
            <a:pPr marL="457200" lvl="1" indent="0">
              <a:buNone/>
            </a:pPr>
            <a:r>
              <a:rPr lang="en-US" sz="2400" dirty="0" smtClean="0"/>
              <a:t>	1</a:t>
            </a:r>
            <a:r>
              <a:rPr lang="en-US" sz="2400" dirty="0"/>
              <a:t>. </a:t>
            </a:r>
            <a:r>
              <a:rPr lang="en-US" sz="2400" dirty="0" smtClean="0"/>
              <a:t>Decrease </a:t>
            </a:r>
            <a:r>
              <a:rPr lang="en-US" sz="2400" dirty="0"/>
              <a:t>the %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VLBW and </a:t>
            </a:r>
            <a:r>
              <a:rPr lang="en-US" sz="2400" dirty="0"/>
              <a:t>high-risk babies who are born at Level 1 and Level </a:t>
            </a:r>
            <a:r>
              <a:rPr lang="en-US" sz="2400" dirty="0" smtClean="0"/>
              <a:t>2 hospitals </a:t>
            </a:r>
          </a:p>
          <a:p>
            <a:pPr marL="457200" lvl="1" indent="0">
              <a:buNone/>
            </a:pPr>
            <a:r>
              <a:rPr lang="en-US" sz="2400" dirty="0" smtClean="0"/>
              <a:t>	2</a:t>
            </a:r>
            <a:r>
              <a:rPr lang="en-US" sz="2400" dirty="0"/>
              <a:t>. Define, identify and promote centers of excellence for VBAC (vaginal birth after cesarean)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	3</a:t>
            </a:r>
            <a:r>
              <a:rPr lang="en-US" sz="2400" dirty="0"/>
              <a:t>. Assess the levels of </a:t>
            </a:r>
            <a:r>
              <a:rPr lang="en-US" sz="2400" dirty="0">
                <a:solidFill>
                  <a:srgbClr val="FFFF00"/>
                </a:solidFill>
              </a:rPr>
              <a:t>neonatal and maternity </a:t>
            </a:r>
            <a:r>
              <a:rPr lang="en-US" sz="2400" dirty="0"/>
              <a:t>care services for hospitals using the consensus recommendations of the American Academy of Pediatrics (AAP), the American College of Obstetricians and Gynecologists (ACOG), and the Society for Maternal-Fetal Medicine (SMFM)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66560" y="1809550"/>
            <a:ext cx="4706754" cy="75077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42172" y="3128211"/>
            <a:ext cx="4225491" cy="47163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77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74" y="315982"/>
            <a:ext cx="11090366" cy="1508760"/>
          </a:xfrm>
        </p:spPr>
        <p:txBody>
          <a:bodyPr/>
          <a:lstStyle/>
          <a:p>
            <a:r>
              <a:rPr lang="en-US" dirty="0" smtClean="0"/>
              <a:t>Recommendation:  Informed action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2011680"/>
            <a:ext cx="11399426" cy="4541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Commission a broadly representative task force to study degree to which NC women receive risk appropriate maternal and neonatal care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Who </a:t>
            </a:r>
            <a:r>
              <a:rPr lang="en-US" sz="2400" dirty="0">
                <a:solidFill>
                  <a:srgbClr val="FFFF00"/>
                </a:solidFill>
              </a:rPr>
              <a:t>is available to provide prenatal care</a:t>
            </a:r>
            <a:r>
              <a:rPr lang="en-US" sz="2400" dirty="0" smtClean="0">
                <a:solidFill>
                  <a:srgbClr val="FFFF00"/>
                </a:solidFill>
              </a:rPr>
              <a:t>?  Where?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Why </a:t>
            </a:r>
            <a:r>
              <a:rPr lang="en-US" sz="2400" dirty="0">
                <a:solidFill>
                  <a:srgbClr val="FFFF00"/>
                </a:solidFill>
              </a:rPr>
              <a:t>do only 65% of Medicaid recipients receive prenatal care in the first </a:t>
            </a:r>
            <a:r>
              <a:rPr lang="en-US" sz="2400" dirty="0" smtClean="0">
                <a:solidFill>
                  <a:srgbClr val="FFFF00"/>
                </a:solidFill>
              </a:rPr>
              <a:t>trimester?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Are </a:t>
            </a:r>
            <a:r>
              <a:rPr lang="en-US" sz="2400" dirty="0">
                <a:solidFill>
                  <a:srgbClr val="FFFF00"/>
                </a:solidFill>
              </a:rPr>
              <a:t>the highest risk babies born in facilities with resources and personnel to provide appropriate </a:t>
            </a:r>
            <a:r>
              <a:rPr lang="en-US" sz="2400" dirty="0" smtClean="0">
                <a:solidFill>
                  <a:srgbClr val="FFFF00"/>
                </a:solidFill>
              </a:rPr>
              <a:t>care?  Why </a:t>
            </a:r>
            <a:r>
              <a:rPr lang="en-US" sz="2400" dirty="0">
                <a:solidFill>
                  <a:srgbClr val="FFFF00"/>
                </a:solidFill>
              </a:rPr>
              <a:t>are 20% of babies &lt;1500 grams born in hospitals with low delivery </a:t>
            </a:r>
            <a:r>
              <a:rPr lang="en-US" sz="2400" dirty="0" smtClean="0">
                <a:solidFill>
                  <a:srgbClr val="FFFF00"/>
                </a:solidFill>
              </a:rPr>
              <a:t>volume?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Are maternity hospitals equipped for safe maternal care?  Do the highest risk mothers have access to necessary resources for high quality care/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Where are the service gaps?  How can they be filled?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8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North Carolina, 2014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10158764" cy="463085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400" b="1" dirty="0" smtClean="0"/>
              <a:t>66% </a:t>
            </a:r>
            <a:r>
              <a:rPr lang="en-US" sz="3800" dirty="0" smtClean="0"/>
              <a:t>of childhood deaths were infants</a:t>
            </a:r>
          </a:p>
          <a:p>
            <a:pPr marL="0" indent="0">
              <a:buNone/>
            </a:pPr>
            <a:r>
              <a:rPr lang="en-US" sz="5400" b="1" dirty="0" smtClean="0"/>
              <a:t>860</a:t>
            </a:r>
            <a:r>
              <a:rPr lang="en-US" sz="3600" dirty="0" smtClean="0"/>
              <a:t> infant deaths</a:t>
            </a:r>
          </a:p>
          <a:p>
            <a:pPr marL="0" indent="0">
              <a:buNone/>
            </a:pPr>
            <a:r>
              <a:rPr lang="en-US" sz="3600" b="1" dirty="0" smtClean="0"/>
              <a:t>	</a:t>
            </a:r>
            <a:r>
              <a:rPr lang="en-US" sz="5400" b="1" dirty="0" smtClean="0"/>
              <a:t>593</a:t>
            </a:r>
            <a:r>
              <a:rPr lang="en-US" sz="3600" b="1" dirty="0" smtClean="0"/>
              <a:t> </a:t>
            </a:r>
            <a:r>
              <a:rPr lang="en-US" sz="3600" dirty="0" smtClean="0"/>
              <a:t>deaths within the first 28 days of life</a:t>
            </a:r>
          </a:p>
          <a:p>
            <a:pPr marL="0" indent="0">
              <a:buNone/>
            </a:pPr>
            <a:r>
              <a:rPr lang="en-US" sz="3600" dirty="0" smtClean="0"/>
              <a:t>		</a:t>
            </a:r>
            <a:r>
              <a:rPr lang="en-US" sz="3600" b="1" dirty="0" smtClean="0"/>
              <a:t>187 </a:t>
            </a:r>
            <a:r>
              <a:rPr lang="en-US" sz="3600" dirty="0" smtClean="0"/>
              <a:t>due to prematurity and LBW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b="1" dirty="0" smtClean="0"/>
              <a:t>125</a:t>
            </a:r>
            <a:r>
              <a:rPr lang="en-US" sz="3600" dirty="0" smtClean="0"/>
              <a:t> due to maternal factors/complications</a:t>
            </a:r>
          </a:p>
          <a:p>
            <a:pPr lvl="8"/>
            <a:endParaRPr lang="en-US" sz="2800" dirty="0" smtClean="0"/>
          </a:p>
          <a:p>
            <a:pPr lvl="8"/>
            <a:r>
              <a:rPr lang="en-US" sz="2800" dirty="0" smtClean="0"/>
              <a:t>These leading causes of neonatal death disproportionately affect minorities</a:t>
            </a:r>
          </a:p>
          <a:p>
            <a:pPr lvl="8"/>
            <a:r>
              <a:rPr lang="en-US" sz="2800" dirty="0" smtClean="0"/>
              <a:t>Early and risk appropriate prenatal care can make a difference</a:t>
            </a:r>
          </a:p>
        </p:txBody>
      </p:sp>
    </p:spTree>
    <p:extLst>
      <p:ext uri="{BB962C8B-B14F-4D97-AF65-F5344CB8AC3E}">
        <p14:creationId xmlns:p14="http://schemas.microsoft.com/office/powerpoint/2010/main" val="230647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572934"/>
            <a:ext cx="11011301" cy="15157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3. Improve the quality of prenatal care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12" y="1973178"/>
            <a:ext cx="11300059" cy="456237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800" b="1" dirty="0" smtClean="0"/>
              <a:t>3C</a:t>
            </a:r>
            <a:r>
              <a:rPr lang="en-US" sz="2800" b="1" dirty="0"/>
              <a:t>. Improve </a:t>
            </a:r>
            <a:r>
              <a:rPr lang="en-US" sz="2800" b="1" dirty="0">
                <a:solidFill>
                  <a:srgbClr val="FFFF00"/>
                </a:solidFill>
              </a:rPr>
              <a:t>access</a:t>
            </a:r>
            <a:r>
              <a:rPr lang="en-US" sz="2800" b="1" dirty="0"/>
              <a:t> to and utilization of first trimester prenatal care </a:t>
            </a:r>
            <a:endParaRPr lang="en-US" sz="2800" b="1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800" b="1" dirty="0" smtClean="0"/>
              <a:t>3E</a:t>
            </a:r>
            <a:r>
              <a:rPr lang="en-US" sz="2800" b="1" dirty="0"/>
              <a:t>. Ensure that all pregnant women and high-risk infants have access </a:t>
            </a:r>
            <a:r>
              <a:rPr lang="en-US" sz="2800" b="1" dirty="0" smtClean="0"/>
              <a:t>    to </a:t>
            </a:r>
            <a:r>
              <a:rPr lang="en-US" sz="2800" b="1" dirty="0"/>
              <a:t>the appropriate level of care through a well-established regional perinatal system </a:t>
            </a:r>
            <a:endParaRPr lang="en-US" sz="2800" b="1" dirty="0" smtClean="0"/>
          </a:p>
          <a:p>
            <a:pPr marL="457200" lvl="1" indent="0">
              <a:buNone/>
            </a:pPr>
            <a:r>
              <a:rPr lang="en-US" sz="2400" dirty="0" smtClean="0"/>
              <a:t>	1</a:t>
            </a:r>
            <a:r>
              <a:rPr lang="en-US" sz="2400" dirty="0"/>
              <a:t>. </a:t>
            </a:r>
            <a:r>
              <a:rPr lang="en-US" sz="2400" dirty="0" smtClean="0"/>
              <a:t>Decrease </a:t>
            </a:r>
            <a:r>
              <a:rPr lang="en-US" sz="2400" dirty="0"/>
              <a:t>the %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VLBW and </a:t>
            </a:r>
            <a:r>
              <a:rPr lang="en-US" sz="2400" dirty="0"/>
              <a:t>high-risk babies who are born at Level 1 and Level </a:t>
            </a:r>
            <a:r>
              <a:rPr lang="en-US" sz="2400" dirty="0" smtClean="0"/>
              <a:t>2 hospitals </a:t>
            </a:r>
          </a:p>
          <a:p>
            <a:pPr marL="457200" lvl="1" indent="0">
              <a:buNone/>
            </a:pPr>
            <a:r>
              <a:rPr lang="en-US" sz="2400" dirty="0" smtClean="0"/>
              <a:t>	2</a:t>
            </a:r>
            <a:r>
              <a:rPr lang="en-US" sz="2400" dirty="0"/>
              <a:t>. Define, identify and promote centers of excellence for VBAC (vaginal birth after cesarean)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	3</a:t>
            </a:r>
            <a:r>
              <a:rPr lang="en-US" sz="2400" dirty="0"/>
              <a:t>. Assess the levels of </a:t>
            </a:r>
            <a:r>
              <a:rPr lang="en-US" sz="2400" dirty="0">
                <a:solidFill>
                  <a:srgbClr val="FFFF00"/>
                </a:solidFill>
              </a:rPr>
              <a:t>neonatal and maternity </a:t>
            </a:r>
            <a:r>
              <a:rPr lang="en-US" sz="2400" dirty="0"/>
              <a:t>care services for hospitals using the consensus recommendations of the American Academy of Pediatrics (AAP), the American College of Obstetricians and Gynecologists (ACOG), and the Society for Maternal-Fetal Medicine (SMFM)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66560" y="1809550"/>
            <a:ext cx="4706754" cy="75077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42172" y="3117701"/>
            <a:ext cx="4225491" cy="47163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3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isk appropriate Maternal and Neonatal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15589"/>
            <a:ext cx="9784080" cy="4206240"/>
          </a:xfrm>
        </p:spPr>
        <p:txBody>
          <a:bodyPr/>
          <a:lstStyle/>
          <a:p>
            <a:r>
              <a:rPr lang="en-US" sz="4400" dirty="0" smtClean="0"/>
              <a:t>Early onset prenatal care</a:t>
            </a:r>
          </a:p>
          <a:p>
            <a:pPr lvl="1"/>
            <a:r>
              <a:rPr lang="en-US" sz="2800" dirty="0" smtClean="0"/>
              <a:t>Risk assessment and intervention for modifiable risk factors</a:t>
            </a:r>
          </a:p>
          <a:p>
            <a:pPr lvl="2"/>
            <a:r>
              <a:rPr lang="en-US" sz="2800" dirty="0" smtClean="0"/>
              <a:t>Tobacco cessation</a:t>
            </a:r>
          </a:p>
          <a:p>
            <a:pPr lvl="2"/>
            <a:r>
              <a:rPr lang="en-US" sz="2800" dirty="0" smtClean="0"/>
              <a:t>Optimal management of medical complications of pregnancy</a:t>
            </a:r>
          </a:p>
          <a:p>
            <a:pPr lvl="2"/>
            <a:r>
              <a:rPr lang="en-US" sz="2800" dirty="0" smtClean="0"/>
              <a:t>Aspirin to prevent pre-eclampsia</a:t>
            </a:r>
          </a:p>
          <a:p>
            <a:pPr lvl="2"/>
            <a:r>
              <a:rPr lang="en-US" sz="2800" dirty="0" smtClean="0"/>
              <a:t>17 </a:t>
            </a:r>
            <a:r>
              <a:rPr lang="en-US" sz="2800" dirty="0" err="1" smtClean="0"/>
              <a:t>hydroxyprogesterone</a:t>
            </a:r>
            <a:r>
              <a:rPr lang="en-US" sz="2800" dirty="0" smtClean="0"/>
              <a:t> to prevent recurrent preterm birth</a:t>
            </a:r>
            <a:endParaRPr lang="en-US" sz="2800" dirty="0"/>
          </a:p>
          <a:p>
            <a:pPr lvl="2"/>
            <a:r>
              <a:rPr lang="en-US" sz="2800" dirty="0" smtClean="0"/>
              <a:t>Care management for those who will benefit most</a:t>
            </a:r>
          </a:p>
        </p:txBody>
      </p:sp>
    </p:spTree>
    <p:extLst>
      <p:ext uri="{BB962C8B-B14F-4D97-AF65-F5344CB8AC3E}">
        <p14:creationId xmlns:p14="http://schemas.microsoft.com/office/powerpoint/2010/main" val="2121969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</a:rPr>
              <a:t>PMH Provider Network: </a:t>
            </a:r>
            <a:br>
              <a:rPr lang="en-US" sz="2800" b="1" dirty="0"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>Participation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15" y="1537701"/>
            <a:ext cx="8472091" cy="3282699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98" y="3416970"/>
            <a:ext cx="3240722" cy="1994291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943614" y="5443344"/>
            <a:ext cx="832333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Provider participation</a:t>
            </a:r>
            <a:r>
              <a:rPr lang="en-US" sz="2000" dirty="0"/>
              <a:t>: 380 practices participate in the PMH program, representing &gt;1,700 providers and more than 90% of maternity care provided to Medicaid patients. 95 of 100 NC counties have a PMH.</a:t>
            </a:r>
          </a:p>
        </p:txBody>
      </p:sp>
    </p:spTree>
    <p:extLst>
      <p:ext uri="{BB962C8B-B14F-4D97-AF65-F5344CB8AC3E}">
        <p14:creationId xmlns:p14="http://schemas.microsoft.com/office/powerpoint/2010/main" val="135731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Early and risk appropriate prenatal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4" y="2011680"/>
            <a:ext cx="10711543" cy="462860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Who is available to provide prenatal care?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What are they prepared to manage?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What is their capacity to see women in a timely manner?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What if more advanced care is needed?  What is the system for referral? Do women accept referral?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Why do only 65% of Medicaid recipients receive prenatal care in the first trimester? </a:t>
            </a:r>
          </a:p>
          <a:p>
            <a:pPr lvl="3"/>
            <a:r>
              <a:rPr lang="en-US" sz="2800" dirty="0" smtClean="0">
                <a:solidFill>
                  <a:srgbClr val="FFFF00"/>
                </a:solidFill>
              </a:rPr>
              <a:t>Rural counties:  69%</a:t>
            </a:r>
          </a:p>
          <a:p>
            <a:pPr lvl="3"/>
            <a:r>
              <a:rPr lang="en-US" sz="2800" dirty="0" smtClean="0">
                <a:solidFill>
                  <a:srgbClr val="FFFF00"/>
                </a:solidFill>
              </a:rPr>
              <a:t>Metropolitan:  65%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Where are the service gaps?  How can they be filled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</a:p>
          <a:p>
            <a:pPr lvl="2"/>
            <a:endParaRPr lang="en-US" sz="2400" dirty="0" smtClean="0">
              <a:solidFill>
                <a:srgbClr val="FFFF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8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284" y="319681"/>
            <a:ext cx="9784080" cy="150876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isk appropriate Maternal and Neonatal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2006425"/>
            <a:ext cx="10462523" cy="4206240"/>
          </a:xfrm>
        </p:spPr>
        <p:txBody>
          <a:bodyPr/>
          <a:lstStyle/>
          <a:p>
            <a:r>
              <a:rPr lang="en-US" sz="4800" dirty="0" smtClean="0"/>
              <a:t>When preterm delivery is inevitable</a:t>
            </a:r>
          </a:p>
          <a:p>
            <a:pPr lvl="2"/>
            <a:r>
              <a:rPr lang="en-US" sz="3000" dirty="0" smtClean="0"/>
              <a:t>Antenatal steroids </a:t>
            </a:r>
          </a:p>
          <a:p>
            <a:pPr lvl="2"/>
            <a:r>
              <a:rPr lang="en-US" sz="3000" dirty="0" smtClean="0">
                <a:solidFill>
                  <a:srgbClr val="FFFF00"/>
                </a:solidFill>
              </a:rPr>
              <a:t>Maternal transfer </a:t>
            </a:r>
            <a:r>
              <a:rPr lang="en-US" sz="3000" dirty="0" smtClean="0"/>
              <a:t>to hospital with </a:t>
            </a:r>
          </a:p>
          <a:p>
            <a:pPr marL="457200" lvl="2" indent="0">
              <a:buNone/>
            </a:pPr>
            <a:r>
              <a:rPr lang="en-US" sz="3000" dirty="0" smtClean="0"/>
              <a:t>appropriate resources for neonatal care</a:t>
            </a:r>
          </a:p>
          <a:p>
            <a:pPr lvl="2"/>
            <a:r>
              <a:rPr lang="en-US" sz="3000" dirty="0" smtClean="0"/>
              <a:t>VLBW newborns are </a:t>
            </a:r>
            <a:r>
              <a:rPr lang="en-US" sz="4400" dirty="0" smtClean="0"/>
              <a:t>1.8X</a:t>
            </a:r>
            <a:r>
              <a:rPr lang="en-US" sz="3000" dirty="0" smtClean="0"/>
              <a:t> more likely to </a:t>
            </a:r>
          </a:p>
          <a:p>
            <a:pPr marL="457200" lvl="2" indent="0">
              <a:buNone/>
            </a:pPr>
            <a:r>
              <a:rPr lang="en-US" sz="3000" dirty="0" smtClean="0"/>
              <a:t>die if born outside of a regional center</a:t>
            </a:r>
          </a:p>
          <a:p>
            <a:pPr lvl="2"/>
            <a:endParaRPr lang="en-US" sz="30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262" y="2743201"/>
            <a:ext cx="4330822" cy="2578044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1280112" y="5411415"/>
            <a:ext cx="853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335F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B2B2B2"/>
              </a:buClr>
              <a:buFont typeface="Arial" panose="020B0604020202020204" pitchFamily="34" charset="0"/>
              <a:buChar char="»"/>
              <a:defRPr sz="22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2B2B2"/>
              </a:buClr>
              <a:buChar char="•"/>
              <a:defRPr sz="200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B2B2B2"/>
              </a:buClr>
              <a:buFont typeface="Arial" panose="020B0604020202020204" pitchFamily="34" charset="0"/>
              <a:buChar char="»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rPr>
              <a:t>Lasswell</a:t>
            </a:r>
            <a:r>
              <a:rPr lang="en-US" altLang="en-US" sz="1400" dirty="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rPr>
              <a:t>, Barfield, </a:t>
            </a:r>
            <a:r>
              <a:rPr lang="en-US" altLang="en-US" sz="1400" dirty="0" err="1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rPr>
              <a:t>Rochat</a:t>
            </a:r>
            <a:r>
              <a:rPr lang="en-US" altLang="en-US" sz="1400" dirty="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rPr>
              <a:t>, Blackmon. </a:t>
            </a:r>
            <a:r>
              <a:rPr lang="en-US" altLang="en-US" sz="1400" i="1" dirty="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rPr>
              <a:t>JAMA 2010 </a:t>
            </a:r>
          </a:p>
        </p:txBody>
      </p:sp>
    </p:spTree>
    <p:extLst>
      <p:ext uri="{BB962C8B-B14F-4D97-AF65-F5344CB8AC3E}">
        <p14:creationId xmlns:p14="http://schemas.microsoft.com/office/powerpoint/2010/main" val="387051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AAP Levels of neonatal Care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351986"/>
              </p:ext>
            </p:extLst>
          </p:nvPr>
        </p:nvGraphicFramePr>
        <p:xfrm>
          <a:off x="887232" y="1372478"/>
          <a:ext cx="10237967" cy="5485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7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8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97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Level I 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(Basic)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b="0" u="sng" baseline="0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</a:rPr>
                        <a:t> 35 wks who are stable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Stabilize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</a:rPr>
                        <a:t> and transfer &lt; 35 weeks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72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Level II </a:t>
                      </a:r>
                    </a:p>
                    <a:p>
                      <a:r>
                        <a:rPr lang="en-US" sz="1600" b="1" dirty="0" smtClean="0"/>
                        <a:t>(Specialty Care)</a:t>
                      </a:r>
                      <a:endParaRPr lang="en-US" sz="16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smtClean="0">
                          <a:latin typeface="Myriad Pro"/>
                          <a:ea typeface="ＭＳ Ｐゴシック" pitchFamily="34" charset="-128"/>
                        </a:rPr>
                        <a:t>≥32 wks or ≥1500 gms who have physiological immaturity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Provide </a:t>
                      </a:r>
                      <a:r>
                        <a:rPr lang="en-US" altLang="en-US" sz="2000" dirty="0" smtClean="0">
                          <a:latin typeface="Myriad Pro"/>
                          <a:ea typeface="ＭＳ Ｐゴシック" pitchFamily="34" charset="-128"/>
                        </a:rPr>
                        <a:t>convalescent care after intensive care;</a:t>
                      </a:r>
                      <a:r>
                        <a:rPr lang="en-US" altLang="en-US" sz="2000" baseline="0" dirty="0" smtClean="0">
                          <a:latin typeface="Myriad Pro"/>
                          <a:ea typeface="ＭＳ Ｐゴシック" pitchFamily="34" charset="-128"/>
                        </a:rPr>
                        <a:t>  </a:t>
                      </a:r>
                      <a:r>
                        <a:rPr lang="en-US" altLang="en-US" sz="2000" dirty="0" smtClean="0">
                          <a:latin typeface="Myriad Pro"/>
                          <a:ea typeface="ＭＳ Ｐゴシック" pitchFamily="34" charset="-128"/>
                        </a:rPr>
                        <a:t>Assisted ventilation for ≤24 hours or CPAP</a:t>
                      </a:r>
                      <a:endParaRPr lang="en-US" sz="20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10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Level III</a:t>
                      </a:r>
                    </a:p>
                    <a:p>
                      <a:r>
                        <a:rPr lang="en-US" sz="1400" b="1" dirty="0" smtClean="0"/>
                        <a:t>(Subspecialty Care)</a:t>
                      </a:r>
                      <a:endParaRPr lang="en-US" sz="14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lvl="0">
                        <a:buClr>
                          <a:srgbClr val="FF0000"/>
                        </a:buClr>
                        <a:buSzPct val="10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2000" dirty="0" smtClean="0"/>
                        <a:t>Continuous life support; Care &lt;32 wks and &lt;1500 gms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Advanced imaging w/ interpretation on an urgent basis (CT, MRI, echocardiography):</a:t>
                      </a:r>
                      <a:r>
                        <a:rPr lang="en-US" sz="2000" baseline="0" dirty="0" smtClean="0"/>
                        <a:t>  </a:t>
                      </a:r>
                      <a:r>
                        <a:rPr lang="en-US" sz="2000" dirty="0" smtClean="0"/>
                        <a:t>Prompt access to full range of pediatric medical and surgical subspecialists on site or by pre-arranged consultative agreements </a:t>
                      </a:r>
                      <a:endParaRPr lang="en-US" sz="20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435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Level IV</a:t>
                      </a:r>
                      <a:endParaRPr lang="en-US" sz="2000" b="1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See Level</a:t>
                      </a:r>
                      <a:r>
                        <a:rPr lang="en-US" sz="1800" baseline="0" dirty="0" smtClean="0"/>
                        <a:t> III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Capability to provide surgical repair of complex congenital or postnatal conditions;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Immediate at-site access to pediatric subspecialists, pediatric surgeons and pediatric anesthesiologists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890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360</TotalTime>
  <Words>1505</Words>
  <Application>Microsoft Office PowerPoint</Application>
  <PresentationFormat>Widescreen</PresentationFormat>
  <Paragraphs>204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Corbel</vt:lpstr>
      <vt:lpstr>Garamond</vt:lpstr>
      <vt:lpstr>Myriad Pro</vt:lpstr>
      <vt:lpstr>Tahoma</vt:lpstr>
      <vt:lpstr>Times New Roman</vt:lpstr>
      <vt:lpstr>Wingdings</vt:lpstr>
      <vt:lpstr>Banded</vt:lpstr>
      <vt:lpstr>A Study of the status of Risk Appropriate Maternal and Neonatal care in NC: Evidence based strategy to reduce infant mortality </vt:lpstr>
      <vt:lpstr>Study levels of Maternal and neonatal risk Appropriate care: HB741  and SB 311</vt:lpstr>
      <vt:lpstr>North Carolina, 2014</vt:lpstr>
      <vt:lpstr>3. Improve the quality of prenatal care  </vt:lpstr>
      <vt:lpstr>Risk appropriate Maternal and Neonatal care</vt:lpstr>
      <vt:lpstr>PMH Provider Network:  Participation</vt:lpstr>
      <vt:lpstr>Early and risk appropriate prenatal care</vt:lpstr>
      <vt:lpstr>Risk appropriate Maternal and Neonatal care</vt:lpstr>
      <vt:lpstr>2012 AAP Levels of neonatal Care</vt:lpstr>
      <vt:lpstr>PowerPoint Presentation</vt:lpstr>
      <vt:lpstr>PowerPoint Presentation</vt:lpstr>
      <vt:lpstr>NC VLBW birth by Hospital  total birth volume, 2014</vt:lpstr>
      <vt:lpstr>PowerPoint Presentation</vt:lpstr>
      <vt:lpstr>PowerPoint Presentation</vt:lpstr>
      <vt:lpstr>risk appropriate Intrapartum care</vt:lpstr>
      <vt:lpstr>What about the mom?</vt:lpstr>
      <vt:lpstr>PowerPoint Presentation</vt:lpstr>
      <vt:lpstr>defining Levels of Maternal Care</vt:lpstr>
      <vt:lpstr>Levels of Maternal Care</vt:lpstr>
      <vt:lpstr>Levels of Maternal Care (LOMC)</vt:lpstr>
      <vt:lpstr>LoMC: Definitions/Examples</vt:lpstr>
      <vt:lpstr>3. Improve the quality of prenatal care  </vt:lpstr>
      <vt:lpstr>Recommendation:  Informed action plan 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Appropriate Maternal and Neonatal care:</dc:title>
  <dc:creator>Menard, Kate</dc:creator>
  <cp:lastModifiedBy>Menard, Kate</cp:lastModifiedBy>
  <cp:revision>31</cp:revision>
  <dcterms:created xsi:type="dcterms:W3CDTF">2016-11-15T21:47:26Z</dcterms:created>
  <dcterms:modified xsi:type="dcterms:W3CDTF">2019-01-11T11:32:49Z</dcterms:modified>
</cp:coreProperties>
</file>