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 id="2147483662" r:id="rId3"/>
  </p:sldMasterIdLst>
  <p:notesMasterIdLst>
    <p:notesMasterId r:id="rId13"/>
  </p:notesMasterIdLst>
  <p:handoutMasterIdLst>
    <p:handoutMasterId r:id="rId14"/>
  </p:handoutMasterIdLst>
  <p:sldIdLst>
    <p:sldId id="296" r:id="rId4"/>
    <p:sldId id="370" r:id="rId5"/>
    <p:sldId id="377" r:id="rId6"/>
    <p:sldId id="371" r:id="rId7"/>
    <p:sldId id="372" r:id="rId8"/>
    <p:sldId id="373" r:id="rId9"/>
    <p:sldId id="374" r:id="rId10"/>
    <p:sldId id="375" r:id="rId11"/>
    <p:sldId id="3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87" autoAdjust="0"/>
    <p:restoredTop sz="94648"/>
  </p:normalViewPr>
  <p:slideViewPr>
    <p:cSldViewPr snapToGrid="0">
      <p:cViewPr varScale="1">
        <p:scale>
          <a:sx n="118" d="100"/>
          <a:sy n="118" d="100"/>
        </p:scale>
        <p:origin x="504" y="91"/>
      </p:cViewPr>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2/27/2019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185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9A179D-2D27-49E2-B022-8EDDA2EFE682}" type="slidenum">
              <a:rPr lang="en-US" smtClean="0"/>
              <a:t>3</a:t>
            </a:fld>
            <a:endParaRPr lang="en-US"/>
          </a:p>
        </p:txBody>
      </p:sp>
    </p:spTree>
    <p:extLst>
      <p:ext uri="{BB962C8B-B14F-4D97-AF65-F5344CB8AC3E}">
        <p14:creationId xmlns:p14="http://schemas.microsoft.com/office/powerpoint/2010/main" val="174990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0539546" y="6113245"/>
            <a:ext cx="1480705" cy="274320"/>
          </a:xfrm>
        </p:spPr>
        <p:txBody>
          <a:bodyPr/>
          <a:lstStyle/>
          <a:p>
            <a:fld id="{A79A3335-6331-4872-A8B7-ECD55539F4D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648651" y="6389303"/>
            <a:ext cx="1371600" cy="274320"/>
          </a:xfrm>
        </p:spPr>
        <p:txBody>
          <a:bodyPr/>
          <a:lstStyle/>
          <a:p>
            <a:fld id="{A7F8E3F6-DE14-48B2-B2BC-6FABA9630FB8}"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3662" y="6064640"/>
            <a:ext cx="2365729" cy="731691"/>
          </a:xfrm>
          <a:prstGeom prst="rect">
            <a:avLst/>
          </a:prstGeom>
        </p:spPr>
      </p:pic>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914400" y="2130426"/>
            <a:ext cx="10363200" cy="1470025"/>
          </a:xfrm>
        </p:spPr>
        <p:txBody>
          <a:bodyPr/>
          <a:lstStyle>
            <a:lvl1pPr>
              <a:defRPr/>
            </a:lvl1pPr>
          </a:lstStyle>
          <a:p>
            <a:pPr lvl="0"/>
            <a:r>
              <a:rPr lang="en-US" noProof="0"/>
              <a:t>Click to edit Master title style</a:t>
            </a:r>
          </a:p>
        </p:txBody>
      </p:sp>
      <p:sp>
        <p:nvSpPr>
          <p:cNvPr id="55299" name="Rectangle 3"/>
          <p:cNvSpPr>
            <a:spLocks noGrp="1" noChangeArrowheads="1"/>
          </p:cNvSpPr>
          <p:nvPr>
            <p:ph type="subTitle" idx="1"/>
          </p:nvPr>
        </p:nvSpPr>
        <p:spPr>
          <a:xfrm>
            <a:off x="1828800" y="3886200"/>
            <a:ext cx="8534400" cy="369332"/>
          </a:xfrm>
        </p:spPr>
        <p:txBody>
          <a:bodyPr/>
          <a:lstStyle>
            <a:lvl1pPr marL="0" indent="0" algn="ctr">
              <a:buFontTx/>
              <a:buNone/>
              <a:defRPr/>
            </a:lvl1pPr>
          </a:lstStyle>
          <a:p>
            <a:pPr lvl="0"/>
            <a:r>
              <a:rPr lang="en-US" noProof="0"/>
              <a:t>Click to edit Master subtitle style</a:t>
            </a:r>
          </a:p>
        </p:txBody>
      </p:sp>
      <p:sp>
        <p:nvSpPr>
          <p:cNvPr id="55300" name="Rectangle 4"/>
          <p:cNvSpPr>
            <a:spLocks noGrp="1" noChangeArrowheads="1"/>
          </p:cNvSpPr>
          <p:nvPr>
            <p:ph type="dt" sz="half" idx="2"/>
          </p:nvPr>
        </p:nvSpPr>
        <p:spPr/>
        <p:txBody>
          <a:bodyPr/>
          <a:lstStyle>
            <a:lvl1pPr>
              <a:defRPr/>
            </a:lvl1pPr>
          </a:lstStyle>
          <a:p>
            <a:endParaRPr lang="en-US"/>
          </a:p>
        </p:txBody>
      </p:sp>
      <p:sp>
        <p:nvSpPr>
          <p:cNvPr id="55301" name="Rectangle 5"/>
          <p:cNvSpPr>
            <a:spLocks noGrp="1" noChangeArrowheads="1"/>
          </p:cNvSpPr>
          <p:nvPr>
            <p:ph type="ftr" sz="quarter" idx="3"/>
          </p:nvPr>
        </p:nvSpPr>
        <p:spPr/>
        <p:txBody>
          <a:bodyPr/>
          <a:lstStyle>
            <a:lvl1pPr>
              <a:defRPr/>
            </a:lvl1pPr>
          </a:lstStyle>
          <a:p>
            <a:endParaRPr lang="en-US"/>
          </a:p>
        </p:txBody>
      </p:sp>
      <p:sp>
        <p:nvSpPr>
          <p:cNvPr id="55302" name="Rectangle 6"/>
          <p:cNvSpPr>
            <a:spLocks noGrp="1" noChangeArrowheads="1"/>
          </p:cNvSpPr>
          <p:nvPr>
            <p:ph type="sldNum" sz="quarter" idx="4"/>
          </p:nvPr>
        </p:nvSpPr>
        <p:spPr>
          <a:xfrm>
            <a:off x="9347200" y="0"/>
            <a:ext cx="2844800" cy="476250"/>
          </a:xfrm>
        </p:spPr>
        <p:txBody>
          <a:bodyPr/>
          <a:lstStyle>
            <a:lvl1pPr>
              <a:defRPr/>
            </a:lvl1pPr>
          </a:lstStyle>
          <a:p>
            <a:fld id="{8739945B-0CC3-4A4D-B499-95E743CB3E57}" type="slidenum">
              <a:rPr lang="en-US"/>
              <a:pPr/>
              <a:t>‹#›</a:t>
            </a:fld>
            <a:endParaRPr lang="en-US"/>
          </a:p>
        </p:txBody>
      </p:sp>
      <p:grpSp>
        <p:nvGrpSpPr>
          <p:cNvPr id="55303" name="Group 7"/>
          <p:cNvGrpSpPr>
            <a:grpSpLocks/>
          </p:cNvGrpSpPr>
          <p:nvPr/>
        </p:nvGrpSpPr>
        <p:grpSpPr bwMode="auto">
          <a:xfrm>
            <a:off x="103718" y="166688"/>
            <a:ext cx="2305049" cy="1554162"/>
            <a:chOff x="49" y="105"/>
            <a:chExt cx="1089" cy="979"/>
          </a:xfrm>
        </p:grpSpPr>
        <p:sp>
          <p:nvSpPr>
            <p:cNvPr id="55304" name="Oval 8"/>
            <p:cNvSpPr>
              <a:spLocks noChangeArrowheads="1"/>
            </p:cNvSpPr>
            <p:nvPr userDrawn="1"/>
          </p:nvSpPr>
          <p:spPr bwMode="auto">
            <a:xfrm>
              <a:off x="105" y="105"/>
              <a:ext cx="979" cy="979"/>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b="1">
                <a:solidFill>
                  <a:srgbClr val="000000"/>
                </a:solidFill>
              </a:endParaRPr>
            </a:p>
          </p:txBody>
        </p:sp>
        <p:sp>
          <p:nvSpPr>
            <p:cNvPr id="55305" name="Text Box 9"/>
            <p:cNvSpPr txBox="1">
              <a:spLocks noChangeArrowheads="1"/>
            </p:cNvSpPr>
            <p:nvPr userDrawn="1"/>
          </p:nvSpPr>
          <p:spPr bwMode="auto">
            <a:xfrm>
              <a:off x="49" y="393"/>
              <a:ext cx="108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1200" b="1">
                  <a:solidFill>
                    <a:srgbClr val="000000"/>
                  </a:solidFill>
                </a:rPr>
                <a:t>THE COMMONWEALTH</a:t>
              </a:r>
            </a:p>
            <a:p>
              <a:pPr algn="ctr" fontAlgn="base">
                <a:spcBef>
                  <a:spcPct val="0"/>
                </a:spcBef>
                <a:spcAft>
                  <a:spcPct val="0"/>
                </a:spcAft>
              </a:pPr>
              <a:r>
                <a:rPr lang="en-US" sz="1200" b="1">
                  <a:solidFill>
                    <a:srgbClr val="000000"/>
                  </a:solidFill>
                </a:rPr>
                <a:t> FUND</a:t>
              </a:r>
            </a:p>
          </p:txBody>
        </p:sp>
      </p:grpSp>
    </p:spTree>
    <p:extLst>
      <p:ext uri="{BB962C8B-B14F-4D97-AF65-F5344CB8AC3E}">
        <p14:creationId xmlns:p14="http://schemas.microsoft.com/office/powerpoint/2010/main" val="4248332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61D6CA-89B1-44AA-A11F-D5AF127F6C9E}" type="slidenum">
              <a:rPr lang="en-US"/>
              <a:pPr/>
              <a:t>‹#›</a:t>
            </a:fld>
            <a:endParaRPr lang="en-US"/>
          </a:p>
        </p:txBody>
      </p:sp>
    </p:spTree>
    <p:extLst>
      <p:ext uri="{BB962C8B-B14F-4D97-AF65-F5344CB8AC3E}">
        <p14:creationId xmlns:p14="http://schemas.microsoft.com/office/powerpoint/2010/main" val="377687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8DCE17-B909-4FBD-9DD2-39DB342CAC1A}" type="slidenum">
              <a:rPr lang="en-US"/>
              <a:pPr/>
              <a:t>‹#›</a:t>
            </a:fld>
            <a:endParaRPr lang="en-US"/>
          </a:p>
        </p:txBody>
      </p:sp>
    </p:spTree>
    <p:extLst>
      <p:ext uri="{BB962C8B-B14F-4D97-AF65-F5344CB8AC3E}">
        <p14:creationId xmlns:p14="http://schemas.microsoft.com/office/powerpoint/2010/main" val="630428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219201"/>
            <a:ext cx="54864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19201"/>
            <a:ext cx="54864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53C920-9F17-45D5-87F4-8371B6C46331}" type="slidenum">
              <a:rPr lang="en-US"/>
              <a:pPr/>
              <a:t>‹#›</a:t>
            </a:fld>
            <a:endParaRPr lang="en-US"/>
          </a:p>
        </p:txBody>
      </p:sp>
    </p:spTree>
    <p:extLst>
      <p:ext uri="{BB962C8B-B14F-4D97-AF65-F5344CB8AC3E}">
        <p14:creationId xmlns:p14="http://schemas.microsoft.com/office/powerpoint/2010/main" val="9917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18E0C49-F29F-457F-B391-D7218AE75AA8}" type="slidenum">
              <a:rPr lang="en-US"/>
              <a:pPr/>
              <a:t>‹#›</a:t>
            </a:fld>
            <a:endParaRPr lang="en-US"/>
          </a:p>
        </p:txBody>
      </p:sp>
    </p:spTree>
    <p:extLst>
      <p:ext uri="{BB962C8B-B14F-4D97-AF65-F5344CB8AC3E}">
        <p14:creationId xmlns:p14="http://schemas.microsoft.com/office/powerpoint/2010/main" val="1537138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BCEB19E-DBE8-4852-973D-547DD9973449}" type="slidenum">
              <a:rPr lang="en-US"/>
              <a:pPr/>
              <a:t>‹#›</a:t>
            </a:fld>
            <a:endParaRPr lang="en-US"/>
          </a:p>
        </p:txBody>
      </p:sp>
    </p:spTree>
    <p:extLst>
      <p:ext uri="{BB962C8B-B14F-4D97-AF65-F5344CB8AC3E}">
        <p14:creationId xmlns:p14="http://schemas.microsoft.com/office/powerpoint/2010/main" val="334901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atin typeface="Gadug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1295400" y="1828800"/>
            <a:ext cx="9601200" cy="4188610"/>
          </a:xfrm>
        </p:spPr>
        <p:txBody>
          <a:bodyPr/>
          <a:lstStyle>
            <a:lvl1pPr>
              <a:defRPr>
                <a:latin typeface="Gadugi" panose="020B0502040204020203" pitchFamily="34" charset="0"/>
              </a:defRPr>
            </a:lvl1pPr>
            <a:lvl2pPr>
              <a:defRPr>
                <a:latin typeface="Gadugi" panose="020B0502040204020203" pitchFamily="34" charset="0"/>
              </a:defRPr>
            </a:lvl2pPr>
            <a:lvl3pPr>
              <a:defRPr>
                <a:latin typeface="Gadugi" panose="020B0502040204020203" pitchFamily="34" charset="0"/>
              </a:defRPr>
            </a:lvl3pPr>
            <a:lvl4pPr>
              <a:defRPr>
                <a:latin typeface="Gadugi" panose="020B0502040204020203" pitchFamily="34" charset="0"/>
              </a:defRPr>
            </a:lvl4pPr>
            <a:lvl5pPr>
              <a:defRPr>
                <a:latin typeface="Gadug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884951B2-8D38-4070-8956-E48A198924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3878" y="6017410"/>
            <a:ext cx="2709961" cy="840590"/>
          </a:xfrm>
          <a:prstGeom prst="rect">
            <a:avLst/>
          </a:prstGeom>
        </p:spPr>
      </p:pic>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50B5D7D-81F2-4053-8E0F-DE73BA36411C}" type="slidenum">
              <a:rPr lang="en-US"/>
              <a:pPr/>
              <a:t>‹#›</a:t>
            </a:fld>
            <a:endParaRPr lang="en-US"/>
          </a:p>
        </p:txBody>
      </p:sp>
    </p:spTree>
    <p:extLst>
      <p:ext uri="{BB962C8B-B14F-4D97-AF65-F5344CB8AC3E}">
        <p14:creationId xmlns:p14="http://schemas.microsoft.com/office/powerpoint/2010/main" val="2358966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7B8642-4118-47D3-A5C2-3F83AF61628F}" type="slidenum">
              <a:rPr lang="en-US"/>
              <a:pPr/>
              <a:t>‹#›</a:t>
            </a:fld>
            <a:endParaRPr lang="en-US"/>
          </a:p>
        </p:txBody>
      </p:sp>
    </p:spTree>
    <p:extLst>
      <p:ext uri="{BB962C8B-B14F-4D97-AF65-F5344CB8AC3E}">
        <p14:creationId xmlns:p14="http://schemas.microsoft.com/office/powerpoint/2010/main" val="4120509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762E01-5369-4317-A993-F149BC03101C}" type="slidenum">
              <a:rPr lang="en-US"/>
              <a:pPr/>
              <a:t>‹#›</a:t>
            </a:fld>
            <a:endParaRPr lang="en-US"/>
          </a:p>
        </p:txBody>
      </p:sp>
    </p:spTree>
    <p:extLst>
      <p:ext uri="{BB962C8B-B14F-4D97-AF65-F5344CB8AC3E}">
        <p14:creationId xmlns:p14="http://schemas.microsoft.com/office/powerpoint/2010/main" val="4034328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967768" y="1219201"/>
            <a:ext cx="8716232" cy="1687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66036A-2CDF-4003-8AEB-9D0A1678319F}" type="slidenum">
              <a:rPr lang="en-US"/>
              <a:pPr/>
              <a:t>‹#›</a:t>
            </a:fld>
            <a:endParaRPr lang="en-US"/>
          </a:p>
        </p:txBody>
      </p:sp>
    </p:spTree>
    <p:extLst>
      <p:ext uri="{BB962C8B-B14F-4D97-AF65-F5344CB8AC3E}">
        <p14:creationId xmlns:p14="http://schemas.microsoft.com/office/powerpoint/2010/main" val="1794982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1"/>
            <a:ext cx="3048000" cy="29067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18544" y="1"/>
            <a:ext cx="2622256" cy="29067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04428-6752-49C7-84D8-5C23A5E43EEF}" type="slidenum">
              <a:rPr lang="en-US"/>
              <a:pPr/>
              <a:t>‹#›</a:t>
            </a:fld>
            <a:endParaRPr lang="en-US"/>
          </a:p>
        </p:txBody>
      </p:sp>
    </p:spTree>
    <p:extLst>
      <p:ext uri="{BB962C8B-B14F-4D97-AF65-F5344CB8AC3E}">
        <p14:creationId xmlns:p14="http://schemas.microsoft.com/office/powerpoint/2010/main" val="3485725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Content Placeholder 2"/>
          <p:cNvSpPr>
            <a:spLocks noGrp="1"/>
          </p:cNvSpPr>
          <p:nvPr>
            <p:ph sz="half" idx="1"/>
          </p:nvPr>
        </p:nvSpPr>
        <p:spPr>
          <a:xfrm>
            <a:off x="508000" y="1219201"/>
            <a:ext cx="54864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219201"/>
            <a:ext cx="5486400" cy="16989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2138363"/>
            <a:ext cx="5486400" cy="16989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9347200" y="6381750"/>
            <a:ext cx="2844800" cy="476250"/>
          </a:xfrm>
        </p:spPr>
        <p:txBody>
          <a:bodyPr/>
          <a:lstStyle>
            <a:lvl1pPr>
              <a:defRPr/>
            </a:lvl1pPr>
          </a:lstStyle>
          <a:p>
            <a:fld id="{006E5537-FBA1-48E3-99E9-32E9AB8F891E}" type="slidenum">
              <a:rPr lang="en-US"/>
              <a:pPr/>
              <a:t>‹#›</a:t>
            </a:fld>
            <a:endParaRPr lang="en-US"/>
          </a:p>
        </p:txBody>
      </p:sp>
    </p:spTree>
    <p:extLst>
      <p:ext uri="{BB962C8B-B14F-4D97-AF65-F5344CB8AC3E}">
        <p14:creationId xmlns:p14="http://schemas.microsoft.com/office/powerpoint/2010/main" val="31239722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Table Placeholder 2"/>
          <p:cNvSpPr>
            <a:spLocks noGrp="1"/>
          </p:cNvSpPr>
          <p:nvPr>
            <p:ph type="tbl" idx="1"/>
          </p:nvPr>
        </p:nvSpPr>
        <p:spPr>
          <a:xfrm>
            <a:off x="508000" y="1219201"/>
            <a:ext cx="11176000" cy="369332"/>
          </a:xfrm>
        </p:spPr>
        <p:txBody>
          <a:bodyPr/>
          <a:lstStyle/>
          <a:p>
            <a:r>
              <a:rPr lang="en-US"/>
              <a:t>Click icon to add table</a:t>
            </a:r>
          </a:p>
        </p:txBody>
      </p:sp>
      <p:sp>
        <p:nvSpPr>
          <p:cNvPr id="4" name="Date Placeholder 3"/>
          <p:cNvSpPr>
            <a:spLocks noGrp="1"/>
          </p:cNvSpPr>
          <p:nvPr>
            <p:ph type="dt" sz="half" idx="10"/>
          </p:nvPr>
        </p:nvSpPr>
        <p:spPr>
          <a:xfrm>
            <a:off x="609600" y="6245225"/>
            <a:ext cx="2844800" cy="476250"/>
          </a:xfr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9347200" y="6381750"/>
            <a:ext cx="2844800" cy="476250"/>
          </a:xfrm>
        </p:spPr>
        <p:txBody>
          <a:bodyPr/>
          <a:lstStyle>
            <a:lvl1pPr>
              <a:defRPr/>
            </a:lvl1pPr>
          </a:lstStyle>
          <a:p>
            <a:fld id="{2956A145-11CE-4478-B225-CDE8F4B51429}" type="slidenum">
              <a:rPr lang="en-US"/>
              <a:pPr/>
              <a:t>‹#›</a:t>
            </a:fld>
            <a:endParaRPr lang="en-US"/>
          </a:p>
        </p:txBody>
      </p:sp>
    </p:spTree>
    <p:extLst>
      <p:ext uri="{BB962C8B-B14F-4D97-AF65-F5344CB8AC3E}">
        <p14:creationId xmlns:p14="http://schemas.microsoft.com/office/powerpoint/2010/main" val="28806754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Chart Placeholder 2"/>
          <p:cNvSpPr>
            <a:spLocks noGrp="1"/>
          </p:cNvSpPr>
          <p:nvPr>
            <p:ph type="chart" idx="1"/>
          </p:nvPr>
        </p:nvSpPr>
        <p:spPr>
          <a:xfrm>
            <a:off x="508000" y="1219201"/>
            <a:ext cx="11176000" cy="369332"/>
          </a:xfrm>
        </p:spPr>
        <p:txBody>
          <a:bodyPr/>
          <a:lstStyle/>
          <a:p>
            <a:r>
              <a:rPr lang="en-US"/>
              <a:t>Click icon to add chart</a:t>
            </a:r>
          </a:p>
        </p:txBody>
      </p:sp>
      <p:sp>
        <p:nvSpPr>
          <p:cNvPr id="4" name="Date Placeholder 3"/>
          <p:cNvSpPr>
            <a:spLocks noGrp="1"/>
          </p:cNvSpPr>
          <p:nvPr>
            <p:ph type="dt" sz="half" idx="10"/>
          </p:nvPr>
        </p:nvSpPr>
        <p:spPr>
          <a:xfrm>
            <a:off x="609600" y="6245225"/>
            <a:ext cx="2844800" cy="476250"/>
          </a:xfr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9347200" y="6381750"/>
            <a:ext cx="2844800" cy="476250"/>
          </a:xfrm>
        </p:spPr>
        <p:txBody>
          <a:bodyPr/>
          <a:lstStyle>
            <a:lvl1pPr>
              <a:defRPr/>
            </a:lvl1pPr>
          </a:lstStyle>
          <a:p>
            <a:fld id="{76EF7344-CA45-496B-A5ED-EDD0E9624D2E}" type="slidenum">
              <a:rPr lang="en-US"/>
              <a:pPr/>
              <a:t>‹#›</a:t>
            </a:fld>
            <a:endParaRPr lang="en-US"/>
          </a:p>
        </p:txBody>
      </p:sp>
    </p:spTree>
    <p:extLst>
      <p:ext uri="{BB962C8B-B14F-4D97-AF65-F5344CB8AC3E}">
        <p14:creationId xmlns:p14="http://schemas.microsoft.com/office/powerpoint/2010/main" val="34176312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Text Placeholder 2"/>
          <p:cNvSpPr>
            <a:spLocks noGrp="1"/>
          </p:cNvSpPr>
          <p:nvPr>
            <p:ph type="body" sz="half" idx="1"/>
          </p:nvPr>
        </p:nvSpPr>
        <p:spPr>
          <a:xfrm>
            <a:off x="508000" y="1219201"/>
            <a:ext cx="54864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219201"/>
            <a:ext cx="5486400" cy="16989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2138363"/>
            <a:ext cx="5486400" cy="16989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9347200" y="6381750"/>
            <a:ext cx="2844800" cy="476250"/>
          </a:xfrm>
        </p:spPr>
        <p:txBody>
          <a:bodyPr/>
          <a:lstStyle>
            <a:lvl1pPr>
              <a:defRPr/>
            </a:lvl1pPr>
          </a:lstStyle>
          <a:p>
            <a:fld id="{F1AD8E8D-9C31-4112-BBD3-3BD2BD44E583}" type="slidenum">
              <a:rPr lang="en-US"/>
              <a:pPr/>
              <a:t>‹#›</a:t>
            </a:fld>
            <a:endParaRPr lang="en-US"/>
          </a:p>
        </p:txBody>
      </p:sp>
    </p:spTree>
    <p:extLst>
      <p:ext uri="{BB962C8B-B14F-4D97-AF65-F5344CB8AC3E}">
        <p14:creationId xmlns:p14="http://schemas.microsoft.com/office/powerpoint/2010/main" val="135147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541888" y="6064640"/>
            <a:ext cx="1480705" cy="274320"/>
          </a:xfrm>
        </p:spPr>
        <p:txBody>
          <a:bodyPr/>
          <a:lstStyle/>
          <a:p>
            <a:fld id="{A79A3335-6331-4872-A8B7-ECD55539F4D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650993" y="6374999"/>
            <a:ext cx="1371600" cy="274320"/>
          </a:xfrm>
        </p:spPr>
        <p:txBody>
          <a:bodyPr/>
          <a:lstStyle/>
          <a:p>
            <a:fld id="{A7F8E3F6-DE14-48B2-B2BC-6FABA9630FB8}"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3662" y="6064640"/>
            <a:ext cx="2365729" cy="731691"/>
          </a:xfrm>
          <a:prstGeom prst="rect">
            <a:avLst/>
          </a:prstGeom>
        </p:spPr>
      </p:pic>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pic>
        <p:nvPicPr>
          <p:cNvPr id="8" name="Picture 7">
            <a:extLst>
              <a:ext uri="{FF2B5EF4-FFF2-40B4-BE49-F238E27FC236}">
                <a16:creationId xmlns:a16="http://schemas.microsoft.com/office/drawing/2014/main" id="{C2795BB3-BE13-4E64-A4B1-745DBF11B6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3878" y="6017410"/>
            <a:ext cx="2709961" cy="840590"/>
          </a:xfrm>
          <a:prstGeom prst="rect">
            <a:avLst/>
          </a:prstGeom>
        </p:spPr>
      </p:pic>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0603010" y="6090920"/>
            <a:ext cx="1480705" cy="274320"/>
          </a:xfrm>
        </p:spPr>
        <p:txBody>
          <a:bodyPr/>
          <a:lstStyle/>
          <a:p>
            <a:fld id="{A79A3335-6331-4872-A8B7-ECD55539F4D0}"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12115" y="6365240"/>
            <a:ext cx="1371600" cy="274320"/>
          </a:xfrm>
        </p:spPr>
        <p:txBody>
          <a:bodyPr/>
          <a:lstStyle/>
          <a:p>
            <a:fld id="{A7F8E3F6-DE14-48B2-B2BC-6FABA9630FB8}"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46386" y="6028392"/>
            <a:ext cx="2365729" cy="731691"/>
          </a:xfrm>
          <a:prstGeom prst="rect">
            <a:avLst/>
          </a:prstGeom>
        </p:spPr>
      </p:pic>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2/27/2019</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121920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08000" y="1219201"/>
            <a:ext cx="11176000"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rgbClr val="000000"/>
                </a:solidFill>
              </a:defRPr>
            </a:lvl1pPr>
          </a:lstStyle>
          <a:p>
            <a:pPr fontAlgn="base">
              <a:spcBef>
                <a:spcPct val="0"/>
              </a:spcBef>
              <a:spcAft>
                <a:spcPct val="0"/>
              </a:spcAft>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rgbClr val="000000"/>
                </a:solidFill>
              </a:defRPr>
            </a:lvl1pPr>
          </a:lstStyle>
          <a:p>
            <a:pPr fontAlgn="base">
              <a:spcBef>
                <a:spcPct val="0"/>
              </a:spcBef>
              <a:spcAft>
                <a:spcPct val="0"/>
              </a:spcAft>
            </a:pPr>
            <a:endParaRPr lang="en-US"/>
          </a:p>
        </p:txBody>
      </p:sp>
      <p:sp>
        <p:nvSpPr>
          <p:cNvPr id="1030" name="Rectangle 6"/>
          <p:cNvSpPr>
            <a:spLocks noGrp="1" noChangeArrowheads="1"/>
          </p:cNvSpPr>
          <p:nvPr>
            <p:ph type="sldNum" sz="quarter" idx="4"/>
          </p:nvPr>
        </p:nvSpPr>
        <p:spPr bwMode="auto">
          <a:xfrm>
            <a:off x="9347200" y="638175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rgbClr val="000000"/>
                </a:solidFill>
              </a:defRPr>
            </a:lvl1pPr>
          </a:lstStyle>
          <a:p>
            <a:pPr fontAlgn="base">
              <a:spcBef>
                <a:spcPct val="0"/>
              </a:spcBef>
              <a:spcAft>
                <a:spcPct val="0"/>
              </a:spcAft>
            </a:pPr>
            <a:fld id="{D35120CC-3932-41E2-9E14-AEF392C26DA2}" type="slidenum">
              <a:rPr lang="en-US" smtClean="0"/>
              <a:pPr fontAlgn="base">
                <a:spcBef>
                  <a:spcPct val="0"/>
                </a:spcBef>
                <a:spcAft>
                  <a:spcPct val="0"/>
                </a:spcAft>
              </a:pPr>
              <a:t>‹#›</a:t>
            </a:fld>
            <a:endParaRPr lang="en-US"/>
          </a:p>
        </p:txBody>
      </p:sp>
    </p:spTree>
    <p:extLst>
      <p:ext uri="{BB962C8B-B14F-4D97-AF65-F5344CB8AC3E}">
        <p14:creationId xmlns:p14="http://schemas.microsoft.com/office/powerpoint/2010/main" val="9270460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hf hdr="0" ftr="0" dt="0"/>
  <p:txStyles>
    <p:titleStyle>
      <a:lvl1pPr algn="ctr" rtl="0" eaLnBrk="1" fontAlgn="base" hangingPunct="1">
        <a:spcBef>
          <a:spcPct val="0"/>
        </a:spcBef>
        <a:spcAft>
          <a:spcPct val="0"/>
        </a:spcAft>
        <a:defRPr sz="2800" b="1">
          <a:solidFill>
            <a:srgbClr val="000000"/>
          </a:solidFill>
          <a:latin typeface="+mn-lt"/>
          <a:ea typeface="+mj-ea"/>
          <a:cs typeface="+mj-cs"/>
        </a:defRPr>
      </a:lvl1pPr>
      <a:lvl2pPr algn="ctr" rtl="0" eaLnBrk="1" fontAlgn="base" hangingPunct="1">
        <a:spcBef>
          <a:spcPct val="0"/>
        </a:spcBef>
        <a:spcAft>
          <a:spcPct val="0"/>
        </a:spcAft>
        <a:defRPr sz="2800">
          <a:solidFill>
            <a:schemeClr val="tx2"/>
          </a:solidFill>
          <a:latin typeface="Arial Black" pitchFamily="34" charset="0"/>
        </a:defRPr>
      </a:lvl2pPr>
      <a:lvl3pPr algn="ctr" rtl="0" eaLnBrk="1" fontAlgn="base" hangingPunct="1">
        <a:spcBef>
          <a:spcPct val="0"/>
        </a:spcBef>
        <a:spcAft>
          <a:spcPct val="0"/>
        </a:spcAft>
        <a:defRPr sz="2800">
          <a:solidFill>
            <a:schemeClr val="tx2"/>
          </a:solidFill>
          <a:latin typeface="Arial Black" pitchFamily="34" charset="0"/>
        </a:defRPr>
      </a:lvl3pPr>
      <a:lvl4pPr algn="ctr" rtl="0" eaLnBrk="1" fontAlgn="base" hangingPunct="1">
        <a:spcBef>
          <a:spcPct val="0"/>
        </a:spcBef>
        <a:spcAft>
          <a:spcPct val="0"/>
        </a:spcAft>
        <a:defRPr sz="2800">
          <a:solidFill>
            <a:schemeClr val="tx2"/>
          </a:solidFill>
          <a:latin typeface="Arial Black" pitchFamily="34" charset="0"/>
        </a:defRPr>
      </a:lvl4pPr>
      <a:lvl5pPr algn="ctr" rtl="0" eaLnBrk="1" fontAlgn="base" hangingPunct="1">
        <a:spcBef>
          <a:spcPct val="0"/>
        </a:spcBef>
        <a:spcAft>
          <a:spcPct val="0"/>
        </a:spcAft>
        <a:defRPr sz="2800">
          <a:solidFill>
            <a:schemeClr val="tx2"/>
          </a:solidFill>
          <a:latin typeface="Arial Black" pitchFamily="34" charset="0"/>
        </a:defRPr>
      </a:lvl5pPr>
      <a:lvl6pPr marL="457200" algn="ctr" rtl="0" eaLnBrk="1" fontAlgn="base" hangingPunct="1">
        <a:spcBef>
          <a:spcPct val="0"/>
        </a:spcBef>
        <a:spcAft>
          <a:spcPct val="0"/>
        </a:spcAft>
        <a:defRPr sz="2800">
          <a:solidFill>
            <a:schemeClr val="tx2"/>
          </a:solidFill>
          <a:latin typeface="Arial Black" pitchFamily="34" charset="0"/>
        </a:defRPr>
      </a:lvl6pPr>
      <a:lvl7pPr marL="914400" algn="ctr" rtl="0" eaLnBrk="1" fontAlgn="base" hangingPunct="1">
        <a:spcBef>
          <a:spcPct val="0"/>
        </a:spcBef>
        <a:spcAft>
          <a:spcPct val="0"/>
        </a:spcAft>
        <a:defRPr sz="2800">
          <a:solidFill>
            <a:schemeClr val="tx2"/>
          </a:solidFill>
          <a:latin typeface="Arial Black" pitchFamily="34" charset="0"/>
        </a:defRPr>
      </a:lvl7pPr>
      <a:lvl8pPr marL="1371600" algn="ctr" rtl="0" eaLnBrk="1" fontAlgn="base" hangingPunct="1">
        <a:spcBef>
          <a:spcPct val="0"/>
        </a:spcBef>
        <a:spcAft>
          <a:spcPct val="0"/>
        </a:spcAft>
        <a:defRPr sz="2800">
          <a:solidFill>
            <a:schemeClr val="tx2"/>
          </a:solidFill>
          <a:latin typeface="Arial Black" pitchFamily="34" charset="0"/>
        </a:defRPr>
      </a:lvl8pPr>
      <a:lvl9pPr marL="1828800" algn="ctr" rtl="0" eaLnBrk="1" fontAlgn="base" hangingPunct="1">
        <a:spcBef>
          <a:spcPct val="0"/>
        </a:spcBef>
        <a:spcAft>
          <a:spcPct val="0"/>
        </a:spcAft>
        <a:defRPr sz="28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b="1">
          <a:solidFill>
            <a:srgbClr val="000000"/>
          </a:solidFill>
          <a:latin typeface="+mn-lt"/>
          <a:ea typeface="+mn-ea"/>
          <a:cs typeface="+mn-cs"/>
        </a:defRPr>
      </a:lvl1pPr>
      <a:lvl2pPr marL="742950" indent="-285750" algn="l" rtl="0" eaLnBrk="1" fontAlgn="base" hangingPunct="1">
        <a:spcBef>
          <a:spcPct val="20000"/>
        </a:spcBef>
        <a:spcAft>
          <a:spcPct val="0"/>
        </a:spcAft>
        <a:buChar char="–"/>
        <a:defRPr b="1">
          <a:solidFill>
            <a:srgbClr val="000000"/>
          </a:solidFill>
          <a:latin typeface="+mn-lt"/>
        </a:defRPr>
      </a:lvl2pPr>
      <a:lvl3pPr marL="1143000" indent="-228600" algn="l" rtl="0" eaLnBrk="1" fontAlgn="base" hangingPunct="1">
        <a:spcBef>
          <a:spcPct val="20000"/>
        </a:spcBef>
        <a:spcAft>
          <a:spcPct val="0"/>
        </a:spcAft>
        <a:buFont typeface="Arial" charset="0"/>
        <a:buChar char="▪"/>
        <a:defRPr b="1">
          <a:solidFill>
            <a:srgbClr val="000000"/>
          </a:solidFill>
          <a:latin typeface="+mn-lt"/>
        </a:defRPr>
      </a:lvl3pPr>
      <a:lvl4pPr marL="1600200" indent="-228600" algn="l" rtl="0" eaLnBrk="1" fontAlgn="base" hangingPunct="1">
        <a:spcBef>
          <a:spcPct val="20000"/>
        </a:spcBef>
        <a:spcAft>
          <a:spcPct val="0"/>
        </a:spcAft>
        <a:buFont typeface="Arial" charset="0"/>
        <a:buChar char="-"/>
        <a:defRPr b="1">
          <a:solidFill>
            <a:srgbClr val="000000"/>
          </a:solidFill>
          <a:latin typeface="+mn-lt"/>
        </a:defRPr>
      </a:lvl4pPr>
      <a:lvl5pPr marL="2057400" indent="-228600" algn="l" rtl="0" eaLnBrk="1" fontAlgn="base" hangingPunct="1">
        <a:spcBef>
          <a:spcPct val="20000"/>
        </a:spcBef>
        <a:spcAft>
          <a:spcPct val="0"/>
        </a:spcAft>
        <a:buChar char="»"/>
        <a:defRPr b="1">
          <a:solidFill>
            <a:srgbClr val="000000"/>
          </a:solidFill>
          <a:latin typeface="+mn-lt"/>
        </a:defRPr>
      </a:lvl5pPr>
      <a:lvl6pPr marL="2514600" indent="-228600" algn="l" rtl="0" eaLnBrk="1" fontAlgn="base" hangingPunct="1">
        <a:spcBef>
          <a:spcPct val="20000"/>
        </a:spcBef>
        <a:spcAft>
          <a:spcPct val="0"/>
        </a:spcAft>
        <a:buChar char="»"/>
        <a:defRPr b="1">
          <a:solidFill>
            <a:schemeClr val="tx1"/>
          </a:solidFill>
          <a:latin typeface="+mn-lt"/>
        </a:defRPr>
      </a:lvl6pPr>
      <a:lvl7pPr marL="2971800" indent="-228600" algn="l" rtl="0" eaLnBrk="1" fontAlgn="base" hangingPunct="1">
        <a:spcBef>
          <a:spcPct val="20000"/>
        </a:spcBef>
        <a:spcAft>
          <a:spcPct val="0"/>
        </a:spcAft>
        <a:buChar char="»"/>
        <a:defRPr b="1">
          <a:solidFill>
            <a:schemeClr val="tx1"/>
          </a:solidFill>
          <a:latin typeface="+mn-lt"/>
        </a:defRPr>
      </a:lvl7pPr>
      <a:lvl8pPr marL="3429000" indent="-228600" algn="l" rtl="0" eaLnBrk="1" fontAlgn="base" hangingPunct="1">
        <a:spcBef>
          <a:spcPct val="20000"/>
        </a:spcBef>
        <a:spcAft>
          <a:spcPct val="0"/>
        </a:spcAft>
        <a:buChar char="»"/>
        <a:defRPr b="1">
          <a:solidFill>
            <a:schemeClr val="tx1"/>
          </a:solidFill>
          <a:latin typeface="+mn-lt"/>
        </a:defRPr>
      </a:lvl8pPr>
      <a:lvl9pPr marL="3886200" indent="-228600" algn="l" rtl="0" eaLnBrk="1" fontAlgn="base" hangingPunct="1">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C4E7-1D1C-4836-A9EC-314E27DD97A7}"/>
              </a:ext>
            </a:extLst>
          </p:cNvPr>
          <p:cNvSpPr>
            <a:spLocks noGrp="1"/>
          </p:cNvSpPr>
          <p:nvPr>
            <p:ph type="ctrTitle"/>
          </p:nvPr>
        </p:nvSpPr>
        <p:spPr>
          <a:xfrm>
            <a:off x="1295400" y="1033322"/>
            <a:ext cx="6400800" cy="2560320"/>
          </a:xfrm>
        </p:spPr>
        <p:txBody>
          <a:bodyPr>
            <a:normAutofit/>
          </a:bodyPr>
          <a:lstStyle/>
          <a:p>
            <a:r>
              <a:rPr lang="en-US" sz="5400" dirty="0">
                <a:latin typeface="Gadugi" panose="020B0502040204020203" pitchFamily="34" charset="0"/>
              </a:rPr>
              <a:t>NCIOM Task Force on a Perinatal System of Care</a:t>
            </a:r>
          </a:p>
        </p:txBody>
      </p:sp>
      <p:sp>
        <p:nvSpPr>
          <p:cNvPr id="3" name="Content Placeholder 2">
            <a:extLst>
              <a:ext uri="{FF2B5EF4-FFF2-40B4-BE49-F238E27FC236}">
                <a16:creationId xmlns:a16="http://schemas.microsoft.com/office/drawing/2014/main" id="{395E94CC-906A-4CFA-9578-95525ED8A38F}"/>
              </a:ext>
            </a:extLst>
          </p:cNvPr>
          <p:cNvSpPr>
            <a:spLocks noGrp="1"/>
          </p:cNvSpPr>
          <p:nvPr>
            <p:ph type="subTitle" idx="1"/>
          </p:nvPr>
        </p:nvSpPr>
        <p:spPr>
          <a:xfrm>
            <a:off x="1295400" y="4880918"/>
            <a:ext cx="6400800" cy="1550773"/>
          </a:xfrm>
        </p:spPr>
        <p:txBody>
          <a:bodyPr>
            <a:noAutofit/>
          </a:bodyPr>
          <a:lstStyle/>
          <a:p>
            <a:pPr marL="0" indent="0">
              <a:lnSpc>
                <a:spcPct val="100000"/>
              </a:lnSpc>
              <a:buNone/>
            </a:pPr>
            <a:r>
              <a:rPr lang="en-US" sz="2000" dirty="0">
                <a:latin typeface="Gadugi" panose="020B0502040204020203" pitchFamily="34" charset="0"/>
              </a:rPr>
              <a:t>Robert Kurzydlowski, JD, MPH</a:t>
            </a:r>
          </a:p>
          <a:p>
            <a:pPr marL="0" indent="0">
              <a:lnSpc>
                <a:spcPct val="100000"/>
              </a:lnSpc>
              <a:buNone/>
            </a:pPr>
            <a:r>
              <a:rPr lang="en-US" sz="2000" dirty="0">
                <a:latin typeface="Gadugi" panose="020B0502040204020203" pitchFamily="34" charset="0"/>
              </a:rPr>
              <a:t>Project Director	</a:t>
            </a:r>
          </a:p>
          <a:p>
            <a:pPr marL="0" indent="0">
              <a:buNone/>
            </a:pPr>
            <a:r>
              <a:rPr lang="en-US" sz="2000" dirty="0">
                <a:latin typeface="Gadugi" panose="020B0502040204020203" pitchFamily="34" charset="0"/>
              </a:rPr>
              <a:t>February 28, 2019</a:t>
            </a:r>
          </a:p>
        </p:txBody>
      </p:sp>
      <p:sp>
        <p:nvSpPr>
          <p:cNvPr id="4" name="Title 1">
            <a:extLst>
              <a:ext uri="{FF2B5EF4-FFF2-40B4-BE49-F238E27FC236}">
                <a16:creationId xmlns:a16="http://schemas.microsoft.com/office/drawing/2014/main" id="{570A2B1E-CE83-4EF3-9D23-EDC8BBB148CE}"/>
              </a:ext>
            </a:extLst>
          </p:cNvPr>
          <p:cNvSpPr txBox="1">
            <a:spLocks/>
          </p:cNvSpPr>
          <p:nvPr/>
        </p:nvSpPr>
        <p:spPr>
          <a:xfrm>
            <a:off x="1295400" y="3410463"/>
            <a:ext cx="7811191" cy="106268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sz="2400" dirty="0">
                <a:latin typeface="Gadugi" panose="020B0502040204020203" pitchFamily="34" charset="0"/>
              </a:rPr>
              <a:t>Task Force Meeting 3: Welcome &amp; Discussion Recap</a:t>
            </a:r>
          </a:p>
        </p:txBody>
      </p:sp>
      <p:pic>
        <p:nvPicPr>
          <p:cNvPr id="1026" name="Picture 2" descr="NCIOM logo"/>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9106591" y="210322"/>
            <a:ext cx="2571750" cy="638175"/>
          </a:xfrm>
          <a:prstGeom prst="rect">
            <a:avLst/>
          </a:prstGeom>
          <a:noFill/>
        </p:spPr>
      </p:pic>
    </p:spTree>
    <p:extLst>
      <p:ext uri="{BB962C8B-B14F-4D97-AF65-F5344CB8AC3E}">
        <p14:creationId xmlns:p14="http://schemas.microsoft.com/office/powerpoint/2010/main" val="383224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831850" y="107950"/>
            <a:ext cx="8229600" cy="1066800"/>
          </a:xfrm>
        </p:spPr>
        <p:txBody>
          <a:bodyPr/>
          <a:lstStyle/>
          <a:p>
            <a:pPr eaLnBrk="1" hangingPunct="1"/>
            <a:r>
              <a:rPr lang="en-US" altLang="en-US" dirty="0"/>
              <a:t>Agenda</a:t>
            </a:r>
          </a:p>
        </p:txBody>
      </p:sp>
      <p:sp>
        <p:nvSpPr>
          <p:cNvPr id="8195" name="Rectangle 3"/>
          <p:cNvSpPr>
            <a:spLocks noGrp="1"/>
          </p:cNvSpPr>
          <p:nvPr>
            <p:ph type="body" idx="1"/>
          </p:nvPr>
        </p:nvSpPr>
        <p:spPr>
          <a:xfrm>
            <a:off x="419100" y="1790700"/>
            <a:ext cx="10020300" cy="4610100"/>
          </a:xfrm>
        </p:spPr>
        <p:txBody>
          <a:bodyPr>
            <a:normAutofit/>
          </a:bodyPr>
          <a:lstStyle/>
          <a:p>
            <a:pPr eaLnBrk="1" hangingPunct="1"/>
            <a:r>
              <a:rPr lang="en-US" altLang="en-US" dirty="0"/>
              <a:t>Morning:</a:t>
            </a:r>
          </a:p>
          <a:p>
            <a:pPr lvl="1"/>
            <a:r>
              <a:rPr lang="en-US" altLang="en-US" dirty="0"/>
              <a:t>Welcome &amp; Discussion Recap</a:t>
            </a:r>
          </a:p>
          <a:p>
            <a:pPr lvl="1"/>
            <a:r>
              <a:rPr lang="en-US" altLang="en-US" dirty="0"/>
              <a:t>Spotlight Series: Transportation Experiences</a:t>
            </a:r>
          </a:p>
          <a:p>
            <a:pPr lvl="1"/>
            <a:r>
              <a:rPr lang="en-US" altLang="en-US" dirty="0"/>
              <a:t>Panel: Intrapartum, Neonatal, &amp; Back- transfers</a:t>
            </a:r>
          </a:p>
          <a:p>
            <a:pPr lvl="1"/>
            <a:r>
              <a:rPr lang="en-US" altLang="en-US" dirty="0"/>
              <a:t>Group Discussion</a:t>
            </a:r>
          </a:p>
          <a:p>
            <a:r>
              <a:rPr lang="en-US" altLang="en-US" dirty="0"/>
              <a:t>Afternoon</a:t>
            </a:r>
          </a:p>
          <a:p>
            <a:pPr lvl="1"/>
            <a:r>
              <a:rPr lang="en-US" altLang="en-US" dirty="0"/>
              <a:t>Historical Perspective: </a:t>
            </a:r>
          </a:p>
          <a:p>
            <a:pPr lvl="2"/>
            <a:r>
              <a:rPr lang="en-US" altLang="en-US" dirty="0"/>
              <a:t>Perinatal &amp; Neonatal Outreach coordinators</a:t>
            </a:r>
          </a:p>
          <a:p>
            <a:pPr lvl="2"/>
            <a:r>
              <a:rPr lang="en-US" altLang="en-US" dirty="0"/>
              <a:t>Bed Locator tool</a:t>
            </a:r>
          </a:p>
          <a:p>
            <a:pPr lvl="1"/>
            <a:r>
              <a:rPr lang="en-US" altLang="en-US" dirty="0"/>
              <a:t>Current State of Outreach Coordinators</a:t>
            </a:r>
          </a:p>
          <a:p>
            <a:pPr lvl="1"/>
            <a:r>
              <a:rPr lang="en-US" altLang="en-US" dirty="0"/>
              <a:t>Small Group Discussion</a:t>
            </a:r>
          </a:p>
        </p:txBody>
      </p:sp>
    </p:spTree>
    <p:extLst>
      <p:ext uri="{BB962C8B-B14F-4D97-AF65-F5344CB8AC3E}">
        <p14:creationId xmlns:p14="http://schemas.microsoft.com/office/powerpoint/2010/main" val="331513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33CE2-9ADE-4078-AA13-C3FF1218663E}"/>
              </a:ext>
            </a:extLst>
          </p:cNvPr>
          <p:cNvSpPr>
            <a:spLocks noGrp="1"/>
          </p:cNvSpPr>
          <p:nvPr>
            <p:ph type="title"/>
          </p:nvPr>
        </p:nvSpPr>
        <p:spPr/>
        <p:txBody>
          <a:bodyPr>
            <a:normAutofit fontScale="90000"/>
          </a:bodyPr>
          <a:lstStyle/>
          <a:p>
            <a:r>
              <a:rPr lang="en-US" dirty="0"/>
              <a:t>TF Meeting 2: Discussion Question Overview</a:t>
            </a:r>
          </a:p>
        </p:txBody>
      </p:sp>
      <p:sp>
        <p:nvSpPr>
          <p:cNvPr id="3" name="Content Placeholder 2">
            <a:extLst>
              <a:ext uri="{FF2B5EF4-FFF2-40B4-BE49-F238E27FC236}">
                <a16:creationId xmlns:a16="http://schemas.microsoft.com/office/drawing/2014/main" id="{DB7E917B-90D1-4E5F-9F5A-67BA76CC524C}"/>
              </a:ext>
            </a:extLst>
          </p:cNvPr>
          <p:cNvSpPr>
            <a:spLocks noGrp="1"/>
          </p:cNvSpPr>
          <p:nvPr>
            <p:ph idx="1"/>
          </p:nvPr>
        </p:nvSpPr>
        <p:spPr/>
        <p:txBody>
          <a:bodyPr>
            <a:normAutofit fontScale="85000" lnSpcReduction="10000"/>
          </a:bodyPr>
          <a:lstStyle/>
          <a:p>
            <a:pPr fontAlgn="base"/>
            <a:r>
              <a:rPr lang="en-US" b="1" dirty="0"/>
              <a:t>Initial thoughts on the NC System to establishing neonatal levels of care? Is there a difference in practice?</a:t>
            </a:r>
            <a:r>
              <a:rPr lang="en-US" dirty="0"/>
              <a:t> </a:t>
            </a:r>
          </a:p>
          <a:p>
            <a:pPr fontAlgn="base"/>
            <a:r>
              <a:rPr lang="en-US" b="1" dirty="0"/>
              <a:t>Do you think the AAP neonatal guidelines are applicable to NC? Any concerns with them? Do you think the ACOG Maternal level of care guidelines are applicable to NC? Any concerns with them? Do you see them working complimentary to each other? </a:t>
            </a:r>
            <a:r>
              <a:rPr lang="en-US" dirty="0"/>
              <a:t> </a:t>
            </a:r>
          </a:p>
          <a:p>
            <a:pPr fontAlgn="base"/>
            <a:r>
              <a:rPr lang="en-US" dirty="0"/>
              <a:t> </a:t>
            </a:r>
            <a:r>
              <a:rPr lang="en-US" b="1" dirty="0"/>
              <a:t>Are there any additional comments/questions/thoughts surrounding the </a:t>
            </a:r>
            <a:r>
              <a:rPr lang="en-US" b="1" dirty="0" err="1"/>
              <a:t>LOCATe</a:t>
            </a:r>
            <a:r>
              <a:rPr lang="en-US" b="1" dirty="0"/>
              <a:t> tool pilots being performed in NC?</a:t>
            </a:r>
            <a:r>
              <a:rPr lang="en-US" dirty="0"/>
              <a:t> </a:t>
            </a:r>
          </a:p>
          <a:p>
            <a:pPr fontAlgn="base"/>
            <a:r>
              <a:rPr lang="en-US" dirty="0"/>
              <a:t> </a:t>
            </a:r>
            <a:r>
              <a:rPr lang="en-US" b="1" dirty="0"/>
              <a:t>What other information would you like surrounding the CDC </a:t>
            </a:r>
            <a:r>
              <a:rPr lang="en-US" b="1" dirty="0" err="1"/>
              <a:t>LOCATe</a:t>
            </a:r>
            <a:r>
              <a:rPr lang="en-US" b="1" dirty="0"/>
              <a:t> tool?</a:t>
            </a:r>
            <a:r>
              <a:rPr lang="en-US" dirty="0"/>
              <a:t> </a:t>
            </a:r>
          </a:p>
          <a:p>
            <a:pPr fontAlgn="base"/>
            <a:r>
              <a:rPr lang="en-US" dirty="0"/>
              <a:t> </a:t>
            </a:r>
            <a:r>
              <a:rPr lang="en-US" b="1" dirty="0"/>
              <a:t>What other information would you like on how certain states are using the </a:t>
            </a:r>
            <a:r>
              <a:rPr lang="en-US" b="1" dirty="0" err="1"/>
              <a:t>LOCATe</a:t>
            </a:r>
            <a:r>
              <a:rPr lang="en-US" b="1" dirty="0"/>
              <a:t> tool?</a:t>
            </a:r>
            <a:r>
              <a:rPr lang="en-US" dirty="0"/>
              <a:t>  </a:t>
            </a:r>
          </a:p>
          <a:p>
            <a:pPr fontAlgn="base"/>
            <a:r>
              <a:rPr lang="en-US" b="1" dirty="0"/>
              <a:t>Final thoughts or questions? Texas Approach?</a:t>
            </a:r>
            <a:r>
              <a:rPr lang="en-US" dirty="0"/>
              <a:t> </a:t>
            </a:r>
          </a:p>
          <a:p>
            <a:endParaRPr lang="en-US" dirty="0"/>
          </a:p>
        </p:txBody>
      </p:sp>
    </p:spTree>
    <p:extLst>
      <p:ext uri="{BB962C8B-B14F-4D97-AF65-F5344CB8AC3E}">
        <p14:creationId xmlns:p14="http://schemas.microsoft.com/office/powerpoint/2010/main" val="286739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3FC79-89A2-453E-872E-FC351201CBFD}"/>
              </a:ext>
            </a:extLst>
          </p:cNvPr>
          <p:cNvSpPr>
            <a:spLocks noGrp="1"/>
          </p:cNvSpPr>
          <p:nvPr>
            <p:ph type="title"/>
          </p:nvPr>
        </p:nvSpPr>
        <p:spPr/>
        <p:txBody>
          <a:bodyPr>
            <a:noAutofit/>
          </a:bodyPr>
          <a:lstStyle/>
          <a:p>
            <a:r>
              <a:rPr lang="en-US" sz="3000" dirty="0"/>
              <a:t>1. Initial thoughts on NC System of establishing neonatal levels of care? Is there a difference in practice? </a:t>
            </a:r>
          </a:p>
        </p:txBody>
      </p:sp>
      <p:sp>
        <p:nvSpPr>
          <p:cNvPr id="3" name="Content Placeholder 2">
            <a:extLst>
              <a:ext uri="{FF2B5EF4-FFF2-40B4-BE49-F238E27FC236}">
                <a16:creationId xmlns:a16="http://schemas.microsoft.com/office/drawing/2014/main" id="{3DA90BBB-DE67-4C0C-BE17-1839C5E1970E}"/>
              </a:ext>
            </a:extLst>
          </p:cNvPr>
          <p:cNvSpPr>
            <a:spLocks noGrp="1"/>
          </p:cNvSpPr>
          <p:nvPr>
            <p:ph idx="1"/>
          </p:nvPr>
        </p:nvSpPr>
        <p:spPr>
          <a:xfrm>
            <a:off x="381000" y="1725038"/>
            <a:ext cx="3198779" cy="4935165"/>
          </a:xfrm>
        </p:spPr>
        <p:txBody>
          <a:bodyPr>
            <a:normAutofit/>
          </a:bodyPr>
          <a:lstStyle/>
          <a:p>
            <a:pPr lvl="0"/>
            <a:r>
              <a:rPr lang="en-US" sz="1800" dirty="0"/>
              <a:t>Surprised by </a:t>
            </a:r>
            <a:r>
              <a:rPr lang="en-US" sz="1800" b="1" dirty="0"/>
              <a:t>differences in NC/ACOG/ AAP standards</a:t>
            </a:r>
          </a:p>
          <a:p>
            <a:pPr lvl="0"/>
            <a:r>
              <a:rPr lang="en-US" sz="1800" dirty="0"/>
              <a:t>The NC system/paper seems </a:t>
            </a:r>
            <a:r>
              <a:rPr lang="en-US" sz="1800" b="1" dirty="0"/>
              <a:t>antiquated– need to update DHSR regulations</a:t>
            </a:r>
          </a:p>
          <a:p>
            <a:pPr lvl="0"/>
            <a:r>
              <a:rPr lang="en-US" sz="1800" dirty="0"/>
              <a:t>We have a </a:t>
            </a:r>
            <a:r>
              <a:rPr lang="en-US" sz="1800" b="1" dirty="0"/>
              <a:t>lot of variation in the hospitals, </a:t>
            </a:r>
            <a:r>
              <a:rPr lang="en-US" sz="1800" dirty="0"/>
              <a:t>consistency is key</a:t>
            </a:r>
          </a:p>
          <a:p>
            <a:pPr lvl="0"/>
            <a:r>
              <a:rPr lang="en-US" sz="1800" b="1" dirty="0"/>
              <a:t>No mention of evidence-based care </a:t>
            </a:r>
            <a:r>
              <a:rPr lang="en-US" sz="1800" dirty="0"/>
              <a:t>in the system. </a:t>
            </a:r>
          </a:p>
          <a:p>
            <a:pPr lvl="0"/>
            <a:r>
              <a:rPr lang="en-US" sz="1800" b="1" dirty="0"/>
              <a:t>Wastes money</a:t>
            </a:r>
            <a:r>
              <a:rPr lang="en-US" sz="1800" dirty="0"/>
              <a:t>—this is more of a problem for small hospitals</a:t>
            </a:r>
          </a:p>
          <a:p>
            <a:endParaRPr lang="en-US" sz="1800" dirty="0"/>
          </a:p>
        </p:txBody>
      </p:sp>
      <p:sp>
        <p:nvSpPr>
          <p:cNvPr id="4" name="TextBox 3">
            <a:extLst>
              <a:ext uri="{FF2B5EF4-FFF2-40B4-BE49-F238E27FC236}">
                <a16:creationId xmlns:a16="http://schemas.microsoft.com/office/drawing/2014/main" id="{BFC00B1C-FEEB-4997-AB2F-1F576D3F5888}"/>
              </a:ext>
            </a:extLst>
          </p:cNvPr>
          <p:cNvSpPr txBox="1"/>
          <p:nvPr/>
        </p:nvSpPr>
        <p:spPr>
          <a:xfrm>
            <a:off x="3819728" y="1750978"/>
            <a:ext cx="3923490" cy="3673826"/>
          </a:xfrm>
          <a:prstGeom prst="rect">
            <a:avLst/>
          </a:prstGeom>
          <a:noFill/>
        </p:spPr>
        <p:txBody>
          <a:bodyPr wrap="square" rtlCol="0" anchor="t">
            <a:spAutoFit/>
          </a:bodyPr>
          <a:lstStyle/>
          <a:p>
            <a:pPr marL="342900" marR="0" lvl="0" indent="-342900">
              <a:lnSpc>
                <a:spcPct val="107000"/>
              </a:lnSpc>
              <a:spcBef>
                <a:spcPts val="0"/>
              </a:spcBef>
              <a:spcAft>
                <a:spcPts val="800"/>
              </a:spcAft>
              <a:buFont typeface="Symbol" panose="05050102010706020507" pitchFamily="18" charset="2"/>
              <a:buChar char=""/>
            </a:pPr>
            <a:r>
              <a:rPr lang="en-US" dirty="0">
                <a:latin typeface="Gadugi" panose="020B0502040204020203" pitchFamily="34" charset="0"/>
                <a:ea typeface="Gadugi" panose="020B0502040204020203" pitchFamily="34" charset="0"/>
                <a:cs typeface="Times New Roman" panose="02020603050405020304" pitchFamily="18" charset="0"/>
              </a:rPr>
              <a:t>Financial incentives, reimbursements etc.  </a:t>
            </a:r>
          </a:p>
          <a:p>
            <a:pPr marL="285750" indent="-285750">
              <a:lnSpc>
                <a:spcPct val="107000"/>
              </a:lnSpc>
              <a:buFont typeface="Arial" panose="020B0604020202020204" pitchFamily="34" charset="0"/>
              <a:buChar char="•"/>
            </a:pPr>
            <a:r>
              <a:rPr lang="en-US" dirty="0">
                <a:latin typeface="Gadugi" panose="020B0502040204020203" pitchFamily="34" charset="0"/>
                <a:ea typeface="Gadugi" panose="020B0502040204020203" pitchFamily="34" charset="0"/>
                <a:cs typeface="Times New Roman" panose="02020603050405020304" pitchFamily="18" charset="0"/>
              </a:rPr>
              <a:t>Locate tool needs state verification</a:t>
            </a:r>
          </a:p>
          <a:p>
            <a:pPr marL="685800" lvl="1" indent="-228600">
              <a:lnSpc>
                <a:spcPct val="107000"/>
              </a:lnSpc>
              <a:buFont typeface="Wingdings" panose="05000000000000000000" pitchFamily="2" charset="2"/>
              <a:buChar char=""/>
            </a:pPr>
            <a:r>
              <a:rPr lang="en-US" dirty="0">
                <a:latin typeface="Gadugi" panose="020B0502040204020203" pitchFamily="34" charset="0"/>
                <a:ea typeface="Gadugi" panose="020B0502040204020203" pitchFamily="34" charset="0"/>
                <a:cs typeface="Times New Roman" panose="02020603050405020304" pitchFamily="18" charset="0"/>
              </a:rPr>
              <a:t>Regional </a:t>
            </a:r>
            <a:r>
              <a:rPr lang="en-US" b="1" dirty="0">
                <a:latin typeface="Gadugi" panose="020B0502040204020203" pitchFamily="34" charset="0"/>
                <a:ea typeface="Gadugi" panose="020B0502040204020203" pitchFamily="34" charset="0"/>
                <a:cs typeface="Times New Roman" panose="02020603050405020304" pitchFamily="18" charset="0"/>
              </a:rPr>
              <a:t>perinatal outreach coordinators </a:t>
            </a:r>
            <a:r>
              <a:rPr lang="en-US" dirty="0">
                <a:latin typeface="Gadugi" panose="020B0502040204020203" pitchFamily="34" charset="0"/>
                <a:ea typeface="Gadugi" panose="020B0502040204020203" pitchFamily="34" charset="0"/>
                <a:cs typeface="Times New Roman" panose="02020603050405020304" pitchFamily="18" charset="0"/>
              </a:rPr>
              <a:t>to make process uniform bring certain level of facilitation</a:t>
            </a:r>
          </a:p>
          <a:p>
            <a:pPr marL="285750" indent="-285750">
              <a:buFont typeface="Arial" panose="020B0604020202020204" pitchFamily="34" charset="0"/>
              <a:buChar char="•"/>
            </a:pPr>
            <a:r>
              <a:rPr lang="en-US" dirty="0">
                <a:latin typeface="Gadugi" panose="020B0502040204020203" pitchFamily="34" charset="0"/>
                <a:ea typeface="Gadugi" panose="020B0502040204020203" pitchFamily="34" charset="0"/>
              </a:rPr>
              <a:t>Many units look at gestation age, but </a:t>
            </a:r>
            <a:r>
              <a:rPr lang="en-US" b="1" dirty="0">
                <a:latin typeface="Gadugi" panose="020B0502040204020203" pitchFamily="34" charset="0"/>
                <a:ea typeface="Gadugi" panose="020B0502040204020203" pitchFamily="34" charset="0"/>
              </a:rPr>
              <a:t>do not have the equipment </a:t>
            </a:r>
            <a:r>
              <a:rPr lang="en-US" dirty="0">
                <a:latin typeface="Gadugi" panose="020B0502040204020203" pitchFamily="34" charset="0"/>
                <a:ea typeface="Gadugi" panose="020B0502040204020203" pitchFamily="34" charset="0"/>
              </a:rPr>
              <a:t>to provide adequate care</a:t>
            </a:r>
          </a:p>
          <a:p>
            <a:endParaRPr lang="en-US" dirty="0">
              <a:latin typeface="Gadugi" panose="020B0502040204020203" pitchFamily="34" charset="0"/>
              <a:ea typeface="Gadugi" panose="020B0502040204020203" pitchFamily="34" charset="0"/>
            </a:endParaRPr>
          </a:p>
        </p:txBody>
      </p:sp>
      <p:sp>
        <p:nvSpPr>
          <p:cNvPr id="5" name="TextBox 4">
            <a:extLst>
              <a:ext uri="{FF2B5EF4-FFF2-40B4-BE49-F238E27FC236}">
                <a16:creationId xmlns:a16="http://schemas.microsoft.com/office/drawing/2014/main" id="{809B1A64-6F56-4BB0-8B14-26C5F8083266}"/>
              </a:ext>
            </a:extLst>
          </p:cNvPr>
          <p:cNvSpPr txBox="1"/>
          <p:nvPr/>
        </p:nvSpPr>
        <p:spPr>
          <a:xfrm>
            <a:off x="7418961" y="1750978"/>
            <a:ext cx="4773039" cy="3693319"/>
          </a:xfrm>
          <a:prstGeom prst="rect">
            <a:avLst/>
          </a:prstGeom>
          <a:noFill/>
        </p:spPr>
        <p:txBody>
          <a:bodyPr wrap="square" rtlCol="0">
            <a:spAutoFit/>
          </a:bodyPr>
          <a:lstStyle/>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Yes, </a:t>
            </a:r>
            <a:r>
              <a:rPr lang="en-US" b="1" dirty="0">
                <a:latin typeface="Gadugi" panose="020B0502040204020203" pitchFamily="34" charset="0"/>
                <a:ea typeface="Gadugi" panose="020B0502040204020203" pitchFamily="34" charset="0"/>
              </a:rPr>
              <a:t>there is a difference in practice</a:t>
            </a:r>
          </a:p>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Establishes more specific levels of care</a:t>
            </a:r>
          </a:p>
          <a:p>
            <a:pPr marL="742950" lvl="1" indent="-285750">
              <a:buFont typeface="Arial" panose="020B0604020202020204" pitchFamily="34" charset="0"/>
              <a:buChar char="•"/>
            </a:pPr>
            <a:r>
              <a:rPr lang="en-US" b="1" dirty="0">
                <a:latin typeface="Gadugi" panose="020B0502040204020203" pitchFamily="34" charset="0"/>
                <a:ea typeface="Gadugi" panose="020B0502040204020203" pitchFamily="34" charset="0"/>
              </a:rPr>
              <a:t>LOC as a marketing tool </a:t>
            </a:r>
          </a:p>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Transport teams = scarce/unavailable/geography</a:t>
            </a:r>
          </a:p>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Old transport system </a:t>
            </a:r>
          </a:p>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Transport=metro/basics—its different </a:t>
            </a:r>
          </a:p>
          <a:p>
            <a:pPr marL="742950" lvl="1" indent="-285750">
              <a:buFont typeface="Arial" panose="020B0604020202020204" pitchFamily="34" charset="0"/>
              <a:buChar char="•"/>
            </a:pPr>
            <a:r>
              <a:rPr lang="en-US" dirty="0">
                <a:latin typeface="Gadugi" panose="020B0502040204020203" pitchFamily="34" charset="0"/>
                <a:ea typeface="Gadugi" panose="020B0502040204020203" pitchFamily="34" charset="0"/>
              </a:rPr>
              <a:t>Maternal = ambulance fine</a:t>
            </a:r>
          </a:p>
          <a:p>
            <a:pPr marL="742950" lvl="1" indent="-285750">
              <a:buFont typeface="Arial" panose="020B0604020202020204" pitchFamily="34" charset="0"/>
              <a:buChar char="•"/>
            </a:pPr>
            <a:r>
              <a:rPr lang="en-US" dirty="0">
                <a:solidFill>
                  <a:srgbClr val="002485"/>
                </a:solidFill>
                <a:latin typeface="Gadugi" panose="020B0502040204020203" pitchFamily="34" charset="0"/>
                <a:ea typeface="Gadugi" panose="020B0502040204020203" pitchFamily="34" charset="0"/>
              </a:rPr>
              <a:t>Some </a:t>
            </a:r>
            <a:r>
              <a:rPr lang="en-US" b="1" dirty="0">
                <a:solidFill>
                  <a:srgbClr val="002485"/>
                </a:solidFill>
                <a:latin typeface="Gadugi" panose="020B0502040204020203" pitchFamily="34" charset="0"/>
                <a:ea typeface="Gadugi" panose="020B0502040204020203" pitchFamily="34" charset="0"/>
              </a:rPr>
              <a:t>OB’s want to appease patients and do not want to transfer</a:t>
            </a:r>
          </a:p>
          <a:p>
            <a:endParaRPr lang="en-US"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47944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104C-2CB2-463E-A903-02A3220B61A2}"/>
              </a:ext>
            </a:extLst>
          </p:cNvPr>
          <p:cNvSpPr>
            <a:spLocks noGrp="1"/>
          </p:cNvSpPr>
          <p:nvPr>
            <p:ph type="title"/>
          </p:nvPr>
        </p:nvSpPr>
        <p:spPr/>
        <p:txBody>
          <a:bodyPr>
            <a:noAutofit/>
          </a:bodyPr>
          <a:lstStyle/>
          <a:p>
            <a:r>
              <a:rPr lang="en-US" sz="2000" dirty="0"/>
              <a:t>2. Do you think the AAP neonatal guidelines are applicable to NC? Any concerns with them? Do you think the ACOG Maternal level of care guidelines are applicable to NC? Any concerns with them? Do you see them working complimentary to each other? </a:t>
            </a:r>
          </a:p>
        </p:txBody>
      </p:sp>
      <p:sp>
        <p:nvSpPr>
          <p:cNvPr id="3" name="Content Placeholder 2">
            <a:extLst>
              <a:ext uri="{FF2B5EF4-FFF2-40B4-BE49-F238E27FC236}">
                <a16:creationId xmlns:a16="http://schemas.microsoft.com/office/drawing/2014/main" id="{309E5BD1-2699-47E0-BC1E-12D5EC13F87F}"/>
              </a:ext>
            </a:extLst>
          </p:cNvPr>
          <p:cNvSpPr>
            <a:spLocks noGrp="1"/>
          </p:cNvSpPr>
          <p:nvPr>
            <p:ph idx="1"/>
          </p:nvPr>
        </p:nvSpPr>
        <p:spPr>
          <a:xfrm>
            <a:off x="348574" y="1712068"/>
            <a:ext cx="5611240" cy="4188610"/>
          </a:xfrm>
        </p:spPr>
        <p:txBody>
          <a:bodyPr vert="horz" lIns="91440" tIns="45720" rIns="91440" bIns="45720" rtlCol="0" anchor="t">
            <a:normAutofit/>
          </a:bodyPr>
          <a:lstStyle/>
          <a:p>
            <a:pPr marL="342900" indent="-342900">
              <a:lnSpc>
                <a:spcPct val="107000"/>
              </a:lnSpc>
              <a:buFont typeface="Symbol" panose="05050102010706020507" pitchFamily="18" charset="2"/>
              <a:buChar char=""/>
            </a:pPr>
            <a:r>
              <a:rPr lang="en-US" sz="2200" b="1" dirty="0">
                <a:latin typeface="Gadugi"/>
                <a:ea typeface="Gadugi" panose="020B0502040204020203" pitchFamily="34" charset="0"/>
                <a:cs typeface="Times New Roman"/>
              </a:rPr>
              <a:t>Important to have maternal tiers in place-</a:t>
            </a:r>
            <a:r>
              <a:rPr lang="en-US" sz="2200" dirty="0">
                <a:latin typeface="Gadugi"/>
                <a:ea typeface="Gadugi" panose="020B0502040204020203" pitchFamily="34" charset="0"/>
                <a:cs typeface="Times New Roman"/>
              </a:rPr>
              <a:t>- outlining what the best place is and what improving care means</a:t>
            </a:r>
          </a:p>
          <a:p>
            <a:pPr marL="342900" indent="-342900">
              <a:lnSpc>
                <a:spcPct val="107000"/>
              </a:lnSpc>
              <a:buFont typeface="Symbol" panose="05050102010706020507" pitchFamily="18" charset="2"/>
              <a:buChar char=""/>
            </a:pPr>
            <a:r>
              <a:rPr lang="en-US" sz="2200" b="1" dirty="0">
                <a:latin typeface="Gadugi"/>
                <a:ea typeface="Gadugi" panose="020B0502040204020203" pitchFamily="34" charset="0"/>
                <a:cs typeface="Times New Roman"/>
              </a:rPr>
              <a:t>Standardizing guidelines </a:t>
            </a:r>
            <a:r>
              <a:rPr lang="en-US" sz="2200" dirty="0">
                <a:latin typeface="Gadugi"/>
                <a:ea typeface="Gadugi" panose="020B0502040204020203" pitchFamily="34" charset="0"/>
                <a:cs typeface="Times New Roman"/>
              </a:rPr>
              <a:t>across the state would be valuable and </a:t>
            </a:r>
            <a:r>
              <a:rPr lang="en-US" sz="2200" b="1" dirty="0">
                <a:latin typeface="Gadugi"/>
                <a:ea typeface="Gadugi" panose="020B0502040204020203" pitchFamily="34" charset="0"/>
                <a:cs typeface="Times New Roman"/>
              </a:rPr>
              <a:t>helpful for referrals</a:t>
            </a:r>
            <a:endParaRPr lang="en-US" sz="2200" b="1" dirty="0">
              <a:latin typeface="Gadugi"/>
              <a:ea typeface="Gadugi" panose="020B0502040204020203"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200" dirty="0">
                <a:latin typeface="Gadugi"/>
                <a:ea typeface="Gadugi" panose="020B0502040204020203" pitchFamily="34" charset="0"/>
                <a:cs typeface="Times New Roman"/>
              </a:rPr>
              <a:t> Would it be </a:t>
            </a:r>
            <a:r>
              <a:rPr lang="en-US" sz="2200" b="1" dirty="0">
                <a:latin typeface="Gadugi"/>
                <a:ea typeface="Gadugi" panose="020B0502040204020203" pitchFamily="34" charset="0"/>
                <a:cs typeface="Times New Roman"/>
              </a:rPr>
              <a:t>difficult to implement these guidelines?</a:t>
            </a:r>
          </a:p>
          <a:p>
            <a:pPr marL="342900" indent="-342900">
              <a:lnSpc>
                <a:spcPct val="107000"/>
              </a:lnSpc>
              <a:buFont typeface="Symbol" panose="05050102010706020507" pitchFamily="18" charset="2"/>
              <a:buChar char=""/>
            </a:pPr>
            <a:r>
              <a:rPr lang="en-US" sz="2200" dirty="0"/>
              <a:t>Room for more </a:t>
            </a:r>
            <a:r>
              <a:rPr lang="en-US" sz="2200" b="1" dirty="0"/>
              <a:t>specificity &amp; clarity</a:t>
            </a:r>
          </a:p>
          <a:p>
            <a:pPr marL="0" indent="0">
              <a:lnSpc>
                <a:spcPct val="107000"/>
              </a:lnSpc>
              <a:buNone/>
            </a:pPr>
            <a:endParaRPr lang="en-US" sz="2200" dirty="0"/>
          </a:p>
          <a:p>
            <a:pPr lvl="1"/>
            <a:endParaRPr lang="en-US" sz="1800" dirty="0">
              <a:latin typeface="Gadugi"/>
            </a:endParaRPr>
          </a:p>
        </p:txBody>
      </p:sp>
      <p:sp>
        <p:nvSpPr>
          <p:cNvPr id="5" name="TextBox 4">
            <a:extLst>
              <a:ext uri="{FF2B5EF4-FFF2-40B4-BE49-F238E27FC236}">
                <a16:creationId xmlns:a16="http://schemas.microsoft.com/office/drawing/2014/main" id="{219F64AD-72F5-4B0D-9B6B-AFC932E86E19}"/>
              </a:ext>
            </a:extLst>
          </p:cNvPr>
          <p:cNvSpPr txBox="1"/>
          <p:nvPr/>
        </p:nvSpPr>
        <p:spPr>
          <a:xfrm>
            <a:off x="5959814" y="1712068"/>
            <a:ext cx="5084324" cy="3835024"/>
          </a:xfrm>
          <a:prstGeom prst="rect">
            <a:avLst/>
          </a:prstGeom>
          <a:noFill/>
        </p:spPr>
        <p:txBody>
          <a:bodyPr wrap="square" rtlCol="0" anchor="t">
            <a:spAutoFit/>
          </a:bodyPr>
          <a:lstStyle/>
          <a:p>
            <a:pPr marL="342900" indent="-342900">
              <a:lnSpc>
                <a:spcPct val="107000"/>
              </a:lnSpc>
              <a:buFont typeface="Symbol" panose="05050102010706020507" pitchFamily="18" charset="2"/>
              <a:buChar char=""/>
            </a:pPr>
            <a:r>
              <a:rPr lang="en-US" sz="2200" b="1" dirty="0">
                <a:latin typeface="Gadugi"/>
                <a:ea typeface="Gadugi" panose="020B0502040204020203" pitchFamily="34" charset="0"/>
                <a:cs typeface="Times New Roman"/>
              </a:rPr>
              <a:t>Formal verification </a:t>
            </a:r>
            <a:r>
              <a:rPr lang="en-US" sz="2200" dirty="0">
                <a:latin typeface="Gadugi"/>
                <a:ea typeface="Gadugi" panose="020B0502040204020203" pitchFamily="34" charset="0"/>
                <a:cs typeface="Times New Roman"/>
              </a:rPr>
              <a:t>process?</a:t>
            </a:r>
            <a:endParaRPr lang="en-US" sz="2200" dirty="0">
              <a:latin typeface="Gadugi"/>
              <a:ea typeface="Gadugi" panose="020B0502040204020203"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dirty="0">
                <a:latin typeface="Gadugi"/>
                <a:ea typeface="Gadugi" panose="020B0502040204020203" pitchFamily="34" charset="0"/>
                <a:cs typeface="Times New Roman"/>
              </a:rPr>
              <a:t>Look at how to </a:t>
            </a:r>
            <a:r>
              <a:rPr lang="en-US" sz="2200" b="1" dirty="0">
                <a:latin typeface="Gadugi"/>
                <a:ea typeface="Gadugi" panose="020B0502040204020203" pitchFamily="34" charset="0"/>
                <a:cs typeface="Times New Roman"/>
              </a:rPr>
              <a:t>design reimbursement &amp; optimize outcomes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Gadugi"/>
                <a:ea typeface="Gadugi" panose="020B0502040204020203" pitchFamily="34" charset="0"/>
                <a:cs typeface="Times New Roman"/>
              </a:rPr>
              <a:t>Regional outreach coordinators brought back?</a:t>
            </a:r>
          </a:p>
          <a:p>
            <a:pPr marL="342900" marR="0" lvl="0" indent="-342900">
              <a:lnSpc>
                <a:spcPct val="107000"/>
              </a:lnSpc>
              <a:spcBef>
                <a:spcPts val="0"/>
              </a:spcBef>
              <a:spcAft>
                <a:spcPts val="800"/>
              </a:spcAft>
              <a:buFont typeface="Symbol" panose="05050102010706020507" pitchFamily="18" charset="2"/>
              <a:buChar char=""/>
            </a:pPr>
            <a:r>
              <a:rPr lang="en-US" sz="2200" dirty="0">
                <a:latin typeface="Gadugi"/>
                <a:ea typeface="Gadugi" panose="020B0502040204020203" pitchFamily="34" charset="0"/>
                <a:cs typeface="Times New Roman"/>
              </a:rPr>
              <a:t>Need to </a:t>
            </a:r>
            <a:r>
              <a:rPr lang="en-US" sz="2200" b="1" dirty="0">
                <a:latin typeface="Gadugi"/>
                <a:ea typeface="Gadugi" panose="020B0502040204020203" pitchFamily="34" charset="0"/>
                <a:cs typeface="Times New Roman"/>
              </a:rPr>
              <a:t>incentivize looking at mom/baby</a:t>
            </a:r>
          </a:p>
          <a:p>
            <a:pPr marR="0" lvl="0">
              <a:lnSpc>
                <a:spcPct val="107000"/>
              </a:lnSpc>
              <a:spcBef>
                <a:spcPts val="0"/>
              </a:spcBef>
              <a:spcAft>
                <a:spcPts val="800"/>
              </a:spcAft>
            </a:pPr>
            <a:endParaRPr lang="en-US" sz="2200" dirty="0">
              <a:latin typeface="Gadugi"/>
              <a:ea typeface="Gadugi" panose="020B0502040204020203" pitchFamily="34" charset="0"/>
              <a:cs typeface="Times New Roman"/>
            </a:endParaRPr>
          </a:p>
          <a:p>
            <a:endParaRPr lang="en-US" dirty="0"/>
          </a:p>
        </p:txBody>
      </p:sp>
    </p:spTree>
    <p:extLst>
      <p:ext uri="{BB962C8B-B14F-4D97-AF65-F5344CB8AC3E}">
        <p14:creationId xmlns:p14="http://schemas.microsoft.com/office/powerpoint/2010/main" val="156279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983E-698A-44A2-93B4-0DBEA0221C01}"/>
              </a:ext>
            </a:extLst>
          </p:cNvPr>
          <p:cNvSpPr>
            <a:spLocks noGrp="1"/>
          </p:cNvSpPr>
          <p:nvPr>
            <p:ph type="title"/>
          </p:nvPr>
        </p:nvSpPr>
        <p:spPr/>
        <p:txBody>
          <a:bodyPr>
            <a:noAutofit/>
          </a:bodyPr>
          <a:lstStyle/>
          <a:p>
            <a:r>
              <a:rPr lang="en-US" sz="3000" dirty="0"/>
              <a:t>3. Are there any additional comments/ questions/ thoughts surrounding the </a:t>
            </a:r>
            <a:r>
              <a:rPr lang="en-US" sz="3000" dirty="0" err="1"/>
              <a:t>LOCATe</a:t>
            </a:r>
            <a:r>
              <a:rPr lang="en-US" sz="3000" dirty="0"/>
              <a:t> tool pilots being performed in NC?</a:t>
            </a:r>
          </a:p>
        </p:txBody>
      </p:sp>
      <p:sp>
        <p:nvSpPr>
          <p:cNvPr id="3" name="Content Placeholder 2">
            <a:extLst>
              <a:ext uri="{FF2B5EF4-FFF2-40B4-BE49-F238E27FC236}">
                <a16:creationId xmlns:a16="http://schemas.microsoft.com/office/drawing/2014/main" id="{F033B481-D2C2-4848-B0BA-B6D498A86703}"/>
              </a:ext>
            </a:extLst>
          </p:cNvPr>
          <p:cNvSpPr>
            <a:spLocks noGrp="1"/>
          </p:cNvSpPr>
          <p:nvPr>
            <p:ph idx="1"/>
          </p:nvPr>
        </p:nvSpPr>
        <p:spPr>
          <a:xfrm>
            <a:off x="5926931" y="1755274"/>
            <a:ext cx="4301247" cy="4188610"/>
          </a:xfrm>
        </p:spPr>
        <p:txBody>
          <a:bodyPr vert="horz" lIns="91440" tIns="45720" rIns="91440" bIns="45720" rtlCol="0" anchor="t">
            <a:normAutofit/>
          </a:bodyPr>
          <a:lstStyle/>
          <a:p>
            <a:pPr lvl="0"/>
            <a:r>
              <a:rPr lang="en-US" sz="2000" b="1" dirty="0"/>
              <a:t>Information might help state standardize </a:t>
            </a:r>
            <a:r>
              <a:rPr lang="en-US" sz="2000" dirty="0"/>
              <a:t>within itself; might help us see what we have in the state</a:t>
            </a:r>
          </a:p>
          <a:p>
            <a:r>
              <a:rPr lang="en-US" sz="2000" dirty="0">
                <a:latin typeface="Gadugi"/>
              </a:rPr>
              <a:t>Lots of hospitals would be compliant; the system </a:t>
            </a:r>
            <a:r>
              <a:rPr lang="en-US" sz="2000" b="1" dirty="0">
                <a:latin typeface="Gadugi"/>
              </a:rPr>
              <a:t>doesn’t seem too intrusive. </a:t>
            </a:r>
          </a:p>
          <a:p>
            <a:pPr marL="0" lvl="0" indent="0">
              <a:buNone/>
            </a:pPr>
            <a:endParaRPr lang="en-US" sz="2000" dirty="0"/>
          </a:p>
          <a:p>
            <a:pPr marL="0" indent="0">
              <a:buNone/>
            </a:pPr>
            <a:endParaRPr lang="en-US" sz="2000" dirty="0"/>
          </a:p>
        </p:txBody>
      </p:sp>
      <p:sp>
        <p:nvSpPr>
          <p:cNvPr id="4" name="TextBox 3">
            <a:extLst>
              <a:ext uri="{FF2B5EF4-FFF2-40B4-BE49-F238E27FC236}">
                <a16:creationId xmlns:a16="http://schemas.microsoft.com/office/drawing/2014/main" id="{30FCA37F-C6B6-4E18-9624-ED378C9C4EB3}"/>
              </a:ext>
            </a:extLst>
          </p:cNvPr>
          <p:cNvSpPr txBox="1"/>
          <p:nvPr/>
        </p:nvSpPr>
        <p:spPr>
          <a:xfrm>
            <a:off x="761033" y="1860429"/>
            <a:ext cx="4383931" cy="2554545"/>
          </a:xfrm>
          <a:prstGeom prst="rect">
            <a:avLst/>
          </a:prstGeom>
          <a:noFill/>
        </p:spPr>
        <p:txBody>
          <a:bodyPr wrap="square" rtlCol="0" anchor="t">
            <a:spAutoFit/>
          </a:bodyPr>
          <a:lstStyle/>
          <a:p>
            <a:pPr marL="742950" lvl="1" indent="-285750">
              <a:buFont typeface="Arial" panose="020B0604020202020204" pitchFamily="34" charset="0"/>
              <a:buChar char="•"/>
            </a:pPr>
            <a:r>
              <a:rPr lang="en-US" sz="2000" dirty="0">
                <a:latin typeface="Gadugi" panose="020B0502040204020203" pitchFamily="34" charset="0"/>
                <a:ea typeface="Gadugi" panose="020B0502040204020203" pitchFamily="34" charset="0"/>
              </a:rPr>
              <a:t>A </a:t>
            </a:r>
            <a:r>
              <a:rPr lang="en-US" sz="2000" b="1" dirty="0">
                <a:latin typeface="Gadugi" panose="020B0502040204020203" pitchFamily="34" charset="0"/>
                <a:ea typeface="Gadugi" panose="020B0502040204020203" pitchFamily="34" charset="0"/>
              </a:rPr>
              <a:t>team of people </a:t>
            </a:r>
            <a:r>
              <a:rPr lang="en-US" sz="2000" dirty="0">
                <a:latin typeface="Gadugi" panose="020B0502040204020203" pitchFamily="34" charset="0"/>
                <a:ea typeface="Gadugi" panose="020B0502040204020203" pitchFamily="34" charset="0"/>
              </a:rPr>
              <a:t>in hospital to get appropriate leveling should be identified</a:t>
            </a:r>
          </a:p>
          <a:p>
            <a:pPr marL="742950" lvl="1" indent="-285750">
              <a:buFont typeface="Arial" panose="020B0604020202020204" pitchFamily="34" charset="0"/>
              <a:buChar char="•"/>
            </a:pPr>
            <a:r>
              <a:rPr lang="en-US" sz="2000" dirty="0">
                <a:latin typeface="Gadugi" panose="020B0502040204020203" pitchFamily="34" charset="0"/>
                <a:ea typeface="Gadugi" panose="020B0502040204020203" pitchFamily="34" charset="0"/>
              </a:rPr>
              <a:t>Out of state transfers?</a:t>
            </a:r>
          </a:p>
          <a:p>
            <a:pPr marL="742950" lvl="1" indent="-285750">
              <a:buFont typeface="Arial" panose="020B0604020202020204" pitchFamily="34" charset="0"/>
              <a:buChar char="•"/>
            </a:pPr>
            <a:r>
              <a:rPr lang="en-US" sz="2000" dirty="0">
                <a:latin typeface="Gadugi" panose="020B0502040204020203" pitchFamily="34" charset="0"/>
                <a:ea typeface="Gadugi" panose="020B0502040204020203" pitchFamily="34" charset="0"/>
              </a:rPr>
              <a:t>Hospital sharing tools &amp; what they learned?</a:t>
            </a:r>
          </a:p>
          <a:p>
            <a:pPr marL="742950" lvl="1" indent="-285750">
              <a:buFont typeface="Arial" panose="020B0604020202020204" pitchFamily="34" charset="0"/>
              <a:buChar char="•"/>
            </a:pPr>
            <a:r>
              <a:rPr lang="en-US" sz="2000" b="1" dirty="0">
                <a:latin typeface="Gadugi"/>
                <a:ea typeface="Gadugi" panose="020B0502040204020203" pitchFamily="34" charset="0"/>
              </a:rPr>
              <a:t>De-identified data </a:t>
            </a:r>
            <a:r>
              <a:rPr lang="en-US" sz="2000" dirty="0">
                <a:latin typeface="Gadugi"/>
                <a:ea typeface="Gadugi" panose="020B0502040204020203" pitchFamily="34" charset="0"/>
              </a:rPr>
              <a:t>by region?</a:t>
            </a:r>
          </a:p>
          <a:p>
            <a:endParaRPr lang="en-US" sz="2000" dirty="0"/>
          </a:p>
        </p:txBody>
      </p:sp>
    </p:spTree>
    <p:extLst>
      <p:ext uri="{BB962C8B-B14F-4D97-AF65-F5344CB8AC3E}">
        <p14:creationId xmlns:p14="http://schemas.microsoft.com/office/powerpoint/2010/main" val="150206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877D-857C-4AF9-AEC5-E4B73449E016}"/>
              </a:ext>
            </a:extLst>
          </p:cNvPr>
          <p:cNvSpPr>
            <a:spLocks noGrp="1"/>
          </p:cNvSpPr>
          <p:nvPr>
            <p:ph type="title"/>
          </p:nvPr>
        </p:nvSpPr>
        <p:spPr/>
        <p:txBody>
          <a:bodyPr>
            <a:noAutofit/>
          </a:bodyPr>
          <a:lstStyle/>
          <a:p>
            <a:r>
              <a:rPr lang="en-US" sz="3600" dirty="0"/>
              <a:t>4. What other information would you like surrounding the CDC </a:t>
            </a:r>
            <a:r>
              <a:rPr lang="en-US" sz="3600" dirty="0" err="1"/>
              <a:t>LOCATe</a:t>
            </a:r>
            <a:r>
              <a:rPr lang="en-US" sz="3600" dirty="0"/>
              <a:t> tool?</a:t>
            </a:r>
          </a:p>
        </p:txBody>
      </p:sp>
      <p:sp>
        <p:nvSpPr>
          <p:cNvPr id="3" name="Content Placeholder 2">
            <a:extLst>
              <a:ext uri="{FF2B5EF4-FFF2-40B4-BE49-F238E27FC236}">
                <a16:creationId xmlns:a16="http://schemas.microsoft.com/office/drawing/2014/main" id="{1F37E924-A9A2-42BD-B5CB-CD87122C9646}"/>
              </a:ext>
            </a:extLst>
          </p:cNvPr>
          <p:cNvSpPr>
            <a:spLocks noGrp="1"/>
          </p:cNvSpPr>
          <p:nvPr>
            <p:ph idx="1"/>
          </p:nvPr>
        </p:nvSpPr>
        <p:spPr/>
        <p:txBody>
          <a:bodyPr vert="horz" lIns="91440" tIns="45720" rIns="91440" bIns="45720" rtlCol="0" anchor="t">
            <a:normAutofit/>
          </a:bodyPr>
          <a:lstStyle/>
          <a:p>
            <a:r>
              <a:rPr lang="en-US" dirty="0"/>
              <a:t>Mississippi</a:t>
            </a:r>
          </a:p>
          <a:p>
            <a:r>
              <a:rPr lang="en-US" dirty="0"/>
              <a:t>Incentivize appropriate transport </a:t>
            </a:r>
          </a:p>
          <a:p>
            <a:r>
              <a:rPr lang="en-US" dirty="0"/>
              <a:t>Medicaid rep. </a:t>
            </a:r>
          </a:p>
          <a:p>
            <a:pPr marL="0" indent="0">
              <a:buNone/>
            </a:pPr>
            <a:endParaRPr lang="en-US" dirty="0"/>
          </a:p>
        </p:txBody>
      </p:sp>
    </p:spTree>
    <p:extLst>
      <p:ext uri="{BB962C8B-B14F-4D97-AF65-F5344CB8AC3E}">
        <p14:creationId xmlns:p14="http://schemas.microsoft.com/office/powerpoint/2010/main" val="1233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13DC-1079-4D0C-9EE5-AF28D1583AFC}"/>
              </a:ext>
            </a:extLst>
          </p:cNvPr>
          <p:cNvSpPr>
            <a:spLocks noGrp="1"/>
          </p:cNvSpPr>
          <p:nvPr>
            <p:ph type="title"/>
          </p:nvPr>
        </p:nvSpPr>
        <p:spPr/>
        <p:txBody>
          <a:bodyPr>
            <a:noAutofit/>
          </a:bodyPr>
          <a:lstStyle/>
          <a:p>
            <a:r>
              <a:rPr lang="en-US" sz="3600" dirty="0"/>
              <a:t>5. What other information would you like on how certain states are using the </a:t>
            </a:r>
            <a:r>
              <a:rPr lang="en-US" sz="3600" dirty="0" err="1"/>
              <a:t>LOCATe</a:t>
            </a:r>
            <a:r>
              <a:rPr lang="en-US" sz="3600" dirty="0"/>
              <a:t> tool?</a:t>
            </a:r>
          </a:p>
        </p:txBody>
      </p:sp>
      <p:sp>
        <p:nvSpPr>
          <p:cNvPr id="3" name="Content Placeholder 2">
            <a:extLst>
              <a:ext uri="{FF2B5EF4-FFF2-40B4-BE49-F238E27FC236}">
                <a16:creationId xmlns:a16="http://schemas.microsoft.com/office/drawing/2014/main" id="{19A3C08F-1735-4B4B-B692-63391B1F3BCA}"/>
              </a:ext>
            </a:extLst>
          </p:cNvPr>
          <p:cNvSpPr>
            <a:spLocks noGrp="1"/>
          </p:cNvSpPr>
          <p:nvPr>
            <p:ph idx="1"/>
          </p:nvPr>
        </p:nvSpPr>
        <p:spPr/>
        <p:txBody>
          <a:bodyPr/>
          <a:lstStyle/>
          <a:p>
            <a:pPr lvl="0"/>
            <a:r>
              <a:rPr lang="en-US" dirty="0"/>
              <a:t>Information available on site?</a:t>
            </a:r>
          </a:p>
          <a:p>
            <a:pPr lvl="0"/>
            <a:r>
              <a:rPr lang="en-US" dirty="0"/>
              <a:t>Distributing the tool would help facilities self-assess</a:t>
            </a:r>
          </a:p>
          <a:p>
            <a:r>
              <a:rPr lang="en-US" dirty="0"/>
              <a:t>Mapping morbidity levels—infant/maternal</a:t>
            </a:r>
          </a:p>
        </p:txBody>
      </p:sp>
    </p:spTree>
    <p:extLst>
      <p:ext uri="{BB962C8B-B14F-4D97-AF65-F5344CB8AC3E}">
        <p14:creationId xmlns:p14="http://schemas.microsoft.com/office/powerpoint/2010/main" val="244840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8B82-FFAE-4AAA-B19B-E6DC628E7EEC}"/>
              </a:ext>
            </a:extLst>
          </p:cNvPr>
          <p:cNvSpPr>
            <a:spLocks noGrp="1"/>
          </p:cNvSpPr>
          <p:nvPr>
            <p:ph type="title"/>
          </p:nvPr>
        </p:nvSpPr>
        <p:spPr/>
        <p:txBody>
          <a:bodyPr>
            <a:noAutofit/>
          </a:bodyPr>
          <a:lstStyle/>
          <a:p>
            <a:r>
              <a:rPr lang="en-US" sz="3600" dirty="0"/>
              <a:t>6. Final thoughts or questions? Texas Approach?</a:t>
            </a:r>
          </a:p>
        </p:txBody>
      </p:sp>
      <p:sp>
        <p:nvSpPr>
          <p:cNvPr id="3" name="Content Placeholder 2">
            <a:extLst>
              <a:ext uri="{FF2B5EF4-FFF2-40B4-BE49-F238E27FC236}">
                <a16:creationId xmlns:a16="http://schemas.microsoft.com/office/drawing/2014/main" id="{FE83C107-B9AD-4D38-B30E-2BD993F427F5}"/>
              </a:ext>
            </a:extLst>
          </p:cNvPr>
          <p:cNvSpPr>
            <a:spLocks noGrp="1"/>
          </p:cNvSpPr>
          <p:nvPr>
            <p:ph idx="1"/>
          </p:nvPr>
        </p:nvSpPr>
        <p:spPr/>
        <p:txBody>
          <a:bodyPr vert="horz" lIns="91440" tIns="45720" rIns="91440" bIns="45720" rtlCol="0" anchor="t">
            <a:normAutofit/>
          </a:bodyPr>
          <a:lstStyle/>
          <a:p>
            <a:r>
              <a:rPr lang="en-US" dirty="0">
                <a:latin typeface="Gadugi"/>
              </a:rPr>
              <a:t>More info about what each state is doing? Texas? California?</a:t>
            </a:r>
            <a:endParaRPr lang="en-US" dirty="0"/>
          </a:p>
          <a:p>
            <a:r>
              <a:rPr lang="en-US" dirty="0" err="1">
                <a:latin typeface="Gadugi"/>
              </a:rPr>
              <a:t>LOCATe</a:t>
            </a:r>
            <a:r>
              <a:rPr lang="en-US" dirty="0">
                <a:latin typeface="Gadugi"/>
              </a:rPr>
              <a:t> is an assessment – not regulatory</a:t>
            </a:r>
            <a:endParaRPr lang="en-US" dirty="0"/>
          </a:p>
          <a:p>
            <a:r>
              <a:rPr lang="en-US" dirty="0">
                <a:latin typeface="Gadugi"/>
              </a:rPr>
              <a:t>Risk allocation in a structured way – which is high risk?</a:t>
            </a:r>
          </a:p>
          <a:p>
            <a:r>
              <a:rPr lang="en-US" dirty="0">
                <a:latin typeface="Gadugi"/>
              </a:rPr>
              <a:t>More from a consumer perspective?</a:t>
            </a:r>
          </a:p>
          <a:p>
            <a:r>
              <a:rPr lang="en-US" dirty="0">
                <a:latin typeface="Gadugi"/>
              </a:rPr>
              <a:t>Could be difficult for hospitals to deal with more evaluation, scrutiny &amp; regulations</a:t>
            </a:r>
            <a:endParaRPr lang="en-US" dirty="0"/>
          </a:p>
          <a:p>
            <a:r>
              <a:rPr lang="en-US" dirty="0">
                <a:latin typeface="Gadugi"/>
              </a:rPr>
              <a:t>How are we going to improve care? Tool will help providers communicate with women who need to go to higher levels of care</a:t>
            </a:r>
          </a:p>
          <a:p>
            <a:endParaRPr lang="en-US" dirty="0"/>
          </a:p>
        </p:txBody>
      </p:sp>
    </p:spTree>
    <p:extLst>
      <p:ext uri="{BB962C8B-B14F-4D97-AF65-F5344CB8AC3E}">
        <p14:creationId xmlns:p14="http://schemas.microsoft.com/office/powerpoint/2010/main" val="17983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Custom 7">
      <a:dk1>
        <a:srgbClr val="002485"/>
      </a:dk1>
      <a:lt1>
        <a:sysClr val="window" lastClr="FFFFFF"/>
      </a:lt1>
      <a:dk2>
        <a:srgbClr val="88B4B5"/>
      </a:dk2>
      <a:lt2>
        <a:srgbClr val="F2F2F7"/>
      </a:lt2>
      <a:accent1>
        <a:srgbClr val="005FA5"/>
      </a:accent1>
      <a:accent2>
        <a:srgbClr val="F2F2F7"/>
      </a:accent2>
      <a:accent3>
        <a:srgbClr val="EBEB3D"/>
      </a:accent3>
      <a:accent4>
        <a:srgbClr val="F78729"/>
      </a:accent4>
      <a:accent5>
        <a:srgbClr val="C42F1A"/>
      </a:accent5>
      <a:accent6>
        <a:srgbClr val="68B807"/>
      </a:accent6>
      <a:hlink>
        <a:srgbClr val="99CA3C"/>
      </a:hlink>
      <a:folHlink>
        <a:srgbClr val="B9D181"/>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Squires 2012 OECD chartpack">
  <a:themeElements>
    <a:clrScheme name="2010 September Harkness Orientation DRAFT 9-16-10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10 September Harkness Orientation DRAFT 9-16-10 (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010 September Harkness Orientation DRAFT 9-16-10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0 September Harkness Orientation DRAFT 9-16-10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0 September Harkness Orientation DRAFT 9-16-10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0 September Harkness Orientation DRAFT 9-16-10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0 September Harkness Orientation DRAFT 9-16-10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0 September Harkness Orientation DRAFT 9-16-10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0 September Harkness Orientation DRAFT 9-16-10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0 September Harkness Orientation DRAFT 9-16-10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0 September Harkness Orientation DRAFT 9-16-10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0 September Harkness Orientation DRAFT 9-16-10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0 September Harkness Orientation DRAFT 9-16-10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0 September Harkness Orientation DRAFT 9-16-10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010 September Harkness Orientation DRAFT 9-16-10 (2) 13">
        <a:dk1>
          <a:srgbClr val="808080"/>
        </a:dk1>
        <a:lt1>
          <a:srgbClr val="FFFFFF"/>
        </a:lt1>
        <a:dk2>
          <a:srgbClr val="0000FF"/>
        </a:dk2>
        <a:lt2>
          <a:srgbClr val="000000"/>
        </a:lt2>
        <a:accent1>
          <a:srgbClr val="BBE0E3"/>
        </a:accent1>
        <a:accent2>
          <a:srgbClr val="333399"/>
        </a:accent2>
        <a:accent3>
          <a:srgbClr val="AAAAFF"/>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2010 September Harkness Orientation DRAFT 9-16-10 (2) 14">
        <a:dk1>
          <a:srgbClr val="808080"/>
        </a:dk1>
        <a:lt1>
          <a:srgbClr val="FFFFFF"/>
        </a:lt1>
        <a:dk2>
          <a:srgbClr val="0000FF"/>
        </a:dk2>
        <a:lt2>
          <a:srgbClr val="FFF901"/>
        </a:lt2>
        <a:accent1>
          <a:srgbClr val="BBE0E3"/>
        </a:accent1>
        <a:accent2>
          <a:srgbClr val="333399"/>
        </a:accent2>
        <a:accent3>
          <a:srgbClr val="AAAAFF"/>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2010 September Harkness Orientation DRAFT 9-16-10 (2) 15">
        <a:dk1>
          <a:srgbClr val="808080"/>
        </a:dk1>
        <a:lt1>
          <a:srgbClr val="FFFFFF"/>
        </a:lt1>
        <a:dk2>
          <a:srgbClr val="0000FF"/>
        </a:dk2>
        <a:lt2>
          <a:srgbClr val="FFF901"/>
        </a:lt2>
        <a:accent1>
          <a:srgbClr val="BBE0E3"/>
        </a:accent1>
        <a:accent2>
          <a:srgbClr val="F80000"/>
        </a:accent2>
        <a:accent3>
          <a:srgbClr val="AAAAFF"/>
        </a:accent3>
        <a:accent4>
          <a:srgbClr val="DADADA"/>
        </a:accent4>
        <a:accent5>
          <a:srgbClr val="DAEDEF"/>
        </a:accent5>
        <a:accent6>
          <a:srgbClr val="E10000"/>
        </a:accent6>
        <a:hlink>
          <a:srgbClr val="00FFFF"/>
        </a:hlink>
        <a:folHlink>
          <a:srgbClr val="6666FF"/>
        </a:folHlink>
      </a:clrScheme>
      <a:clrMap bg1="dk2" tx1="lt1" bg2="dk1" tx2="lt2" accent1="accent1" accent2="accent2" accent3="accent3" accent4="accent4" accent5="accent5" accent6="accent6" hlink="hlink" folHlink="folHlink"/>
    </a:extraClrScheme>
    <a:extraClrScheme>
      <a:clrScheme name="2010 September Harkness Orientation DRAFT 9-16-10 (2) 16">
        <a:dk1>
          <a:srgbClr val="808080"/>
        </a:dk1>
        <a:lt1>
          <a:srgbClr val="FFFFFF"/>
        </a:lt1>
        <a:dk2>
          <a:srgbClr val="0000FF"/>
        </a:dk2>
        <a:lt2>
          <a:srgbClr val="FFF901"/>
        </a:lt2>
        <a:accent1>
          <a:srgbClr val="FFFFFF"/>
        </a:accent1>
        <a:accent2>
          <a:srgbClr val="F80000"/>
        </a:accent2>
        <a:accent3>
          <a:srgbClr val="AAAAFF"/>
        </a:accent3>
        <a:accent4>
          <a:srgbClr val="DADADA"/>
        </a:accent4>
        <a:accent5>
          <a:srgbClr val="FFFFFF"/>
        </a:accent5>
        <a:accent6>
          <a:srgbClr val="E10000"/>
        </a:accent6>
        <a:hlink>
          <a:srgbClr val="33CCCC"/>
        </a:hlink>
        <a:folHlink>
          <a:srgbClr val="6666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590</Words>
  <Application>Microsoft Office PowerPoint</Application>
  <PresentationFormat>Widescreen</PresentationFormat>
  <Paragraphs>75</Paragraphs>
  <Slides>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Arial Black</vt:lpstr>
      <vt:lpstr>Book Antiqua</vt:lpstr>
      <vt:lpstr>Cambria</vt:lpstr>
      <vt:lpstr>Gadugi</vt:lpstr>
      <vt:lpstr>Symbol</vt:lpstr>
      <vt:lpstr>Wingdings</vt:lpstr>
      <vt:lpstr>Sales Direction 16X9</vt:lpstr>
      <vt:lpstr>Squires 2012 OECD chartpack</vt:lpstr>
      <vt:lpstr>NCIOM Task Force on a Perinatal System of Care</vt:lpstr>
      <vt:lpstr>Agenda</vt:lpstr>
      <vt:lpstr>TF Meeting 2: Discussion Question Overview</vt:lpstr>
      <vt:lpstr>1. Initial thoughts on NC System of establishing neonatal levels of care? Is there a difference in practice? </vt:lpstr>
      <vt:lpstr>2. Do you think the AAP neonatal guidelines are applicable to NC? Any concerns with them? Do you think the ACOG Maternal level of care guidelines are applicable to NC? Any concerns with them? Do you see them working complimentary to each other? </vt:lpstr>
      <vt:lpstr>3. Are there any additional comments/ questions/ thoughts surrounding the LOCATe tool pilots being performed in NC?</vt:lpstr>
      <vt:lpstr>4. What other information would you like surrounding the CDC LOCATe tool?</vt:lpstr>
      <vt:lpstr>5. What other information would you like on how certain states are using the LOCATe tool?</vt:lpstr>
      <vt:lpstr>6. Final thoughts or questions? Texas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NCIOM Task Force on a Perinatal System of Care</dc:title>
  <dc:creator/>
  <cp:keywords/>
  <cp:lastModifiedBy/>
  <cp:revision>89</cp:revision>
  <dcterms:created xsi:type="dcterms:W3CDTF">2017-06-14T15:48:49Z</dcterms:created>
  <dcterms:modified xsi:type="dcterms:W3CDTF">2019-02-27T18:41:17Z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